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2" r:id="rId7"/>
    <p:sldId id="263" r:id="rId8"/>
    <p:sldId id="264" r:id="rId9"/>
    <p:sldId id="265" r:id="rId10"/>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CH"/>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CH"/>
          </a:p>
        </p:txBody>
      </p:sp>
      <p:sp>
        <p:nvSpPr>
          <p:cNvPr id="4" name="Espace réservé de la date 3"/>
          <p:cNvSpPr>
            <a:spLocks noGrp="1"/>
          </p:cNvSpPr>
          <p:nvPr>
            <p:ph type="dt" sz="half" idx="10"/>
          </p:nvPr>
        </p:nvSpPr>
        <p:spPr/>
        <p:txBody>
          <a:bodyPr/>
          <a:lstStyle/>
          <a:p>
            <a:fld id="{9535A526-A70A-45E6-97C8-4D747C80E09A}" type="datetimeFigureOut">
              <a:rPr lang="fr-CH" smtClean="0"/>
              <a:t>05.08.2016</a:t>
            </a:fld>
            <a:endParaRPr lang="fr-CH"/>
          </a:p>
        </p:txBody>
      </p:sp>
      <p:sp>
        <p:nvSpPr>
          <p:cNvPr id="5" name="Espace réservé du pied de page 4"/>
          <p:cNvSpPr>
            <a:spLocks noGrp="1"/>
          </p:cNvSpPr>
          <p:nvPr>
            <p:ph type="ftr" sz="quarter" idx="11"/>
          </p:nvPr>
        </p:nvSpPr>
        <p:spPr/>
        <p:txBody>
          <a:bodyPr/>
          <a:lstStyle/>
          <a:p>
            <a:endParaRPr lang="fr-CH"/>
          </a:p>
        </p:txBody>
      </p:sp>
      <p:sp>
        <p:nvSpPr>
          <p:cNvPr id="6" name="Espace réservé du numéro de diapositive 5"/>
          <p:cNvSpPr>
            <a:spLocks noGrp="1"/>
          </p:cNvSpPr>
          <p:nvPr>
            <p:ph type="sldNum" sz="quarter" idx="12"/>
          </p:nvPr>
        </p:nvSpPr>
        <p:spPr/>
        <p:txBody>
          <a:bodyPr/>
          <a:lstStyle/>
          <a:p>
            <a:fld id="{6D909103-D88E-4583-87B0-312D368905BF}" type="slidenum">
              <a:rPr lang="fr-CH" smtClean="0"/>
              <a:t>‹N°›</a:t>
            </a:fld>
            <a:endParaRPr lang="fr-CH"/>
          </a:p>
        </p:txBody>
      </p:sp>
    </p:spTree>
    <p:extLst>
      <p:ext uri="{BB962C8B-B14F-4D97-AF65-F5344CB8AC3E}">
        <p14:creationId xmlns:p14="http://schemas.microsoft.com/office/powerpoint/2010/main" val="42165416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CH"/>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4" name="Espace réservé de la date 3"/>
          <p:cNvSpPr>
            <a:spLocks noGrp="1"/>
          </p:cNvSpPr>
          <p:nvPr>
            <p:ph type="dt" sz="half" idx="10"/>
          </p:nvPr>
        </p:nvSpPr>
        <p:spPr/>
        <p:txBody>
          <a:bodyPr/>
          <a:lstStyle/>
          <a:p>
            <a:fld id="{9535A526-A70A-45E6-97C8-4D747C80E09A}" type="datetimeFigureOut">
              <a:rPr lang="fr-CH" smtClean="0"/>
              <a:t>05.08.2016</a:t>
            </a:fld>
            <a:endParaRPr lang="fr-CH"/>
          </a:p>
        </p:txBody>
      </p:sp>
      <p:sp>
        <p:nvSpPr>
          <p:cNvPr id="5" name="Espace réservé du pied de page 4"/>
          <p:cNvSpPr>
            <a:spLocks noGrp="1"/>
          </p:cNvSpPr>
          <p:nvPr>
            <p:ph type="ftr" sz="quarter" idx="11"/>
          </p:nvPr>
        </p:nvSpPr>
        <p:spPr/>
        <p:txBody>
          <a:bodyPr/>
          <a:lstStyle/>
          <a:p>
            <a:endParaRPr lang="fr-CH"/>
          </a:p>
        </p:txBody>
      </p:sp>
      <p:sp>
        <p:nvSpPr>
          <p:cNvPr id="6" name="Espace réservé du numéro de diapositive 5"/>
          <p:cNvSpPr>
            <a:spLocks noGrp="1"/>
          </p:cNvSpPr>
          <p:nvPr>
            <p:ph type="sldNum" sz="quarter" idx="12"/>
          </p:nvPr>
        </p:nvSpPr>
        <p:spPr/>
        <p:txBody>
          <a:bodyPr/>
          <a:lstStyle/>
          <a:p>
            <a:fld id="{6D909103-D88E-4583-87B0-312D368905BF}" type="slidenum">
              <a:rPr lang="fr-CH" smtClean="0"/>
              <a:t>‹N°›</a:t>
            </a:fld>
            <a:endParaRPr lang="fr-CH"/>
          </a:p>
        </p:txBody>
      </p:sp>
    </p:spTree>
    <p:extLst>
      <p:ext uri="{BB962C8B-B14F-4D97-AF65-F5344CB8AC3E}">
        <p14:creationId xmlns:p14="http://schemas.microsoft.com/office/powerpoint/2010/main" val="20313682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CH"/>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4" name="Espace réservé de la date 3"/>
          <p:cNvSpPr>
            <a:spLocks noGrp="1"/>
          </p:cNvSpPr>
          <p:nvPr>
            <p:ph type="dt" sz="half" idx="10"/>
          </p:nvPr>
        </p:nvSpPr>
        <p:spPr/>
        <p:txBody>
          <a:bodyPr/>
          <a:lstStyle/>
          <a:p>
            <a:fld id="{9535A526-A70A-45E6-97C8-4D747C80E09A}" type="datetimeFigureOut">
              <a:rPr lang="fr-CH" smtClean="0"/>
              <a:t>05.08.2016</a:t>
            </a:fld>
            <a:endParaRPr lang="fr-CH"/>
          </a:p>
        </p:txBody>
      </p:sp>
      <p:sp>
        <p:nvSpPr>
          <p:cNvPr id="5" name="Espace réservé du pied de page 4"/>
          <p:cNvSpPr>
            <a:spLocks noGrp="1"/>
          </p:cNvSpPr>
          <p:nvPr>
            <p:ph type="ftr" sz="quarter" idx="11"/>
          </p:nvPr>
        </p:nvSpPr>
        <p:spPr/>
        <p:txBody>
          <a:bodyPr/>
          <a:lstStyle/>
          <a:p>
            <a:endParaRPr lang="fr-CH"/>
          </a:p>
        </p:txBody>
      </p:sp>
      <p:sp>
        <p:nvSpPr>
          <p:cNvPr id="6" name="Espace réservé du numéro de diapositive 5"/>
          <p:cNvSpPr>
            <a:spLocks noGrp="1"/>
          </p:cNvSpPr>
          <p:nvPr>
            <p:ph type="sldNum" sz="quarter" idx="12"/>
          </p:nvPr>
        </p:nvSpPr>
        <p:spPr/>
        <p:txBody>
          <a:bodyPr/>
          <a:lstStyle/>
          <a:p>
            <a:fld id="{6D909103-D88E-4583-87B0-312D368905BF}" type="slidenum">
              <a:rPr lang="fr-CH" smtClean="0"/>
              <a:t>‹N°›</a:t>
            </a:fld>
            <a:endParaRPr lang="fr-CH"/>
          </a:p>
        </p:txBody>
      </p:sp>
    </p:spTree>
    <p:extLst>
      <p:ext uri="{BB962C8B-B14F-4D97-AF65-F5344CB8AC3E}">
        <p14:creationId xmlns:p14="http://schemas.microsoft.com/office/powerpoint/2010/main" val="32992780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CH"/>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4" name="Espace réservé de la date 3"/>
          <p:cNvSpPr>
            <a:spLocks noGrp="1"/>
          </p:cNvSpPr>
          <p:nvPr>
            <p:ph type="dt" sz="half" idx="10"/>
          </p:nvPr>
        </p:nvSpPr>
        <p:spPr/>
        <p:txBody>
          <a:bodyPr/>
          <a:lstStyle/>
          <a:p>
            <a:fld id="{9535A526-A70A-45E6-97C8-4D747C80E09A}" type="datetimeFigureOut">
              <a:rPr lang="fr-CH" smtClean="0"/>
              <a:t>05.08.2016</a:t>
            </a:fld>
            <a:endParaRPr lang="fr-CH"/>
          </a:p>
        </p:txBody>
      </p:sp>
      <p:sp>
        <p:nvSpPr>
          <p:cNvPr id="5" name="Espace réservé du pied de page 4"/>
          <p:cNvSpPr>
            <a:spLocks noGrp="1"/>
          </p:cNvSpPr>
          <p:nvPr>
            <p:ph type="ftr" sz="quarter" idx="11"/>
          </p:nvPr>
        </p:nvSpPr>
        <p:spPr/>
        <p:txBody>
          <a:bodyPr/>
          <a:lstStyle/>
          <a:p>
            <a:endParaRPr lang="fr-CH"/>
          </a:p>
        </p:txBody>
      </p:sp>
      <p:sp>
        <p:nvSpPr>
          <p:cNvPr id="6" name="Espace réservé du numéro de diapositive 5"/>
          <p:cNvSpPr>
            <a:spLocks noGrp="1"/>
          </p:cNvSpPr>
          <p:nvPr>
            <p:ph type="sldNum" sz="quarter" idx="12"/>
          </p:nvPr>
        </p:nvSpPr>
        <p:spPr/>
        <p:txBody>
          <a:bodyPr/>
          <a:lstStyle/>
          <a:p>
            <a:fld id="{6D909103-D88E-4583-87B0-312D368905BF}" type="slidenum">
              <a:rPr lang="fr-CH" smtClean="0"/>
              <a:t>‹N°›</a:t>
            </a:fld>
            <a:endParaRPr lang="fr-CH"/>
          </a:p>
        </p:txBody>
      </p:sp>
    </p:spTree>
    <p:extLst>
      <p:ext uri="{BB962C8B-B14F-4D97-AF65-F5344CB8AC3E}">
        <p14:creationId xmlns:p14="http://schemas.microsoft.com/office/powerpoint/2010/main" val="20599889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CH"/>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9535A526-A70A-45E6-97C8-4D747C80E09A}" type="datetimeFigureOut">
              <a:rPr lang="fr-CH" smtClean="0"/>
              <a:t>05.08.2016</a:t>
            </a:fld>
            <a:endParaRPr lang="fr-CH"/>
          </a:p>
        </p:txBody>
      </p:sp>
      <p:sp>
        <p:nvSpPr>
          <p:cNvPr id="5" name="Espace réservé du pied de page 4"/>
          <p:cNvSpPr>
            <a:spLocks noGrp="1"/>
          </p:cNvSpPr>
          <p:nvPr>
            <p:ph type="ftr" sz="quarter" idx="11"/>
          </p:nvPr>
        </p:nvSpPr>
        <p:spPr/>
        <p:txBody>
          <a:bodyPr/>
          <a:lstStyle/>
          <a:p>
            <a:endParaRPr lang="fr-CH"/>
          </a:p>
        </p:txBody>
      </p:sp>
      <p:sp>
        <p:nvSpPr>
          <p:cNvPr id="6" name="Espace réservé du numéro de diapositive 5"/>
          <p:cNvSpPr>
            <a:spLocks noGrp="1"/>
          </p:cNvSpPr>
          <p:nvPr>
            <p:ph type="sldNum" sz="quarter" idx="12"/>
          </p:nvPr>
        </p:nvSpPr>
        <p:spPr/>
        <p:txBody>
          <a:bodyPr/>
          <a:lstStyle/>
          <a:p>
            <a:fld id="{6D909103-D88E-4583-87B0-312D368905BF}" type="slidenum">
              <a:rPr lang="fr-CH" smtClean="0"/>
              <a:t>‹N°›</a:t>
            </a:fld>
            <a:endParaRPr lang="fr-CH"/>
          </a:p>
        </p:txBody>
      </p:sp>
    </p:spTree>
    <p:extLst>
      <p:ext uri="{BB962C8B-B14F-4D97-AF65-F5344CB8AC3E}">
        <p14:creationId xmlns:p14="http://schemas.microsoft.com/office/powerpoint/2010/main" val="38595673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CH"/>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5" name="Espace réservé de la date 4"/>
          <p:cNvSpPr>
            <a:spLocks noGrp="1"/>
          </p:cNvSpPr>
          <p:nvPr>
            <p:ph type="dt" sz="half" idx="10"/>
          </p:nvPr>
        </p:nvSpPr>
        <p:spPr/>
        <p:txBody>
          <a:bodyPr/>
          <a:lstStyle/>
          <a:p>
            <a:fld id="{9535A526-A70A-45E6-97C8-4D747C80E09A}" type="datetimeFigureOut">
              <a:rPr lang="fr-CH" smtClean="0"/>
              <a:t>05.08.2016</a:t>
            </a:fld>
            <a:endParaRPr lang="fr-CH"/>
          </a:p>
        </p:txBody>
      </p:sp>
      <p:sp>
        <p:nvSpPr>
          <p:cNvPr id="6" name="Espace réservé du pied de page 5"/>
          <p:cNvSpPr>
            <a:spLocks noGrp="1"/>
          </p:cNvSpPr>
          <p:nvPr>
            <p:ph type="ftr" sz="quarter" idx="11"/>
          </p:nvPr>
        </p:nvSpPr>
        <p:spPr/>
        <p:txBody>
          <a:bodyPr/>
          <a:lstStyle/>
          <a:p>
            <a:endParaRPr lang="fr-CH"/>
          </a:p>
        </p:txBody>
      </p:sp>
      <p:sp>
        <p:nvSpPr>
          <p:cNvPr id="7" name="Espace réservé du numéro de diapositive 6"/>
          <p:cNvSpPr>
            <a:spLocks noGrp="1"/>
          </p:cNvSpPr>
          <p:nvPr>
            <p:ph type="sldNum" sz="quarter" idx="12"/>
          </p:nvPr>
        </p:nvSpPr>
        <p:spPr/>
        <p:txBody>
          <a:bodyPr/>
          <a:lstStyle/>
          <a:p>
            <a:fld id="{6D909103-D88E-4583-87B0-312D368905BF}" type="slidenum">
              <a:rPr lang="fr-CH" smtClean="0"/>
              <a:t>‹N°›</a:t>
            </a:fld>
            <a:endParaRPr lang="fr-CH"/>
          </a:p>
        </p:txBody>
      </p:sp>
    </p:spTree>
    <p:extLst>
      <p:ext uri="{BB962C8B-B14F-4D97-AF65-F5344CB8AC3E}">
        <p14:creationId xmlns:p14="http://schemas.microsoft.com/office/powerpoint/2010/main" val="6481515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CH"/>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7" name="Espace réservé de la date 6"/>
          <p:cNvSpPr>
            <a:spLocks noGrp="1"/>
          </p:cNvSpPr>
          <p:nvPr>
            <p:ph type="dt" sz="half" idx="10"/>
          </p:nvPr>
        </p:nvSpPr>
        <p:spPr/>
        <p:txBody>
          <a:bodyPr/>
          <a:lstStyle/>
          <a:p>
            <a:fld id="{9535A526-A70A-45E6-97C8-4D747C80E09A}" type="datetimeFigureOut">
              <a:rPr lang="fr-CH" smtClean="0"/>
              <a:t>05.08.2016</a:t>
            </a:fld>
            <a:endParaRPr lang="fr-CH"/>
          </a:p>
        </p:txBody>
      </p:sp>
      <p:sp>
        <p:nvSpPr>
          <p:cNvPr id="8" name="Espace réservé du pied de page 7"/>
          <p:cNvSpPr>
            <a:spLocks noGrp="1"/>
          </p:cNvSpPr>
          <p:nvPr>
            <p:ph type="ftr" sz="quarter" idx="11"/>
          </p:nvPr>
        </p:nvSpPr>
        <p:spPr/>
        <p:txBody>
          <a:bodyPr/>
          <a:lstStyle/>
          <a:p>
            <a:endParaRPr lang="fr-CH"/>
          </a:p>
        </p:txBody>
      </p:sp>
      <p:sp>
        <p:nvSpPr>
          <p:cNvPr id="9" name="Espace réservé du numéro de diapositive 8"/>
          <p:cNvSpPr>
            <a:spLocks noGrp="1"/>
          </p:cNvSpPr>
          <p:nvPr>
            <p:ph type="sldNum" sz="quarter" idx="12"/>
          </p:nvPr>
        </p:nvSpPr>
        <p:spPr/>
        <p:txBody>
          <a:bodyPr/>
          <a:lstStyle/>
          <a:p>
            <a:fld id="{6D909103-D88E-4583-87B0-312D368905BF}" type="slidenum">
              <a:rPr lang="fr-CH" smtClean="0"/>
              <a:t>‹N°›</a:t>
            </a:fld>
            <a:endParaRPr lang="fr-CH"/>
          </a:p>
        </p:txBody>
      </p:sp>
    </p:spTree>
    <p:extLst>
      <p:ext uri="{BB962C8B-B14F-4D97-AF65-F5344CB8AC3E}">
        <p14:creationId xmlns:p14="http://schemas.microsoft.com/office/powerpoint/2010/main" val="5235902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CH"/>
          </a:p>
        </p:txBody>
      </p:sp>
      <p:sp>
        <p:nvSpPr>
          <p:cNvPr id="3" name="Espace réservé de la date 2"/>
          <p:cNvSpPr>
            <a:spLocks noGrp="1"/>
          </p:cNvSpPr>
          <p:nvPr>
            <p:ph type="dt" sz="half" idx="10"/>
          </p:nvPr>
        </p:nvSpPr>
        <p:spPr/>
        <p:txBody>
          <a:bodyPr/>
          <a:lstStyle/>
          <a:p>
            <a:fld id="{9535A526-A70A-45E6-97C8-4D747C80E09A}" type="datetimeFigureOut">
              <a:rPr lang="fr-CH" smtClean="0"/>
              <a:t>05.08.2016</a:t>
            </a:fld>
            <a:endParaRPr lang="fr-CH"/>
          </a:p>
        </p:txBody>
      </p:sp>
      <p:sp>
        <p:nvSpPr>
          <p:cNvPr id="4" name="Espace réservé du pied de page 3"/>
          <p:cNvSpPr>
            <a:spLocks noGrp="1"/>
          </p:cNvSpPr>
          <p:nvPr>
            <p:ph type="ftr" sz="quarter" idx="11"/>
          </p:nvPr>
        </p:nvSpPr>
        <p:spPr/>
        <p:txBody>
          <a:bodyPr/>
          <a:lstStyle/>
          <a:p>
            <a:endParaRPr lang="fr-CH"/>
          </a:p>
        </p:txBody>
      </p:sp>
      <p:sp>
        <p:nvSpPr>
          <p:cNvPr id="5" name="Espace réservé du numéro de diapositive 4"/>
          <p:cNvSpPr>
            <a:spLocks noGrp="1"/>
          </p:cNvSpPr>
          <p:nvPr>
            <p:ph type="sldNum" sz="quarter" idx="12"/>
          </p:nvPr>
        </p:nvSpPr>
        <p:spPr/>
        <p:txBody>
          <a:bodyPr/>
          <a:lstStyle/>
          <a:p>
            <a:fld id="{6D909103-D88E-4583-87B0-312D368905BF}" type="slidenum">
              <a:rPr lang="fr-CH" smtClean="0"/>
              <a:t>‹N°›</a:t>
            </a:fld>
            <a:endParaRPr lang="fr-CH"/>
          </a:p>
        </p:txBody>
      </p:sp>
    </p:spTree>
    <p:extLst>
      <p:ext uri="{BB962C8B-B14F-4D97-AF65-F5344CB8AC3E}">
        <p14:creationId xmlns:p14="http://schemas.microsoft.com/office/powerpoint/2010/main" val="12709353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535A526-A70A-45E6-97C8-4D747C80E09A}" type="datetimeFigureOut">
              <a:rPr lang="fr-CH" smtClean="0"/>
              <a:t>05.08.2016</a:t>
            </a:fld>
            <a:endParaRPr lang="fr-CH"/>
          </a:p>
        </p:txBody>
      </p:sp>
      <p:sp>
        <p:nvSpPr>
          <p:cNvPr id="3" name="Espace réservé du pied de page 2"/>
          <p:cNvSpPr>
            <a:spLocks noGrp="1"/>
          </p:cNvSpPr>
          <p:nvPr>
            <p:ph type="ftr" sz="quarter" idx="11"/>
          </p:nvPr>
        </p:nvSpPr>
        <p:spPr/>
        <p:txBody>
          <a:bodyPr/>
          <a:lstStyle/>
          <a:p>
            <a:endParaRPr lang="fr-CH"/>
          </a:p>
        </p:txBody>
      </p:sp>
      <p:sp>
        <p:nvSpPr>
          <p:cNvPr id="4" name="Espace réservé du numéro de diapositive 3"/>
          <p:cNvSpPr>
            <a:spLocks noGrp="1"/>
          </p:cNvSpPr>
          <p:nvPr>
            <p:ph type="sldNum" sz="quarter" idx="12"/>
          </p:nvPr>
        </p:nvSpPr>
        <p:spPr/>
        <p:txBody>
          <a:bodyPr/>
          <a:lstStyle/>
          <a:p>
            <a:fld id="{6D909103-D88E-4583-87B0-312D368905BF}" type="slidenum">
              <a:rPr lang="fr-CH" smtClean="0"/>
              <a:t>‹N°›</a:t>
            </a:fld>
            <a:endParaRPr lang="fr-CH"/>
          </a:p>
        </p:txBody>
      </p:sp>
    </p:spTree>
    <p:extLst>
      <p:ext uri="{BB962C8B-B14F-4D97-AF65-F5344CB8AC3E}">
        <p14:creationId xmlns:p14="http://schemas.microsoft.com/office/powerpoint/2010/main" val="13709415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CH"/>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9535A526-A70A-45E6-97C8-4D747C80E09A}" type="datetimeFigureOut">
              <a:rPr lang="fr-CH" smtClean="0"/>
              <a:t>05.08.2016</a:t>
            </a:fld>
            <a:endParaRPr lang="fr-CH"/>
          </a:p>
        </p:txBody>
      </p:sp>
      <p:sp>
        <p:nvSpPr>
          <p:cNvPr id="6" name="Espace réservé du pied de page 5"/>
          <p:cNvSpPr>
            <a:spLocks noGrp="1"/>
          </p:cNvSpPr>
          <p:nvPr>
            <p:ph type="ftr" sz="quarter" idx="11"/>
          </p:nvPr>
        </p:nvSpPr>
        <p:spPr/>
        <p:txBody>
          <a:bodyPr/>
          <a:lstStyle/>
          <a:p>
            <a:endParaRPr lang="fr-CH"/>
          </a:p>
        </p:txBody>
      </p:sp>
      <p:sp>
        <p:nvSpPr>
          <p:cNvPr id="7" name="Espace réservé du numéro de diapositive 6"/>
          <p:cNvSpPr>
            <a:spLocks noGrp="1"/>
          </p:cNvSpPr>
          <p:nvPr>
            <p:ph type="sldNum" sz="quarter" idx="12"/>
          </p:nvPr>
        </p:nvSpPr>
        <p:spPr/>
        <p:txBody>
          <a:bodyPr/>
          <a:lstStyle/>
          <a:p>
            <a:fld id="{6D909103-D88E-4583-87B0-312D368905BF}" type="slidenum">
              <a:rPr lang="fr-CH" smtClean="0"/>
              <a:t>‹N°›</a:t>
            </a:fld>
            <a:endParaRPr lang="fr-CH"/>
          </a:p>
        </p:txBody>
      </p:sp>
    </p:spTree>
    <p:extLst>
      <p:ext uri="{BB962C8B-B14F-4D97-AF65-F5344CB8AC3E}">
        <p14:creationId xmlns:p14="http://schemas.microsoft.com/office/powerpoint/2010/main" val="37233350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CH"/>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H"/>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9535A526-A70A-45E6-97C8-4D747C80E09A}" type="datetimeFigureOut">
              <a:rPr lang="fr-CH" smtClean="0"/>
              <a:t>05.08.2016</a:t>
            </a:fld>
            <a:endParaRPr lang="fr-CH"/>
          </a:p>
        </p:txBody>
      </p:sp>
      <p:sp>
        <p:nvSpPr>
          <p:cNvPr id="6" name="Espace réservé du pied de page 5"/>
          <p:cNvSpPr>
            <a:spLocks noGrp="1"/>
          </p:cNvSpPr>
          <p:nvPr>
            <p:ph type="ftr" sz="quarter" idx="11"/>
          </p:nvPr>
        </p:nvSpPr>
        <p:spPr/>
        <p:txBody>
          <a:bodyPr/>
          <a:lstStyle/>
          <a:p>
            <a:endParaRPr lang="fr-CH"/>
          </a:p>
        </p:txBody>
      </p:sp>
      <p:sp>
        <p:nvSpPr>
          <p:cNvPr id="7" name="Espace réservé du numéro de diapositive 6"/>
          <p:cNvSpPr>
            <a:spLocks noGrp="1"/>
          </p:cNvSpPr>
          <p:nvPr>
            <p:ph type="sldNum" sz="quarter" idx="12"/>
          </p:nvPr>
        </p:nvSpPr>
        <p:spPr/>
        <p:txBody>
          <a:bodyPr/>
          <a:lstStyle/>
          <a:p>
            <a:fld id="{6D909103-D88E-4583-87B0-312D368905BF}" type="slidenum">
              <a:rPr lang="fr-CH" smtClean="0"/>
              <a:t>‹N°›</a:t>
            </a:fld>
            <a:endParaRPr lang="fr-CH"/>
          </a:p>
        </p:txBody>
      </p:sp>
    </p:spTree>
    <p:extLst>
      <p:ext uri="{BB962C8B-B14F-4D97-AF65-F5344CB8AC3E}">
        <p14:creationId xmlns:p14="http://schemas.microsoft.com/office/powerpoint/2010/main" val="28767360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CH"/>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35A526-A70A-45E6-97C8-4D747C80E09A}" type="datetimeFigureOut">
              <a:rPr lang="fr-CH" smtClean="0"/>
              <a:t>05.08.2016</a:t>
            </a:fld>
            <a:endParaRPr lang="fr-CH"/>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H"/>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909103-D88E-4583-87B0-312D368905BF}" type="slidenum">
              <a:rPr lang="fr-CH" smtClean="0"/>
              <a:t>‹N°›</a:t>
            </a:fld>
            <a:endParaRPr lang="fr-CH"/>
          </a:p>
        </p:txBody>
      </p:sp>
    </p:spTree>
    <p:extLst>
      <p:ext uri="{BB962C8B-B14F-4D97-AF65-F5344CB8AC3E}">
        <p14:creationId xmlns:p14="http://schemas.microsoft.com/office/powerpoint/2010/main" val="12487842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CH" b="1" dirty="0" err="1" smtClean="0"/>
              <a:t>AVS</a:t>
            </a:r>
            <a:r>
              <a:rPr lang="fr-CH" b="1" dirty="0" err="1" smtClean="0">
                <a:solidFill>
                  <a:srgbClr val="FF0000"/>
                </a:solidFill>
              </a:rPr>
              <a:t>plus</a:t>
            </a:r>
            <a:endParaRPr lang="fr-CH" b="1" dirty="0">
              <a:solidFill>
                <a:srgbClr val="FF0000"/>
              </a:solidFill>
            </a:endParaRPr>
          </a:p>
        </p:txBody>
      </p:sp>
      <p:sp>
        <p:nvSpPr>
          <p:cNvPr id="3" name="Sous-titre 2"/>
          <p:cNvSpPr>
            <a:spLocks noGrp="1"/>
          </p:cNvSpPr>
          <p:nvPr>
            <p:ph type="subTitle" idx="1"/>
          </p:nvPr>
        </p:nvSpPr>
        <p:spPr/>
        <p:txBody>
          <a:bodyPr>
            <a:normAutofit fontScale="47500" lnSpcReduction="20000"/>
          </a:bodyPr>
          <a:lstStyle/>
          <a:p>
            <a:r>
              <a:rPr lang="fr-CH" sz="2800" b="1" dirty="0" smtClean="0"/>
              <a:t>Votation du 25 septembre </a:t>
            </a:r>
            <a:r>
              <a:rPr lang="fr-CH" sz="2800" b="1" dirty="0" smtClean="0"/>
              <a:t>2016</a:t>
            </a:r>
            <a:endParaRPr lang="fr-CH" sz="2800" b="1" dirty="0"/>
          </a:p>
          <a:p>
            <a:endParaRPr lang="fr-CH" sz="2800" b="1" dirty="0"/>
          </a:p>
          <a:p>
            <a:endParaRPr lang="fr-CH" sz="2800" b="1" dirty="0"/>
          </a:p>
          <a:p>
            <a:endParaRPr lang="fr-CH" sz="2800" b="1" dirty="0"/>
          </a:p>
          <a:p>
            <a:endParaRPr lang="fr-CH" sz="2800" b="1" dirty="0"/>
          </a:p>
          <a:p>
            <a:pPr algn="l"/>
            <a:r>
              <a:rPr lang="fr-CH" sz="2800" b="1" i="1" dirty="0" smtClean="0"/>
              <a:t>Université d’été PSS/samedi 5 août 2016/ exposé préparé par Eric Voruz/ avec l’aide docs USS</a:t>
            </a:r>
            <a:endParaRPr lang="fr-CH" sz="2800" b="1" i="1" dirty="0"/>
          </a:p>
        </p:txBody>
      </p:sp>
    </p:spTree>
    <p:extLst>
      <p:ext uri="{BB962C8B-B14F-4D97-AF65-F5344CB8AC3E}">
        <p14:creationId xmlns:p14="http://schemas.microsoft.com/office/powerpoint/2010/main" val="18725721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41986" y="0"/>
            <a:ext cx="10515600" cy="1325563"/>
          </a:xfrm>
        </p:spPr>
        <p:txBody>
          <a:bodyPr/>
          <a:lstStyle/>
          <a:p>
            <a:r>
              <a:rPr lang="fr-CH" b="1" dirty="0" smtClean="0">
                <a:solidFill>
                  <a:srgbClr val="FF0000"/>
                </a:solidFill>
              </a:rPr>
              <a:t>Le problème des rentes en Suisse</a:t>
            </a:r>
            <a:r>
              <a:rPr lang="fr-CH" dirty="0" smtClean="0"/>
              <a:t/>
            </a:r>
            <a:br>
              <a:rPr lang="fr-CH" dirty="0" smtClean="0"/>
            </a:br>
            <a:endParaRPr lang="fr-CH" dirty="0"/>
          </a:p>
        </p:txBody>
      </p:sp>
      <p:sp>
        <p:nvSpPr>
          <p:cNvPr id="3" name="Espace réservé du contenu 2"/>
          <p:cNvSpPr>
            <a:spLocks noGrp="1"/>
          </p:cNvSpPr>
          <p:nvPr>
            <p:ph idx="1"/>
          </p:nvPr>
        </p:nvSpPr>
        <p:spPr/>
        <p:txBody>
          <a:bodyPr/>
          <a:lstStyle/>
          <a:p>
            <a:pPr marL="0" indent="0">
              <a:buNone/>
            </a:pPr>
            <a:r>
              <a:rPr lang="fr-CH" dirty="0" smtClean="0"/>
              <a:t>Suite aux turbulences sur les marchés financiers, les taux de conversion baissent et donc aussi les rentes du 2</a:t>
            </a:r>
            <a:r>
              <a:rPr lang="fr-CH" baseline="30000" dirty="0" smtClean="0"/>
              <a:t>ème</a:t>
            </a:r>
            <a:r>
              <a:rPr lang="fr-CH" dirty="0" smtClean="0"/>
              <a:t> pilier:</a:t>
            </a:r>
          </a:p>
          <a:p>
            <a:pPr marL="0" indent="0">
              <a:buNone/>
            </a:pPr>
            <a:endParaRPr lang="fr-CH" dirty="0" smtClean="0"/>
          </a:p>
          <a:p>
            <a:pPr>
              <a:buFont typeface="Wingdings" panose="05000000000000000000" pitchFamily="2" charset="2"/>
              <a:buChar char="Ø"/>
            </a:pPr>
            <a:r>
              <a:rPr lang="fr-CH" dirty="0" smtClean="0"/>
              <a:t>CFF de 6,52% à 5,22% </a:t>
            </a:r>
            <a:r>
              <a:rPr lang="fr-CH" dirty="0" smtClean="0">
                <a:solidFill>
                  <a:srgbClr val="FF0000"/>
                </a:solidFill>
              </a:rPr>
              <a:t>soit -20%</a:t>
            </a:r>
          </a:p>
          <a:p>
            <a:pPr>
              <a:buFont typeface="Wingdings" panose="05000000000000000000" pitchFamily="2" charset="2"/>
              <a:buChar char="Ø"/>
            </a:pPr>
            <a:r>
              <a:rPr lang="fr-CH" dirty="0" smtClean="0">
                <a:solidFill>
                  <a:srgbClr val="FF0000"/>
                </a:solidFill>
              </a:rPr>
              <a:t>Poste de 6,47% à 5,35% </a:t>
            </a:r>
            <a:r>
              <a:rPr lang="fr-CH" dirty="0" smtClean="0"/>
              <a:t>soit -17%</a:t>
            </a:r>
          </a:p>
          <a:p>
            <a:pPr>
              <a:buFont typeface="Wingdings" panose="05000000000000000000" pitchFamily="2" charset="2"/>
              <a:buChar char="Ø"/>
            </a:pPr>
            <a:r>
              <a:rPr lang="fr-CH" dirty="0" err="1" smtClean="0"/>
              <a:t>Implenia</a:t>
            </a:r>
            <a:r>
              <a:rPr lang="fr-CH" dirty="0" smtClean="0"/>
              <a:t> de 6,52% à 5,67% </a:t>
            </a:r>
            <a:r>
              <a:rPr lang="fr-CH" dirty="0" smtClean="0">
                <a:solidFill>
                  <a:srgbClr val="FF0000"/>
                </a:solidFill>
              </a:rPr>
              <a:t>soit -13%</a:t>
            </a:r>
          </a:p>
          <a:p>
            <a:pPr>
              <a:buFont typeface="Wingdings" panose="05000000000000000000" pitchFamily="2" charset="2"/>
              <a:buChar char="Ø"/>
            </a:pPr>
            <a:r>
              <a:rPr lang="fr-CH" dirty="0" smtClean="0">
                <a:solidFill>
                  <a:srgbClr val="FF0000"/>
                </a:solidFill>
              </a:rPr>
              <a:t>Novartis de 6,10% à 5,35% </a:t>
            </a:r>
            <a:r>
              <a:rPr lang="fr-CH" dirty="0" smtClean="0"/>
              <a:t>soit -12%</a:t>
            </a:r>
          </a:p>
          <a:p>
            <a:pPr marL="0" indent="0">
              <a:buNone/>
            </a:pPr>
            <a:r>
              <a:rPr lang="fr-CH" i="1" dirty="0" smtClean="0"/>
              <a:t>Et cela concerne l’ensemble des caisses de pensions…</a:t>
            </a:r>
          </a:p>
          <a:p>
            <a:pPr marL="0" indent="0">
              <a:buNone/>
            </a:pPr>
            <a:endParaRPr lang="fr-CH" dirty="0" smtClean="0"/>
          </a:p>
          <a:p>
            <a:endParaRPr lang="fr-CH" dirty="0"/>
          </a:p>
        </p:txBody>
      </p:sp>
    </p:spTree>
    <p:extLst>
      <p:ext uri="{BB962C8B-B14F-4D97-AF65-F5344CB8AC3E}">
        <p14:creationId xmlns:p14="http://schemas.microsoft.com/office/powerpoint/2010/main" val="29942436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b="1" dirty="0" smtClean="0"/>
              <a:t>2 exemples pour personnes qui ont eu des bas et moyens revenus:</a:t>
            </a:r>
            <a:endParaRPr lang="fr-CH" b="1" dirty="0"/>
          </a:p>
        </p:txBody>
      </p:sp>
      <p:sp>
        <p:nvSpPr>
          <p:cNvPr id="3" name="Espace réservé du contenu 2"/>
          <p:cNvSpPr>
            <a:spLocks noGrp="1"/>
          </p:cNvSpPr>
          <p:nvPr>
            <p:ph idx="1"/>
          </p:nvPr>
        </p:nvSpPr>
        <p:spPr>
          <a:noFill/>
        </p:spPr>
        <p:txBody>
          <a:bodyPr>
            <a:normAutofit fontScale="85000" lnSpcReduction="20000"/>
          </a:bodyPr>
          <a:lstStyle/>
          <a:p>
            <a:endParaRPr lang="fr-CH" dirty="0" smtClean="0"/>
          </a:p>
          <a:p>
            <a:r>
              <a:rPr lang="fr-CH" dirty="0" smtClean="0"/>
              <a:t>Le boulanger célibataire qui gagnait 5500 francs par mois n’aura plus que </a:t>
            </a:r>
            <a:r>
              <a:rPr lang="fr-CH" dirty="0" smtClean="0">
                <a:solidFill>
                  <a:srgbClr val="FF0000"/>
                </a:solidFill>
              </a:rPr>
              <a:t>3130 francs par mois, rentes AVS et du 2</a:t>
            </a:r>
            <a:r>
              <a:rPr lang="fr-CH" baseline="30000" dirty="0" smtClean="0">
                <a:solidFill>
                  <a:srgbClr val="FF0000"/>
                </a:solidFill>
              </a:rPr>
              <a:t>ème</a:t>
            </a:r>
            <a:r>
              <a:rPr lang="fr-CH" dirty="0" smtClean="0">
                <a:solidFill>
                  <a:srgbClr val="FF0000"/>
                </a:solidFill>
              </a:rPr>
              <a:t> pilier compris, soit un revenu de -43%.</a:t>
            </a:r>
          </a:p>
          <a:p>
            <a:r>
              <a:rPr lang="fr-CH" dirty="0" smtClean="0"/>
              <a:t>Pour une Laborantine avec 1 enfant qui gagnait 5000 francs par mois n’aura plus que </a:t>
            </a:r>
            <a:r>
              <a:rPr lang="fr-CH" dirty="0" smtClean="0">
                <a:solidFill>
                  <a:srgbClr val="FF0000"/>
                </a:solidFill>
              </a:rPr>
              <a:t>3020 francs par mois, soit un revenu de -40%</a:t>
            </a:r>
            <a:r>
              <a:rPr lang="fr-CH" dirty="0" smtClean="0"/>
              <a:t>.</a:t>
            </a:r>
          </a:p>
          <a:p>
            <a:pPr marL="0" indent="0">
              <a:buNone/>
            </a:pPr>
            <a:endParaRPr lang="fr-CH" dirty="0"/>
          </a:p>
          <a:p>
            <a:pPr marL="0" indent="0">
              <a:buNone/>
            </a:pPr>
            <a:r>
              <a:rPr lang="fr-CH" b="1" i="1" dirty="0" smtClean="0"/>
              <a:t>Dans ces cas, il faudrait que ces personnes demandent une prestation complémentaire (PC), bien que importantes, elles de doivent pas devenir la norme!</a:t>
            </a:r>
          </a:p>
          <a:p>
            <a:pPr marL="0" indent="0">
              <a:buNone/>
            </a:pPr>
            <a:r>
              <a:rPr lang="fr-CH" b="1" i="1" dirty="0" smtClean="0"/>
              <a:t>Mais, cela démontre combien le 2</a:t>
            </a:r>
            <a:r>
              <a:rPr lang="fr-CH" b="1" i="1" baseline="30000" dirty="0" smtClean="0"/>
              <a:t>ème</a:t>
            </a:r>
            <a:r>
              <a:rPr lang="fr-CH" b="1" i="1" dirty="0" smtClean="0"/>
              <a:t> pilier devient fragile avec les aléas boursiers…et la baisse du taux de conversion. Sans oublier que les frais de gestion sont très élevés si cette gestion est confiée aux banques et aux assurances privées.</a:t>
            </a:r>
            <a:endParaRPr lang="fr-CH" b="1" i="1" dirty="0"/>
          </a:p>
        </p:txBody>
      </p:sp>
    </p:spTree>
    <p:extLst>
      <p:ext uri="{BB962C8B-B14F-4D97-AF65-F5344CB8AC3E}">
        <p14:creationId xmlns:p14="http://schemas.microsoft.com/office/powerpoint/2010/main" val="34550601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b="1" dirty="0" err="1" smtClean="0"/>
              <a:t>AVS</a:t>
            </a:r>
            <a:r>
              <a:rPr lang="fr-CH" b="1" dirty="0" err="1" smtClean="0">
                <a:solidFill>
                  <a:srgbClr val="FF0000"/>
                </a:solidFill>
              </a:rPr>
              <a:t>plus</a:t>
            </a:r>
            <a:r>
              <a:rPr lang="fr-CH" b="1" dirty="0" smtClean="0"/>
              <a:t>, c’est renforcer l’AVS!</a:t>
            </a:r>
            <a:endParaRPr lang="fr-CH" b="1" dirty="0"/>
          </a:p>
        </p:txBody>
      </p:sp>
      <p:sp>
        <p:nvSpPr>
          <p:cNvPr id="3" name="Espace réservé du contenu 2"/>
          <p:cNvSpPr>
            <a:spLocks noGrp="1"/>
          </p:cNvSpPr>
          <p:nvPr>
            <p:ph idx="1"/>
          </p:nvPr>
        </p:nvSpPr>
        <p:spPr/>
        <p:txBody>
          <a:bodyPr>
            <a:normAutofit lnSpcReduction="10000"/>
          </a:bodyPr>
          <a:lstStyle/>
          <a:p>
            <a:pPr>
              <a:buFont typeface="Wingdings" panose="05000000000000000000" pitchFamily="2" charset="2"/>
              <a:buChar char="Ø"/>
            </a:pPr>
            <a:r>
              <a:rPr lang="fr-CH" dirty="0" smtClean="0"/>
              <a:t>En effet, l’</a:t>
            </a:r>
            <a:r>
              <a:rPr lang="fr-CH" dirty="0" err="1" smtClean="0"/>
              <a:t>Iv.po</a:t>
            </a:r>
            <a:r>
              <a:rPr lang="fr-CH" dirty="0" smtClean="0"/>
              <a:t>. demande un augmentation de 10% des rentes AVS pour </a:t>
            </a:r>
            <a:r>
              <a:rPr lang="fr-CH" dirty="0" smtClean="0">
                <a:solidFill>
                  <a:srgbClr val="FF0000"/>
                </a:solidFill>
              </a:rPr>
              <a:t>tous les retraité-e-s actuels et futurs.</a:t>
            </a:r>
          </a:p>
          <a:p>
            <a:pPr>
              <a:buFont typeface="Wingdings" panose="05000000000000000000" pitchFamily="2" charset="2"/>
              <a:buChar char="Ø"/>
            </a:pPr>
            <a:r>
              <a:rPr lang="fr-CH" dirty="0" smtClean="0"/>
              <a:t>Cela veut dire en moyenne:</a:t>
            </a:r>
          </a:p>
          <a:p>
            <a:pPr>
              <a:buFont typeface="Wingdings" panose="05000000000000000000" pitchFamily="2" charset="2"/>
              <a:buChar char="Ø"/>
            </a:pPr>
            <a:r>
              <a:rPr lang="fr-CH" b="1" dirty="0" smtClean="0">
                <a:solidFill>
                  <a:srgbClr val="FF0000"/>
                </a:solidFill>
              </a:rPr>
              <a:t>+200 francs pour les personnes vivant seules,</a:t>
            </a:r>
          </a:p>
          <a:p>
            <a:pPr>
              <a:buFont typeface="Wingdings" panose="05000000000000000000" pitchFamily="2" charset="2"/>
              <a:buChar char="Ø"/>
            </a:pPr>
            <a:r>
              <a:rPr lang="fr-CH" b="1" dirty="0" smtClean="0">
                <a:solidFill>
                  <a:srgbClr val="FF0000"/>
                </a:solidFill>
              </a:rPr>
              <a:t>+350 francs pour les couples.</a:t>
            </a:r>
          </a:p>
          <a:p>
            <a:pPr marL="0" indent="0">
              <a:buNone/>
            </a:pPr>
            <a:r>
              <a:rPr lang="fr-CH" b="1" i="1" dirty="0" smtClean="0"/>
              <a:t>Ajoutons que selon la </a:t>
            </a:r>
            <a:r>
              <a:rPr lang="fr-CH" b="1" i="1" dirty="0" smtClean="0">
                <a:solidFill>
                  <a:srgbClr val="FF0000"/>
                </a:solidFill>
              </a:rPr>
              <a:t>Constitution fédérale</a:t>
            </a:r>
            <a:r>
              <a:rPr lang="fr-CH" b="1" i="1" dirty="0" smtClean="0"/>
              <a:t>, les rentes AVS doivent permettre de couvrir les besoins vitaux. Or c’est loin d’être le cas.</a:t>
            </a:r>
          </a:p>
          <a:p>
            <a:pPr marL="0" indent="0">
              <a:buNone/>
            </a:pPr>
            <a:r>
              <a:rPr lang="fr-CH" b="1" i="1" dirty="0" smtClean="0"/>
              <a:t>Seules les rentes AVS maximales s’approchent de ce but. Mais avec 2350 francs (personnes seules) et 3525 francs pour les couples, </a:t>
            </a:r>
            <a:r>
              <a:rPr lang="fr-CH" b="1" i="1" dirty="0" smtClean="0">
                <a:solidFill>
                  <a:srgbClr val="FF0000"/>
                </a:solidFill>
              </a:rPr>
              <a:t>les rentes de couvrent pas les dépenses quotidiennes de base!!</a:t>
            </a:r>
            <a:endParaRPr lang="fr-CH" b="1" i="1" dirty="0">
              <a:solidFill>
                <a:srgbClr val="FF0000"/>
              </a:solidFill>
            </a:endParaRPr>
          </a:p>
        </p:txBody>
      </p:sp>
    </p:spTree>
    <p:extLst>
      <p:ext uri="{BB962C8B-B14F-4D97-AF65-F5344CB8AC3E}">
        <p14:creationId xmlns:p14="http://schemas.microsoft.com/office/powerpoint/2010/main" val="5311341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b="1" dirty="0" smtClean="0"/>
              <a:t>Davantage de cotisant-e-s…donc + de recettes malgré des cotisations inchangées:</a:t>
            </a:r>
            <a:endParaRPr lang="fr-CH" b="1" dirty="0"/>
          </a:p>
        </p:txBody>
      </p:sp>
      <p:sp>
        <p:nvSpPr>
          <p:cNvPr id="3" name="Espace réservé du contenu 2"/>
          <p:cNvSpPr>
            <a:spLocks noGrp="1"/>
          </p:cNvSpPr>
          <p:nvPr>
            <p:ph idx="1"/>
          </p:nvPr>
        </p:nvSpPr>
        <p:spPr/>
        <p:txBody>
          <a:bodyPr/>
          <a:lstStyle/>
          <a:p>
            <a:endParaRPr lang="fr-CH" dirty="0" smtClean="0"/>
          </a:p>
          <a:p>
            <a:r>
              <a:rPr lang="fr-CH" b="1" dirty="0" smtClean="0">
                <a:solidFill>
                  <a:srgbClr val="FF0000"/>
                </a:solidFill>
              </a:rPr>
              <a:t>En 1975, il y avait 2’800’000 de personnes actives</a:t>
            </a:r>
            <a:r>
              <a:rPr lang="fr-CH" b="1" dirty="0" smtClean="0"/>
              <a:t>, avec un salaire moyen de 66’000 francs = cotisation salariale de 8,4% (4,2%+4,2%) les recettes AVS étaient de 13’972 millions de francs…</a:t>
            </a:r>
          </a:p>
          <a:p>
            <a:r>
              <a:rPr lang="fr-CH" b="1" dirty="0" smtClean="0"/>
              <a:t>…</a:t>
            </a:r>
            <a:r>
              <a:rPr lang="fr-CH" b="1" dirty="0" smtClean="0">
                <a:solidFill>
                  <a:srgbClr val="FF0000"/>
                </a:solidFill>
              </a:rPr>
              <a:t>En 2015, les personnes actives étaient 4’145’000 à cotiser à l’AVS</a:t>
            </a:r>
            <a:r>
              <a:rPr lang="fr-CH" b="1" dirty="0" smtClean="0"/>
              <a:t>, avec un salaire moyen de 106’000 francs = cotisation salariale de 8,4%, les recettes AVS étaient de 29’539 millions de francs…</a:t>
            </a:r>
          </a:p>
          <a:p>
            <a:pPr marL="0" indent="0">
              <a:buNone/>
            </a:pPr>
            <a:r>
              <a:rPr lang="fr-CH" b="1" i="1" dirty="0" smtClean="0">
                <a:solidFill>
                  <a:srgbClr val="FF0000"/>
                </a:solidFill>
              </a:rPr>
              <a:t>En précisant que le taux de cotisation AVS n’ont plus été adaptées depuis 40 ans</a:t>
            </a:r>
            <a:r>
              <a:rPr lang="fr-CH" b="1" i="1" dirty="0" smtClean="0"/>
              <a:t>…alors que les cotisations salariales pour le 2</a:t>
            </a:r>
            <a:r>
              <a:rPr lang="fr-CH" b="1" i="1" baseline="30000" dirty="0" smtClean="0"/>
              <a:t>ème</a:t>
            </a:r>
            <a:r>
              <a:rPr lang="fr-CH" b="1" i="1" dirty="0" smtClean="0"/>
              <a:t> pilier ont augmenté de +18,5% en moyenne en 2014!</a:t>
            </a:r>
          </a:p>
          <a:p>
            <a:pPr marL="0" indent="0">
              <a:buNone/>
            </a:pPr>
            <a:endParaRPr lang="fr-CH" b="1" i="1" dirty="0"/>
          </a:p>
        </p:txBody>
      </p:sp>
    </p:spTree>
    <p:extLst>
      <p:ext uri="{BB962C8B-B14F-4D97-AF65-F5344CB8AC3E}">
        <p14:creationId xmlns:p14="http://schemas.microsoft.com/office/powerpoint/2010/main" val="32552106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b="1" dirty="0" err="1" smtClean="0">
                <a:solidFill>
                  <a:srgbClr val="FF0000"/>
                </a:solidFill>
              </a:rPr>
              <a:t>AVSplus</a:t>
            </a:r>
            <a:r>
              <a:rPr lang="fr-CH" b="1" dirty="0" smtClean="0">
                <a:solidFill>
                  <a:srgbClr val="FF0000"/>
                </a:solidFill>
              </a:rPr>
              <a:t> est finançable!</a:t>
            </a:r>
            <a:endParaRPr lang="fr-CH" b="1" dirty="0">
              <a:solidFill>
                <a:srgbClr val="FF0000"/>
              </a:solidFill>
            </a:endParaRPr>
          </a:p>
        </p:txBody>
      </p:sp>
      <p:sp>
        <p:nvSpPr>
          <p:cNvPr id="3" name="Espace réservé du contenu 2"/>
          <p:cNvSpPr>
            <a:spLocks noGrp="1"/>
          </p:cNvSpPr>
          <p:nvPr>
            <p:ph idx="1"/>
          </p:nvPr>
        </p:nvSpPr>
        <p:spPr/>
        <p:txBody>
          <a:bodyPr>
            <a:normAutofit fontScale="92500" lnSpcReduction="20000"/>
          </a:bodyPr>
          <a:lstStyle/>
          <a:p>
            <a:r>
              <a:rPr lang="fr-CH" dirty="0" smtClean="0"/>
              <a:t>Coût de 4,1 milliards de francs finançable de la manière suivante:</a:t>
            </a:r>
            <a:endParaRPr lang="fr-CH" dirty="0"/>
          </a:p>
          <a:p>
            <a:pPr>
              <a:buFont typeface="Wingdings" panose="05000000000000000000" pitchFamily="2" charset="2"/>
              <a:buChar char="Ø"/>
            </a:pPr>
            <a:r>
              <a:rPr lang="fr-CH" b="1" dirty="0" smtClean="0"/>
              <a:t>+0,8% (0,4%+0,4%) pour l’employeur et l’employé,</a:t>
            </a:r>
          </a:p>
          <a:p>
            <a:pPr>
              <a:buFont typeface="Wingdings" panose="05000000000000000000" pitchFamily="2" charset="2"/>
              <a:buChar char="Ø"/>
            </a:pPr>
            <a:r>
              <a:rPr lang="fr-CH" b="1" dirty="0" smtClean="0"/>
              <a:t>Comme jusqu’ici 20% du financement, soit environ 800 millions de francs, seraient couverts par la contribution de la Confédération.</a:t>
            </a:r>
          </a:p>
          <a:p>
            <a:pPr marL="0" indent="0">
              <a:buNone/>
            </a:pPr>
            <a:r>
              <a:rPr lang="fr-CH" i="1" dirty="0" smtClean="0"/>
              <a:t>(L’AVS et financée par les cotisations, la contribution de la Confédération (20% des dépenses), la TVA* (alcool et tabac*) et les intérêts des placements).</a:t>
            </a:r>
          </a:p>
          <a:p>
            <a:pPr marL="0" indent="0">
              <a:buNone/>
            </a:pPr>
            <a:r>
              <a:rPr lang="fr-CH" b="1" i="1" dirty="0" smtClean="0"/>
              <a:t>AVS sur les dividendes? Hélas non! Conséquences: -500 millions de francs dans les caisses AVS!!!</a:t>
            </a:r>
          </a:p>
          <a:p>
            <a:pPr marL="0" indent="0">
              <a:buNone/>
            </a:pPr>
            <a:r>
              <a:rPr lang="fr-CH" i="1" dirty="0" smtClean="0"/>
              <a:t>*) Il faut encore dire que la part TVA (1% depuis en fin des années 90) ainsi que la part de l’impôt perçu pour l’alcool et le tabac ne vont pas directement à l’AVS mais dans la caisse de la Confédération…qui finance ainsi une partie des 20% de la contribution de la Confédération.</a:t>
            </a:r>
            <a:endParaRPr lang="fr-CH" i="1" dirty="0"/>
          </a:p>
        </p:txBody>
      </p:sp>
    </p:spTree>
    <p:extLst>
      <p:ext uri="{BB962C8B-B14F-4D97-AF65-F5344CB8AC3E}">
        <p14:creationId xmlns:p14="http://schemas.microsoft.com/office/powerpoint/2010/main" val="36993106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b="1" dirty="0" smtClean="0"/>
              <a:t>QUI EN BÉNÉFICIERA?</a:t>
            </a:r>
            <a:endParaRPr lang="fr-CH" b="1" dirty="0"/>
          </a:p>
        </p:txBody>
      </p:sp>
      <p:sp>
        <p:nvSpPr>
          <p:cNvPr id="3" name="Espace réservé du contenu 2"/>
          <p:cNvSpPr>
            <a:spLocks noGrp="1"/>
          </p:cNvSpPr>
          <p:nvPr>
            <p:ph idx="1"/>
          </p:nvPr>
        </p:nvSpPr>
        <p:spPr/>
        <p:txBody>
          <a:bodyPr>
            <a:noAutofit/>
          </a:bodyPr>
          <a:lstStyle/>
          <a:p>
            <a:r>
              <a:rPr lang="fr-CH" b="1" dirty="0" smtClean="0"/>
              <a:t>SUR ENVIRON 1,5 MILLION DE RETRAITÉ-E-S AVS VIVANT EN SUISSE, ENVIRON 200’000 RECOIVENT DES PC</a:t>
            </a:r>
            <a:r>
              <a:rPr lang="fr-CH" dirty="0" smtClean="0"/>
              <a:t>.</a:t>
            </a:r>
            <a:r>
              <a:rPr lang="fr-CH" b="1" dirty="0" smtClean="0"/>
              <a:t> AINSI PRESQUE ¾ DES BÉNÉFICIAIRES PC DISPOSERONT AVEC LE SUPPLÉMENT </a:t>
            </a:r>
            <a:r>
              <a:rPr lang="fr-CH" b="1" dirty="0" err="1" smtClean="0">
                <a:solidFill>
                  <a:srgbClr val="FF0000"/>
                </a:solidFill>
              </a:rPr>
              <a:t>AVSplus</a:t>
            </a:r>
            <a:r>
              <a:rPr lang="fr-CH" b="1" dirty="0" smtClean="0">
                <a:solidFill>
                  <a:srgbClr val="FF0000"/>
                </a:solidFill>
              </a:rPr>
              <a:t> </a:t>
            </a:r>
            <a:r>
              <a:rPr lang="fr-CH" b="1" dirty="0" smtClean="0"/>
              <a:t>DU MÊME REVENU DISPONIBLE. </a:t>
            </a:r>
            <a:endParaRPr lang="fr-CH" b="1" dirty="0" smtClean="0"/>
          </a:p>
          <a:p>
            <a:pPr marL="0" indent="0">
              <a:buNone/>
            </a:pPr>
            <a:endParaRPr lang="fr-CH" b="1" dirty="0"/>
          </a:p>
          <a:p>
            <a:r>
              <a:rPr lang="fr-CH" b="1" i="1" dirty="0" smtClean="0"/>
              <a:t>NOTONS QUE DES PRESSIONS DE LA DROITE POLITIQUE SONT </a:t>
            </a:r>
            <a:r>
              <a:rPr lang="fr-CH" b="1" i="1" dirty="0" smtClean="0"/>
              <a:t>TRÈS </a:t>
            </a:r>
            <a:r>
              <a:rPr lang="fr-CH" b="1" i="1" dirty="0" smtClean="0"/>
              <a:t>FORTES POUR RÉDUIRE LES PC!</a:t>
            </a:r>
          </a:p>
          <a:p>
            <a:r>
              <a:rPr lang="fr-CH" b="1" i="1" dirty="0" smtClean="0"/>
              <a:t>Ainsi,…</a:t>
            </a:r>
            <a:endParaRPr lang="fr-CH" i="1" dirty="0" smtClean="0"/>
          </a:p>
          <a:p>
            <a:r>
              <a:rPr lang="fr-CH" dirty="0" smtClean="0">
                <a:solidFill>
                  <a:srgbClr val="FF0000"/>
                </a:solidFill>
              </a:rPr>
              <a:t>…</a:t>
            </a:r>
            <a:r>
              <a:rPr lang="fr-CH" dirty="0" err="1" smtClean="0">
                <a:solidFill>
                  <a:srgbClr val="FF0000"/>
                </a:solidFill>
              </a:rPr>
              <a:t>AVSplus</a:t>
            </a:r>
            <a:r>
              <a:rPr lang="fr-CH" dirty="0" smtClean="0">
                <a:solidFill>
                  <a:srgbClr val="FF0000"/>
                </a:solidFill>
              </a:rPr>
              <a:t> </a:t>
            </a:r>
            <a:r>
              <a:rPr lang="fr-CH" dirty="0" smtClean="0"/>
              <a:t>profitera au plus grand nombre des retraité-e-s car l’AVS est à considérer comme rente principale pour 2/3 des retraité-e-s. </a:t>
            </a:r>
            <a:r>
              <a:rPr lang="fr-CH" i="1" dirty="0" smtClean="0"/>
              <a:t>(En effet il ne faut toujours pas oublier que le 2</a:t>
            </a:r>
            <a:r>
              <a:rPr lang="fr-CH" i="1" baseline="30000" dirty="0" smtClean="0"/>
              <a:t>ème</a:t>
            </a:r>
            <a:r>
              <a:rPr lang="fr-CH" i="1" dirty="0" smtClean="0"/>
              <a:t> pilier – LPP – est obligatoire seulement depuis 1985 et dès 25 ans révolus);</a:t>
            </a:r>
          </a:p>
          <a:p>
            <a:r>
              <a:rPr lang="fr-CH" dirty="0" smtClean="0">
                <a:solidFill>
                  <a:srgbClr val="FF0000"/>
                </a:solidFill>
              </a:rPr>
              <a:t>…</a:t>
            </a:r>
            <a:r>
              <a:rPr lang="fr-CH" dirty="0" err="1" smtClean="0">
                <a:solidFill>
                  <a:srgbClr val="FF0000"/>
                </a:solidFill>
              </a:rPr>
              <a:t>AVSplus</a:t>
            </a:r>
            <a:r>
              <a:rPr lang="fr-CH" dirty="0" smtClean="0">
                <a:solidFill>
                  <a:srgbClr val="FF0000"/>
                </a:solidFill>
              </a:rPr>
              <a:t> </a:t>
            </a:r>
            <a:r>
              <a:rPr lang="fr-CH" dirty="0" smtClean="0"/>
              <a:t>profitera surtout aux femmes qui ont en général des salaires plus bas que les hommes, et ensuite elles arrêtent de travailler pour s’occuper de leurs enfants;</a:t>
            </a:r>
          </a:p>
          <a:p>
            <a:pPr marL="0" indent="0">
              <a:buNone/>
            </a:pPr>
            <a:r>
              <a:rPr lang="fr-CH" i="1" dirty="0" smtClean="0">
                <a:solidFill>
                  <a:srgbClr val="FF0000"/>
                </a:solidFill>
              </a:rPr>
              <a:t>Et les jeunes…qu’il ne faut pas oublier et surtout convaincre? </a:t>
            </a:r>
          </a:p>
          <a:p>
            <a:r>
              <a:rPr lang="fr-CH" dirty="0" smtClean="0">
                <a:solidFill>
                  <a:srgbClr val="FF0000"/>
                </a:solidFill>
              </a:rPr>
              <a:t>Pour les jeunes </a:t>
            </a:r>
            <a:r>
              <a:rPr lang="fr-CH" dirty="0" smtClean="0"/>
              <a:t>à petits revenus, et surtout pour les jeunes familles, l’AVS est le système de prévoyance vieillesse le plus efficient. L’AVS présente le meilleur «rapport qualité (prestation)/prix». L’épargne privée destinée à la retraite coûte en effet beaucoup plus cher…(profits banque et assurances</a:t>
            </a:r>
            <a:r>
              <a:rPr lang="fr-CH" dirty="0" smtClean="0"/>
              <a:t>). Il faut encore dire que les jeunes sont soumis à la LPP qu’à partir de 18 ans (risque décès et invalidité) et 25 ans (cotisation prévoyance).</a:t>
            </a:r>
            <a:endParaRPr lang="fr-CH" dirty="0" smtClean="0">
              <a:solidFill>
                <a:srgbClr val="FF0000"/>
              </a:solidFill>
            </a:endParaRPr>
          </a:p>
        </p:txBody>
      </p:sp>
    </p:spTree>
    <p:extLst>
      <p:ext uri="{BB962C8B-B14F-4D97-AF65-F5344CB8AC3E}">
        <p14:creationId xmlns:p14="http://schemas.microsoft.com/office/powerpoint/2010/main" val="25307997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b="1" dirty="0" smtClean="0"/>
              <a:t>Que veulent les adversaires de l’AVS?</a:t>
            </a:r>
            <a:endParaRPr lang="fr-CH" b="1" dirty="0"/>
          </a:p>
        </p:txBody>
      </p:sp>
      <p:sp>
        <p:nvSpPr>
          <p:cNvPr id="3" name="Espace réservé du contenu 2"/>
          <p:cNvSpPr>
            <a:spLocks noGrp="1"/>
          </p:cNvSpPr>
          <p:nvPr>
            <p:ph idx="1"/>
          </p:nvPr>
        </p:nvSpPr>
        <p:spPr/>
        <p:txBody>
          <a:bodyPr/>
          <a:lstStyle/>
          <a:p>
            <a:pPr>
              <a:buFont typeface="Wingdings" panose="05000000000000000000" pitchFamily="2" charset="2"/>
              <a:buChar char="Ø"/>
            </a:pPr>
            <a:r>
              <a:rPr lang="fr-CH" b="1" dirty="0" smtClean="0"/>
              <a:t>Pas de compensation des pertes de rentes;</a:t>
            </a:r>
          </a:p>
          <a:p>
            <a:pPr>
              <a:buFont typeface="Wingdings" panose="05000000000000000000" pitchFamily="2" charset="2"/>
              <a:buChar char="Ø"/>
            </a:pPr>
            <a:r>
              <a:rPr lang="fr-CH" b="1" dirty="0" smtClean="0"/>
              <a:t>Âge de la retraite à 67 ans (voire 70 ans), même si les travailleuses et travailleurs dits âgés ne trouvent pas d’emplois (ou très difficilement);</a:t>
            </a:r>
          </a:p>
          <a:p>
            <a:pPr>
              <a:buFont typeface="Wingdings" panose="05000000000000000000" pitchFamily="2" charset="2"/>
              <a:buChar char="Ø"/>
            </a:pPr>
            <a:r>
              <a:rPr lang="fr-CH" b="1" dirty="0" smtClean="0"/>
              <a:t>Pousser la population dans les bras des assureurs, alors que beaucoup de gens ne peuvent pas se permettre de «se payer un 3</a:t>
            </a:r>
            <a:r>
              <a:rPr lang="fr-CH" b="1" baseline="30000" dirty="0" smtClean="0"/>
              <a:t>ème</a:t>
            </a:r>
            <a:r>
              <a:rPr lang="fr-CH" b="1" dirty="0" smtClean="0"/>
              <a:t> pilier;</a:t>
            </a:r>
          </a:p>
          <a:p>
            <a:pPr>
              <a:buFont typeface="Wingdings" panose="05000000000000000000" pitchFamily="2" charset="2"/>
              <a:buChar char="Ø"/>
            </a:pPr>
            <a:r>
              <a:rPr lang="fr-CH" b="1" dirty="0" smtClean="0"/>
              <a:t>Dénigrer l’AVS en voulant faire croire qu’elle est désuète et va tomber en faillite </a:t>
            </a:r>
            <a:r>
              <a:rPr lang="fr-CH" b="1" i="1" dirty="0" smtClean="0"/>
              <a:t>(rappel: l’AVS a fait un prêt de 2 milliards de francs à l’AI avec intérêt de 2%...)</a:t>
            </a:r>
            <a:endParaRPr lang="fr-CH" b="1" i="1" dirty="0"/>
          </a:p>
        </p:txBody>
      </p:sp>
    </p:spTree>
    <p:extLst>
      <p:ext uri="{BB962C8B-B14F-4D97-AF65-F5344CB8AC3E}">
        <p14:creationId xmlns:p14="http://schemas.microsoft.com/office/powerpoint/2010/main" val="24931091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b="1" dirty="0" smtClean="0"/>
              <a:t>En bref, 5 vérités pour </a:t>
            </a:r>
            <a:r>
              <a:rPr lang="fr-CH" b="1" dirty="0" err="1" smtClean="0">
                <a:solidFill>
                  <a:srgbClr val="FF0000"/>
                </a:solidFill>
              </a:rPr>
              <a:t>AVSplus</a:t>
            </a:r>
            <a:r>
              <a:rPr lang="fr-CH" b="1" dirty="0" smtClean="0">
                <a:solidFill>
                  <a:srgbClr val="FF0000"/>
                </a:solidFill>
              </a:rPr>
              <a:t>:</a:t>
            </a:r>
            <a:endParaRPr lang="fr-CH" b="1" dirty="0"/>
          </a:p>
        </p:txBody>
      </p:sp>
      <p:sp>
        <p:nvSpPr>
          <p:cNvPr id="3" name="Espace réservé du contenu 2"/>
          <p:cNvSpPr>
            <a:spLocks noGrp="1"/>
          </p:cNvSpPr>
          <p:nvPr>
            <p:ph idx="1"/>
          </p:nvPr>
        </p:nvSpPr>
        <p:spPr/>
        <p:txBody>
          <a:bodyPr/>
          <a:lstStyle/>
          <a:p>
            <a:pPr>
              <a:buFont typeface="Wingdings" panose="05000000000000000000" pitchFamily="2" charset="2"/>
              <a:buChar char="Ø"/>
            </a:pPr>
            <a:r>
              <a:rPr lang="fr-CH" b="1" dirty="0" smtClean="0">
                <a:solidFill>
                  <a:srgbClr val="FF0000"/>
                </a:solidFill>
              </a:rPr>
              <a:t>1) Pour 2/3 des retraité-e-s, l’AVS est la source la plus importante;</a:t>
            </a:r>
          </a:p>
          <a:p>
            <a:pPr>
              <a:buFont typeface="Wingdings" panose="05000000000000000000" pitchFamily="2" charset="2"/>
              <a:buChar char="Ø"/>
            </a:pPr>
            <a:r>
              <a:rPr lang="fr-CH" b="1" dirty="0" smtClean="0">
                <a:solidFill>
                  <a:srgbClr val="FF0000"/>
                </a:solidFill>
              </a:rPr>
              <a:t>2) Les cotisations AVS sont restées stables depuis des décennies;</a:t>
            </a:r>
          </a:p>
          <a:p>
            <a:pPr>
              <a:buFont typeface="Wingdings" panose="05000000000000000000" pitchFamily="2" charset="2"/>
              <a:buChar char="Ø"/>
            </a:pPr>
            <a:r>
              <a:rPr lang="fr-CH" b="1" dirty="0" smtClean="0">
                <a:solidFill>
                  <a:srgbClr val="FF0000"/>
                </a:solidFill>
              </a:rPr>
              <a:t>3) L’AVS est une assurance stable et efficace;</a:t>
            </a:r>
          </a:p>
          <a:p>
            <a:pPr>
              <a:buFont typeface="Wingdings" panose="05000000000000000000" pitchFamily="2" charset="2"/>
              <a:buChar char="Ø"/>
            </a:pPr>
            <a:r>
              <a:rPr lang="fr-CH" b="1" dirty="0" smtClean="0">
                <a:solidFill>
                  <a:srgbClr val="FF0000"/>
                </a:solidFill>
              </a:rPr>
              <a:t>4) L’AVS est une assurance très juste;</a:t>
            </a:r>
          </a:p>
          <a:p>
            <a:pPr>
              <a:buFont typeface="Wingdings" panose="05000000000000000000" pitchFamily="2" charset="2"/>
              <a:buChar char="Ø"/>
            </a:pPr>
            <a:r>
              <a:rPr lang="fr-CH" b="1" dirty="0" smtClean="0">
                <a:solidFill>
                  <a:srgbClr val="FF0000"/>
                </a:solidFill>
              </a:rPr>
              <a:t>5) L’AVS = UNE ASSURANCE POUR TOUS!!</a:t>
            </a:r>
          </a:p>
          <a:p>
            <a:pPr marL="0" indent="0">
              <a:buNone/>
            </a:pPr>
            <a:endParaRPr lang="fr-CH" b="1" dirty="0">
              <a:solidFill>
                <a:srgbClr val="FF0000"/>
              </a:solidFill>
            </a:endParaRPr>
          </a:p>
          <a:p>
            <a:pPr marL="0" indent="0">
              <a:buNone/>
            </a:pPr>
            <a:r>
              <a:rPr lang="fr-CH" b="1" dirty="0" smtClean="0">
                <a:solidFill>
                  <a:srgbClr val="FF0000"/>
                </a:solidFill>
              </a:rPr>
              <a:t>VOTONS OUI A </a:t>
            </a:r>
            <a:r>
              <a:rPr lang="fr-CH" b="1" dirty="0" err="1" smtClean="0">
                <a:solidFill>
                  <a:srgbClr val="FF0000"/>
                </a:solidFill>
              </a:rPr>
              <a:t>AVSplus</a:t>
            </a:r>
            <a:r>
              <a:rPr lang="fr-CH" b="1" smtClean="0">
                <a:solidFill>
                  <a:srgbClr val="FF0000"/>
                </a:solidFill>
              </a:rPr>
              <a:t> LE 25 SEPTEMBRE 2016!</a:t>
            </a:r>
            <a:endParaRPr lang="fr-CH" b="1" dirty="0" smtClean="0">
              <a:solidFill>
                <a:srgbClr val="FF0000"/>
              </a:solidFill>
            </a:endParaRPr>
          </a:p>
          <a:p>
            <a:pPr>
              <a:buFont typeface="Wingdings" panose="05000000000000000000" pitchFamily="2" charset="2"/>
              <a:buChar char="Ø"/>
            </a:pPr>
            <a:endParaRPr lang="fr-CH" b="1" dirty="0">
              <a:solidFill>
                <a:srgbClr val="FF0000"/>
              </a:solidFill>
            </a:endParaRPr>
          </a:p>
        </p:txBody>
      </p:sp>
    </p:spTree>
    <p:extLst>
      <p:ext uri="{BB962C8B-B14F-4D97-AF65-F5344CB8AC3E}">
        <p14:creationId xmlns:p14="http://schemas.microsoft.com/office/powerpoint/2010/main" val="7789875"/>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1049</Words>
  <Application>Microsoft Office PowerPoint</Application>
  <PresentationFormat>Grand écran</PresentationFormat>
  <Paragraphs>63</Paragraphs>
  <Slides>9</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9</vt:i4>
      </vt:variant>
    </vt:vector>
  </HeadingPairs>
  <TitlesOfParts>
    <vt:vector size="14" baseType="lpstr">
      <vt:lpstr>Arial</vt:lpstr>
      <vt:lpstr>Calibri</vt:lpstr>
      <vt:lpstr>Calibri Light</vt:lpstr>
      <vt:lpstr>Wingdings</vt:lpstr>
      <vt:lpstr>Thème Office</vt:lpstr>
      <vt:lpstr>AVSplus</vt:lpstr>
      <vt:lpstr>Le problème des rentes en Suisse </vt:lpstr>
      <vt:lpstr>2 exemples pour personnes qui ont eu des bas et moyens revenus:</vt:lpstr>
      <vt:lpstr>AVSplus, c’est renforcer l’AVS!</vt:lpstr>
      <vt:lpstr>Davantage de cotisant-e-s…donc + de recettes malgré des cotisations inchangées:</vt:lpstr>
      <vt:lpstr>AVSplus est finançable!</vt:lpstr>
      <vt:lpstr>QUI EN BÉNÉFICIERA?</vt:lpstr>
      <vt:lpstr>Que veulent les adversaires de l’AVS?</vt:lpstr>
      <vt:lpstr>En bref, 5 vérités pour AVSplus:</vt:lpstr>
    </vt:vector>
  </TitlesOfParts>
  <Company>Parlamentsdienste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AVSplus</dc:title>
  <dc:creator>Eric Voruz</dc:creator>
  <cp:lastModifiedBy>Eric Voruz</cp:lastModifiedBy>
  <cp:revision>21</cp:revision>
  <dcterms:created xsi:type="dcterms:W3CDTF">2016-08-05T12:28:35Z</dcterms:created>
  <dcterms:modified xsi:type="dcterms:W3CDTF">2016-08-05T19:10:12Z</dcterms:modified>
</cp:coreProperties>
</file>