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8"/>
  </p:notesMasterIdLst>
  <p:handoutMasterIdLst>
    <p:handoutMasterId r:id="rId29"/>
  </p:handoutMasterIdLst>
  <p:sldIdLst>
    <p:sldId id="256" r:id="rId2"/>
    <p:sldId id="273" r:id="rId3"/>
    <p:sldId id="274" r:id="rId4"/>
    <p:sldId id="306" r:id="rId5"/>
    <p:sldId id="307" r:id="rId6"/>
    <p:sldId id="308" r:id="rId7"/>
    <p:sldId id="310" r:id="rId8"/>
    <p:sldId id="309" r:id="rId9"/>
    <p:sldId id="311" r:id="rId10"/>
    <p:sldId id="312" r:id="rId11"/>
    <p:sldId id="314" r:id="rId12"/>
    <p:sldId id="287" r:id="rId13"/>
    <p:sldId id="288" r:id="rId14"/>
    <p:sldId id="290" r:id="rId15"/>
    <p:sldId id="315" r:id="rId16"/>
    <p:sldId id="292" r:id="rId17"/>
    <p:sldId id="293" r:id="rId18"/>
    <p:sldId id="301" r:id="rId19"/>
    <p:sldId id="316" r:id="rId20"/>
    <p:sldId id="320" r:id="rId21"/>
    <p:sldId id="317" r:id="rId22"/>
    <p:sldId id="324" r:id="rId23"/>
    <p:sldId id="319" r:id="rId24"/>
    <p:sldId id="321" r:id="rId25"/>
    <p:sldId id="326" r:id="rId26"/>
    <p:sldId id="323" r:id="rId27"/>
  </p:sldIdLst>
  <p:sldSz cx="9144000" cy="6858000" type="screen4x3"/>
  <p:notesSz cx="10234613" cy="70993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663">
          <p15:clr>
            <a:srgbClr val="A4A3A4"/>
          </p15:clr>
        </p15:guide>
        <p15:guide id="2" orient="horz" pos="3884">
          <p15:clr>
            <a:srgbClr val="A4A3A4"/>
          </p15:clr>
        </p15:guide>
        <p15:guide id="3" orient="horz" pos="890">
          <p15:clr>
            <a:srgbClr val="A4A3A4"/>
          </p15:clr>
        </p15:guide>
        <p15:guide id="4" orient="horz" pos="1253">
          <p15:clr>
            <a:srgbClr val="A4A3A4"/>
          </p15:clr>
        </p15:guide>
        <p15:guide id="5" orient="horz" pos="4065">
          <p15:clr>
            <a:srgbClr val="A4A3A4"/>
          </p15:clr>
        </p15:guide>
        <p15:guide id="6" orient="horz" pos="255">
          <p15:clr>
            <a:srgbClr val="A4A3A4"/>
          </p15:clr>
        </p15:guide>
        <p15:guide id="7" orient="horz" pos="3702">
          <p15:clr>
            <a:srgbClr val="A4A3A4"/>
          </p15:clr>
        </p15:guide>
        <p15:guide id="8" pos="158">
          <p15:clr>
            <a:srgbClr val="A4A3A4"/>
          </p15:clr>
        </p15:guide>
        <p15:guide id="9" pos="5602">
          <p15:clr>
            <a:srgbClr val="A4A3A4"/>
          </p15:clr>
        </p15:guide>
        <p15:guide id="10" pos="476">
          <p15:clr>
            <a:srgbClr val="A4A3A4"/>
          </p15:clr>
        </p15:guide>
        <p15:guide id="11" pos="5284">
          <p15:clr>
            <a:srgbClr val="A4A3A4"/>
          </p15:clr>
        </p15:guide>
        <p15:guide id="12" pos="612">
          <p15:clr>
            <a:srgbClr val="A4A3A4"/>
          </p15:clr>
        </p15:guide>
        <p15:guide id="13" pos="5148">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FF9"/>
    <a:srgbClr val="00F66F"/>
    <a:srgbClr val="F5693D"/>
    <a:srgbClr val="F45C2C"/>
    <a:srgbClr val="4E7DB4"/>
    <a:srgbClr val="E53136"/>
    <a:srgbClr val="FF0000"/>
    <a:srgbClr val="FFD821"/>
    <a:srgbClr val="66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7CE84F3-28C3-443E-9E96-99CF82512B78}" styleName="Dunkle Formatvorlage 1 - Akz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56" autoAdjust="0"/>
    <p:restoredTop sz="87722" autoAdjust="0"/>
  </p:normalViewPr>
  <p:slideViewPr>
    <p:cSldViewPr snapToGrid="0" showGuides="1">
      <p:cViewPr varScale="1">
        <p:scale>
          <a:sx n="64" d="100"/>
          <a:sy n="64" d="100"/>
        </p:scale>
        <p:origin x="-1668" y="-102"/>
      </p:cViewPr>
      <p:guideLst>
        <p:guide orient="horz" pos="663"/>
        <p:guide orient="horz" pos="3884"/>
        <p:guide orient="horz" pos="890"/>
        <p:guide orient="horz" pos="1253"/>
        <p:guide orient="horz" pos="4065"/>
        <p:guide orient="horz" pos="255"/>
        <p:guide orient="horz" pos="3702"/>
        <p:guide pos="158"/>
        <p:guide pos="5602"/>
        <p:guide pos="476"/>
        <p:guide pos="5284"/>
        <p:guide pos="612"/>
        <p:guide pos="5148"/>
      </p:guideLst>
    </p:cSldViewPr>
  </p:slideViewPr>
  <p:outlineViewPr>
    <p:cViewPr>
      <p:scale>
        <a:sx n="33" d="100"/>
        <a:sy n="33" d="100"/>
      </p:scale>
      <p:origin x="0" y="-686"/>
    </p:cViewPr>
  </p:outlineViewPr>
  <p:notesTextViewPr>
    <p:cViewPr>
      <p:scale>
        <a:sx n="1" d="1"/>
        <a:sy n="1" d="1"/>
      </p:scale>
      <p:origin x="0" y="0"/>
    </p:cViewPr>
  </p:notesTextViewPr>
  <p:notesViewPr>
    <p:cSldViewPr snapToGrid="0">
      <p:cViewPr varScale="1">
        <p:scale>
          <a:sx n="38" d="100"/>
          <a:sy n="38" d="100"/>
        </p:scale>
        <p:origin x="1285" y="35"/>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0"/>
            <a:ext cx="4434999" cy="354965"/>
          </a:xfrm>
          <a:prstGeom prst="rect">
            <a:avLst/>
          </a:prstGeom>
        </p:spPr>
        <p:txBody>
          <a:bodyPr vert="horz" lIns="94768" tIns="47384" rIns="94768" bIns="47384" rtlCol="0"/>
          <a:lstStyle>
            <a:lvl1pPr algn="l">
              <a:defRPr sz="1200"/>
            </a:lvl1pPr>
          </a:lstStyle>
          <a:p>
            <a:endParaRPr lang="de-CH"/>
          </a:p>
        </p:txBody>
      </p:sp>
      <p:sp>
        <p:nvSpPr>
          <p:cNvPr id="3" name="Datumsplatzhalter 2"/>
          <p:cNvSpPr>
            <a:spLocks noGrp="1"/>
          </p:cNvSpPr>
          <p:nvPr>
            <p:ph type="dt" sz="quarter" idx="1"/>
          </p:nvPr>
        </p:nvSpPr>
        <p:spPr>
          <a:xfrm>
            <a:off x="5797248" y="0"/>
            <a:ext cx="4434999" cy="354965"/>
          </a:xfrm>
          <a:prstGeom prst="rect">
            <a:avLst/>
          </a:prstGeom>
        </p:spPr>
        <p:txBody>
          <a:bodyPr vert="horz" lIns="94768" tIns="47384" rIns="94768" bIns="47384" rtlCol="0"/>
          <a:lstStyle>
            <a:lvl1pPr algn="r">
              <a:defRPr sz="1200"/>
            </a:lvl1pPr>
          </a:lstStyle>
          <a:p>
            <a:fld id="{D4D04381-6BDE-4B55-A6A5-A34ADA2DB982}" type="datetimeFigureOut">
              <a:rPr lang="de-CH" smtClean="0"/>
              <a:t>10.03.2017</a:t>
            </a:fld>
            <a:endParaRPr lang="de-CH"/>
          </a:p>
        </p:txBody>
      </p:sp>
      <p:sp>
        <p:nvSpPr>
          <p:cNvPr id="4" name="Fußzeilenplatzhalter 3"/>
          <p:cNvSpPr>
            <a:spLocks noGrp="1"/>
          </p:cNvSpPr>
          <p:nvPr>
            <p:ph type="ftr" sz="quarter" idx="2"/>
          </p:nvPr>
        </p:nvSpPr>
        <p:spPr>
          <a:xfrm>
            <a:off x="2" y="6743104"/>
            <a:ext cx="4434999" cy="354965"/>
          </a:xfrm>
          <a:prstGeom prst="rect">
            <a:avLst/>
          </a:prstGeom>
        </p:spPr>
        <p:txBody>
          <a:bodyPr vert="horz" lIns="94768" tIns="47384" rIns="94768" bIns="47384" rtlCol="0" anchor="b"/>
          <a:lstStyle>
            <a:lvl1pPr algn="l">
              <a:defRPr sz="1200"/>
            </a:lvl1pPr>
          </a:lstStyle>
          <a:p>
            <a:endParaRPr lang="de-CH"/>
          </a:p>
        </p:txBody>
      </p:sp>
      <p:sp>
        <p:nvSpPr>
          <p:cNvPr id="5" name="Foliennummernplatzhalter 4"/>
          <p:cNvSpPr>
            <a:spLocks noGrp="1"/>
          </p:cNvSpPr>
          <p:nvPr>
            <p:ph type="sldNum" sz="quarter" idx="3"/>
          </p:nvPr>
        </p:nvSpPr>
        <p:spPr>
          <a:xfrm>
            <a:off x="5797248" y="6743104"/>
            <a:ext cx="4434999" cy="354965"/>
          </a:xfrm>
          <a:prstGeom prst="rect">
            <a:avLst/>
          </a:prstGeom>
        </p:spPr>
        <p:txBody>
          <a:bodyPr vert="horz" lIns="94768" tIns="47384" rIns="94768" bIns="47384" rtlCol="0" anchor="b"/>
          <a:lstStyle>
            <a:lvl1pPr algn="r">
              <a:defRPr sz="1200"/>
            </a:lvl1pPr>
          </a:lstStyle>
          <a:p>
            <a:fld id="{163D7524-F93E-4439-A01E-CB263E72986B}" type="slidenum">
              <a:rPr lang="de-CH" smtClean="0"/>
              <a:t>‹Nr.›</a:t>
            </a:fld>
            <a:endParaRPr lang="de-CH"/>
          </a:p>
        </p:txBody>
      </p:sp>
    </p:spTree>
    <p:extLst>
      <p:ext uri="{BB962C8B-B14F-4D97-AF65-F5344CB8AC3E}">
        <p14:creationId xmlns:p14="http://schemas.microsoft.com/office/powerpoint/2010/main" val="21287851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0"/>
            <a:ext cx="4434999" cy="354965"/>
          </a:xfrm>
          <a:prstGeom prst="rect">
            <a:avLst/>
          </a:prstGeom>
        </p:spPr>
        <p:txBody>
          <a:bodyPr vert="horz" lIns="94768" tIns="47384" rIns="94768" bIns="47384" rtlCol="0"/>
          <a:lstStyle>
            <a:lvl1pPr algn="l">
              <a:defRPr sz="1200"/>
            </a:lvl1pPr>
          </a:lstStyle>
          <a:p>
            <a:endParaRPr lang="de-CH"/>
          </a:p>
        </p:txBody>
      </p:sp>
      <p:sp>
        <p:nvSpPr>
          <p:cNvPr id="3" name="Datumsplatzhalter 2"/>
          <p:cNvSpPr>
            <a:spLocks noGrp="1"/>
          </p:cNvSpPr>
          <p:nvPr>
            <p:ph type="dt" idx="1"/>
          </p:nvPr>
        </p:nvSpPr>
        <p:spPr>
          <a:xfrm>
            <a:off x="5797248" y="0"/>
            <a:ext cx="4434999" cy="354965"/>
          </a:xfrm>
          <a:prstGeom prst="rect">
            <a:avLst/>
          </a:prstGeom>
        </p:spPr>
        <p:txBody>
          <a:bodyPr vert="horz" lIns="94768" tIns="47384" rIns="94768" bIns="47384" rtlCol="0"/>
          <a:lstStyle>
            <a:lvl1pPr algn="r">
              <a:defRPr sz="1200"/>
            </a:lvl1pPr>
          </a:lstStyle>
          <a:p>
            <a:fld id="{12413431-AFEC-4D5A-80D8-7409F0C85F20}" type="datetimeFigureOut">
              <a:rPr lang="de-CH" smtClean="0"/>
              <a:pPr/>
              <a:t>10.03.2017</a:t>
            </a:fld>
            <a:endParaRPr lang="de-CH"/>
          </a:p>
        </p:txBody>
      </p:sp>
      <p:sp>
        <p:nvSpPr>
          <p:cNvPr id="4" name="Folienbildplatzhalter 3"/>
          <p:cNvSpPr>
            <a:spLocks noGrp="1" noRot="1" noChangeAspect="1"/>
          </p:cNvSpPr>
          <p:nvPr>
            <p:ph type="sldImg" idx="2"/>
          </p:nvPr>
        </p:nvSpPr>
        <p:spPr>
          <a:xfrm>
            <a:off x="3341688" y="531813"/>
            <a:ext cx="3551237" cy="2663825"/>
          </a:xfrm>
          <a:prstGeom prst="rect">
            <a:avLst/>
          </a:prstGeom>
          <a:noFill/>
          <a:ln w="12700">
            <a:solidFill>
              <a:prstClr val="black"/>
            </a:solidFill>
          </a:ln>
        </p:spPr>
        <p:txBody>
          <a:bodyPr vert="horz" lIns="94768" tIns="47384" rIns="94768" bIns="47384" rtlCol="0" anchor="ctr"/>
          <a:lstStyle/>
          <a:p>
            <a:endParaRPr lang="de-CH"/>
          </a:p>
        </p:txBody>
      </p:sp>
      <p:sp>
        <p:nvSpPr>
          <p:cNvPr id="5" name="Notizenplatzhalter 4"/>
          <p:cNvSpPr>
            <a:spLocks noGrp="1"/>
          </p:cNvSpPr>
          <p:nvPr>
            <p:ph type="body" sz="quarter" idx="3"/>
          </p:nvPr>
        </p:nvSpPr>
        <p:spPr>
          <a:xfrm>
            <a:off x="1023462" y="3372167"/>
            <a:ext cx="8187690" cy="3194685"/>
          </a:xfrm>
          <a:prstGeom prst="rect">
            <a:avLst/>
          </a:prstGeom>
        </p:spPr>
        <p:txBody>
          <a:bodyPr vert="horz" lIns="94768" tIns="47384" rIns="94768" bIns="47384"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6" name="Fußzeilenplatzhalter 5"/>
          <p:cNvSpPr>
            <a:spLocks noGrp="1"/>
          </p:cNvSpPr>
          <p:nvPr>
            <p:ph type="ftr" sz="quarter" idx="4"/>
          </p:nvPr>
        </p:nvSpPr>
        <p:spPr>
          <a:xfrm>
            <a:off x="2" y="6743104"/>
            <a:ext cx="4434999" cy="354965"/>
          </a:xfrm>
          <a:prstGeom prst="rect">
            <a:avLst/>
          </a:prstGeom>
        </p:spPr>
        <p:txBody>
          <a:bodyPr vert="horz" lIns="94768" tIns="47384" rIns="94768" bIns="47384" rtlCol="0" anchor="b"/>
          <a:lstStyle>
            <a:lvl1pPr algn="l">
              <a:defRPr sz="1200"/>
            </a:lvl1pPr>
          </a:lstStyle>
          <a:p>
            <a:endParaRPr lang="de-CH"/>
          </a:p>
        </p:txBody>
      </p:sp>
      <p:sp>
        <p:nvSpPr>
          <p:cNvPr id="7" name="Foliennummernplatzhalter 6"/>
          <p:cNvSpPr>
            <a:spLocks noGrp="1"/>
          </p:cNvSpPr>
          <p:nvPr>
            <p:ph type="sldNum" sz="quarter" idx="5"/>
          </p:nvPr>
        </p:nvSpPr>
        <p:spPr>
          <a:xfrm>
            <a:off x="5797248" y="6743104"/>
            <a:ext cx="4434999" cy="354965"/>
          </a:xfrm>
          <a:prstGeom prst="rect">
            <a:avLst/>
          </a:prstGeom>
        </p:spPr>
        <p:txBody>
          <a:bodyPr vert="horz" lIns="94768" tIns="47384" rIns="94768" bIns="47384" rtlCol="0" anchor="b"/>
          <a:lstStyle>
            <a:lvl1pPr algn="r">
              <a:defRPr sz="1200"/>
            </a:lvl1pPr>
          </a:lstStyle>
          <a:p>
            <a:fld id="{AE21F546-3B85-40CA-A934-EF84E2567811}" type="slidenum">
              <a:rPr lang="de-CH" smtClean="0"/>
              <a:pPr/>
              <a:t>‹Nr.›</a:t>
            </a:fld>
            <a:endParaRPr lang="de-CH"/>
          </a:p>
        </p:txBody>
      </p:sp>
    </p:spTree>
    <p:extLst>
      <p:ext uri="{BB962C8B-B14F-4D97-AF65-F5344CB8AC3E}">
        <p14:creationId xmlns:p14="http://schemas.microsoft.com/office/powerpoint/2010/main" val="3634408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mailto:bildung@spschweiz.ch"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200" kern="1200" dirty="0">
                <a:solidFill>
                  <a:schemeClr val="tx1"/>
                </a:solidFill>
                <a:effectLst/>
                <a:latin typeface="+mn-lt"/>
                <a:ea typeface="+mn-ea"/>
                <a:cs typeface="+mn-cs"/>
              </a:rPr>
              <a:t>Die Anwesenden begrüssen und sich selber ganz kurz vorstellen (Name, woher, Bezug zur Thematik)</a:t>
            </a:r>
          </a:p>
          <a:p>
            <a:endParaRPr lang="de-CH" dirty="0"/>
          </a:p>
        </p:txBody>
      </p:sp>
      <p:sp>
        <p:nvSpPr>
          <p:cNvPr id="4" name="Foliennummernplatzhalter 3"/>
          <p:cNvSpPr>
            <a:spLocks noGrp="1"/>
          </p:cNvSpPr>
          <p:nvPr>
            <p:ph type="sldNum" sz="quarter" idx="10"/>
          </p:nvPr>
        </p:nvSpPr>
        <p:spPr/>
        <p:txBody>
          <a:bodyPr/>
          <a:lstStyle/>
          <a:p>
            <a:fld id="{AE21F546-3B85-40CA-A934-EF84E2567811}" type="slidenum">
              <a:rPr lang="de-CH" smtClean="0"/>
              <a:pPr/>
              <a:t>1</a:t>
            </a:fld>
            <a:endParaRPr lang="de-CH"/>
          </a:p>
        </p:txBody>
      </p:sp>
    </p:spTree>
    <p:extLst>
      <p:ext uri="{BB962C8B-B14F-4D97-AF65-F5344CB8AC3E}">
        <p14:creationId xmlns:p14="http://schemas.microsoft.com/office/powerpoint/2010/main" val="35151324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kern="1200" dirty="0" err="1" smtClean="0">
                <a:solidFill>
                  <a:schemeClr val="tx1"/>
                </a:solidFill>
                <a:effectLst/>
                <a:latin typeface="+mn-lt"/>
                <a:ea typeface="+mn-ea"/>
                <a:cs typeface="+mn-cs"/>
              </a:rPr>
              <a:t>Tragischerweise</a:t>
            </a:r>
            <a:r>
              <a:rPr lang="de-CH" sz="1200" kern="1200" dirty="0" smtClean="0">
                <a:solidFill>
                  <a:schemeClr val="tx1"/>
                </a:solidFill>
                <a:effectLst/>
                <a:latin typeface="+mn-lt"/>
                <a:ea typeface="+mn-ea"/>
                <a:cs typeface="+mn-cs"/>
              </a:rPr>
              <a:t> ist es nicht die Linke, sondern eine reaktionäre Figur wie Trump, die die Ideologie der Alternativlosigkeit in Frage stellt, beispielsweise mit der Kündigung von Freihandelsabkommen. Den progressiven Kräften ist es bis jetzt leider nicht gelungen, überzeugende Auswege aus der Krise aufzuzeigen respektive diese durchzusetzen. Im Gegenteil, viele sozialdemokratische Regierungen, beispielsweise in Grossbritannien und Deutschland, haben selber Programme verfolgt, die weitgehend im Denkmuster des Neoliberalismus verhaftet waren. Beispiele dafür ist die Einführung von Hartz IV, die sogenannten Flexibilisierungen des Arbeitsmarktes oder die Unterstützung von Freihandelsabkommen. Sie haben die wirtschaftlichen, ökologischen, sozialen und politischen Krisen befeuert, statt sie zu bekämpfen. Entsprechend ist es ihnen nicht gelungen, die Widersprüche zwischen Gesellschaft und Markt zu verkleinern. Immerhin sind  Jeremy </a:t>
            </a:r>
            <a:r>
              <a:rPr lang="de-CH" sz="1200" kern="1200" dirty="0" err="1" smtClean="0">
                <a:solidFill>
                  <a:schemeClr val="tx1"/>
                </a:solidFill>
                <a:effectLst/>
                <a:latin typeface="+mn-lt"/>
                <a:ea typeface="+mn-ea"/>
                <a:cs typeface="+mn-cs"/>
              </a:rPr>
              <a:t>Corbyn</a:t>
            </a:r>
            <a:r>
              <a:rPr lang="de-CH" sz="1200" kern="1200" dirty="0" smtClean="0">
                <a:solidFill>
                  <a:schemeClr val="tx1"/>
                </a:solidFill>
                <a:effectLst/>
                <a:latin typeface="+mn-lt"/>
                <a:ea typeface="+mn-ea"/>
                <a:cs typeface="+mn-cs"/>
              </a:rPr>
              <a:t> und Bernie Sanders oder Parteien wie </a:t>
            </a:r>
            <a:r>
              <a:rPr lang="de-CH" sz="1200" kern="1200" dirty="0" err="1" smtClean="0">
                <a:solidFill>
                  <a:schemeClr val="tx1"/>
                </a:solidFill>
                <a:effectLst/>
                <a:latin typeface="+mn-lt"/>
                <a:ea typeface="+mn-ea"/>
                <a:cs typeface="+mn-cs"/>
              </a:rPr>
              <a:t>Podemos</a:t>
            </a:r>
            <a:r>
              <a:rPr lang="de-CH" sz="1200" kern="1200" dirty="0" smtClean="0">
                <a:solidFill>
                  <a:schemeClr val="tx1"/>
                </a:solidFill>
                <a:effectLst/>
                <a:latin typeface="+mn-lt"/>
                <a:ea typeface="+mn-ea"/>
                <a:cs typeface="+mn-cs"/>
              </a:rPr>
              <a:t> und </a:t>
            </a:r>
            <a:r>
              <a:rPr lang="de-CH" sz="1200" kern="1200" dirty="0" err="1" smtClean="0">
                <a:solidFill>
                  <a:schemeClr val="tx1"/>
                </a:solidFill>
                <a:effectLst/>
                <a:latin typeface="+mn-lt"/>
                <a:ea typeface="+mn-ea"/>
                <a:cs typeface="+mn-cs"/>
              </a:rPr>
              <a:t>Syriza</a:t>
            </a:r>
            <a:r>
              <a:rPr lang="de-CH" sz="1200" kern="1200" dirty="0" smtClean="0">
                <a:solidFill>
                  <a:schemeClr val="tx1"/>
                </a:solidFill>
                <a:effectLst/>
                <a:latin typeface="+mn-lt"/>
                <a:ea typeface="+mn-ea"/>
                <a:cs typeface="+mn-cs"/>
              </a:rPr>
              <a:t> Ausdruck eines linken Protestes gegen eine Politik der Alternativlosigkeit, die Markt, Wettbewerb und Profitmaximierung als Maxime der gesellschaftlichen Entwicklung betrachtet.  </a:t>
            </a:r>
          </a:p>
          <a:p>
            <a:endParaRPr lang="de-CH" sz="1200" kern="1200" baseline="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AE21F546-3B85-40CA-A934-EF84E2567811}" type="slidenum">
              <a:rPr lang="de-CH" smtClean="0"/>
              <a:pPr/>
              <a:t>10</a:t>
            </a:fld>
            <a:endParaRPr lang="de-CH"/>
          </a:p>
        </p:txBody>
      </p:sp>
    </p:spTree>
    <p:extLst>
      <p:ext uri="{BB962C8B-B14F-4D97-AF65-F5344CB8AC3E}">
        <p14:creationId xmlns:p14="http://schemas.microsoft.com/office/powerpoint/2010/main" val="153983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kern="1200" dirty="0" smtClean="0">
                <a:solidFill>
                  <a:schemeClr val="tx1"/>
                </a:solidFill>
                <a:effectLst/>
                <a:latin typeface="+mn-lt"/>
                <a:ea typeface="+mn-ea"/>
                <a:cs typeface="+mn-cs"/>
              </a:rPr>
              <a:t>Auch in der Schweiz sind wir heute vor allem damit beschäftigt, die schlimmsten Auswüchse der neoliberalen Wirtschaft- und Finanzpolitik zu bekämpfen und generell die Flurschäden des profitgetriebenen Wirtschaftens zu beseitigen, jüngst beispielsweise erfolgreich bei der Abstimmung zur USR III. Was uns noch fehlt, sind breit abgestützte Visionen zur Gestaltung unserer Wirtschaft und Gesellschaft, die wir den Neoliberalen und den autoritären Rechtspopulisten entgegenhalten können. Nicht zu Letzt sind es die Ernüchterungen des real existierenden Sozialismus die uns bis heute schwächen.</a:t>
            </a:r>
          </a:p>
          <a:p>
            <a:r>
              <a:rPr lang="de-CH" sz="1200" kern="1200" dirty="0" smtClean="0">
                <a:solidFill>
                  <a:schemeClr val="tx1"/>
                </a:solidFill>
                <a:effectLst/>
                <a:latin typeface="+mn-lt"/>
                <a:ea typeface="+mn-ea"/>
                <a:cs typeface="+mn-cs"/>
              </a:rPr>
              <a:t> </a:t>
            </a:r>
          </a:p>
          <a:p>
            <a:r>
              <a:rPr lang="de-CH" sz="1200" kern="1200" dirty="0" smtClean="0">
                <a:solidFill>
                  <a:schemeClr val="tx1"/>
                </a:solidFill>
                <a:effectLst/>
                <a:latin typeface="+mn-lt"/>
                <a:ea typeface="+mn-ea"/>
                <a:cs typeface="+mn-cs"/>
              </a:rPr>
              <a:t>Wirtschaftsdemokratie als eine „konkrete Utopie“ zeigt Wege aus der Defensive. Wir müssen uns getrauen, den Kapitalismus wieder grundsätzlicher zu hinterfragen und Alternativen zum heutigen neoliberalen Wirtschaftssystem aufzuzeigen. Die Grundlagen dazu wollen wir in diesem Bildungsmodul legen.</a:t>
            </a:r>
          </a:p>
          <a:p>
            <a:endParaRPr lang="de-CH" dirty="0"/>
          </a:p>
        </p:txBody>
      </p:sp>
      <p:sp>
        <p:nvSpPr>
          <p:cNvPr id="4" name="Foliennummernplatzhalter 3"/>
          <p:cNvSpPr>
            <a:spLocks noGrp="1"/>
          </p:cNvSpPr>
          <p:nvPr>
            <p:ph type="sldNum" sz="quarter" idx="10"/>
          </p:nvPr>
        </p:nvSpPr>
        <p:spPr/>
        <p:txBody>
          <a:bodyPr/>
          <a:lstStyle/>
          <a:p>
            <a:fld id="{AE21F546-3B85-40CA-A934-EF84E2567811}" type="slidenum">
              <a:rPr lang="de-CH" smtClean="0"/>
              <a:pPr/>
              <a:t>11</a:t>
            </a:fld>
            <a:endParaRPr lang="de-CH"/>
          </a:p>
        </p:txBody>
      </p:sp>
    </p:spTree>
    <p:extLst>
      <p:ext uri="{BB962C8B-B14F-4D97-AF65-F5344CB8AC3E}">
        <p14:creationId xmlns:p14="http://schemas.microsoft.com/office/powerpoint/2010/main" val="8074284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kern="1200" dirty="0">
                <a:solidFill>
                  <a:schemeClr val="tx1"/>
                </a:solidFill>
                <a:effectLst/>
                <a:latin typeface="+mn-lt"/>
                <a:ea typeface="+mn-ea"/>
                <a:cs typeface="+mn-cs"/>
              </a:rPr>
              <a:t>Die moderne bürgerlich-kapitalistische Gesellschaft ist von einem grundlegenden Widerspruch zwischen der Staatsform und der Wirtschaftsordnung geprägt: Während der Staat demokratisch verfasst ist, bleibt die Wirtschaft grundsätzlich autoritär geführt. Die Besitzenden und von ihnen bezahlte Manager beanspruchen mit dem Besitz über die Produktionsmittel auch die alleinige Verfügungsgewalt über Unternehmungen und Angestellte und damit eine führende Rolle in der Volkswirtschaft. Immer wieder hat sich gezeigt, dass diese wirtschaftliche Macht in politische Macht umgesetzt werden kann und wird. </a:t>
            </a:r>
          </a:p>
        </p:txBody>
      </p:sp>
      <p:sp>
        <p:nvSpPr>
          <p:cNvPr id="4" name="Foliennummernplatzhalter 3"/>
          <p:cNvSpPr>
            <a:spLocks noGrp="1"/>
          </p:cNvSpPr>
          <p:nvPr>
            <p:ph type="sldNum" sz="quarter" idx="10"/>
          </p:nvPr>
        </p:nvSpPr>
        <p:spPr/>
        <p:txBody>
          <a:bodyPr/>
          <a:lstStyle/>
          <a:p>
            <a:fld id="{AE21F546-3B85-40CA-A934-EF84E2567811}" type="slidenum">
              <a:rPr lang="de-CH" smtClean="0"/>
              <a:pPr/>
              <a:t>12</a:t>
            </a:fld>
            <a:endParaRPr lang="de-CH"/>
          </a:p>
        </p:txBody>
      </p:sp>
    </p:spTree>
    <p:extLst>
      <p:ext uri="{BB962C8B-B14F-4D97-AF65-F5344CB8AC3E}">
        <p14:creationId xmlns:p14="http://schemas.microsoft.com/office/powerpoint/2010/main" val="18419871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kern="1200" dirty="0">
                <a:solidFill>
                  <a:schemeClr val="tx1"/>
                </a:solidFill>
                <a:effectLst/>
                <a:latin typeface="+mn-lt"/>
                <a:ea typeface="+mn-ea"/>
                <a:cs typeface="+mn-cs"/>
              </a:rPr>
              <a:t>In diesem Zitat von Albert Steck, dem Initianten der Reorganisation der schweizerischen Sozialdemokratie von 1888 kommt folgendes zum Ausdruck: Die Demokratisierung von Wirtschaft und Gesellschaft ist das eigentliche Grundanliegen der Sozialdemokratie. Soziale Demokratie heisst ja wörtlich gesamtgesellschaftliche Demokratie und diese ist ohne eine Demokratisierung der wirtschaftlichen Basis der Gesellschaft nicht realisierbar. </a:t>
            </a:r>
          </a:p>
        </p:txBody>
      </p:sp>
      <p:sp>
        <p:nvSpPr>
          <p:cNvPr id="4" name="Foliennummernplatzhalter 3"/>
          <p:cNvSpPr>
            <a:spLocks noGrp="1"/>
          </p:cNvSpPr>
          <p:nvPr>
            <p:ph type="sldNum" sz="quarter" idx="10"/>
          </p:nvPr>
        </p:nvSpPr>
        <p:spPr/>
        <p:txBody>
          <a:bodyPr/>
          <a:lstStyle/>
          <a:p>
            <a:fld id="{AE21F546-3B85-40CA-A934-EF84E2567811}" type="slidenum">
              <a:rPr lang="de-CH" smtClean="0"/>
              <a:pPr/>
              <a:t>13</a:t>
            </a:fld>
            <a:endParaRPr lang="de-CH"/>
          </a:p>
        </p:txBody>
      </p:sp>
    </p:spTree>
    <p:extLst>
      <p:ext uri="{BB962C8B-B14F-4D97-AF65-F5344CB8AC3E}">
        <p14:creationId xmlns:p14="http://schemas.microsoft.com/office/powerpoint/2010/main" val="20238841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kern="1200" dirty="0" smtClean="0">
                <a:solidFill>
                  <a:schemeClr val="tx1"/>
                </a:solidFill>
                <a:effectLst/>
                <a:latin typeface="+mn-lt"/>
                <a:ea typeface="+mn-ea"/>
                <a:cs typeface="+mn-cs"/>
              </a:rPr>
              <a:t>Die erste Hälfte des 20. Jahrhunderts war von gewaltigen wirtschaftlichen und politischen Katastrophen geprägt: Zwischen zwei Weltkriegen kam es zur bisher grössten Krise der kapitalistischen Weltwirtschaft. </a:t>
            </a:r>
          </a:p>
          <a:p>
            <a:r>
              <a:rPr lang="de-CH" sz="1200" kern="1200" dirty="0" smtClean="0">
                <a:solidFill>
                  <a:schemeClr val="tx1"/>
                </a:solidFill>
                <a:effectLst/>
                <a:latin typeface="+mn-lt"/>
                <a:ea typeface="+mn-ea"/>
                <a:cs typeface="+mn-cs"/>
              </a:rPr>
              <a:t> </a:t>
            </a:r>
          </a:p>
          <a:p>
            <a:r>
              <a:rPr lang="de-CH" sz="1200" kern="1200" dirty="0" smtClean="0">
                <a:solidFill>
                  <a:schemeClr val="tx1"/>
                </a:solidFill>
                <a:effectLst/>
                <a:latin typeface="+mn-lt"/>
                <a:ea typeface="+mn-ea"/>
                <a:cs typeface="+mn-cs"/>
              </a:rPr>
              <a:t>Im Anschluss an den 1. Weltkrieg erlebte die Diskussion um die Wirtschaftsdemokratie ihre erste Blütezeit. Die Frage, ob kriegswirtschaftliche Institutionen auch für friedliche Zwecke weiterverwendet werden könnten, statt zur „freien Wirtschaft“ zurückzukehren. </a:t>
            </a:r>
          </a:p>
          <a:p>
            <a:r>
              <a:rPr lang="de-CH" sz="1200" kern="1200" dirty="0" smtClean="0">
                <a:solidFill>
                  <a:schemeClr val="tx1"/>
                </a:solidFill>
                <a:effectLst/>
                <a:latin typeface="+mn-lt"/>
                <a:ea typeface="+mn-ea"/>
                <a:cs typeface="+mn-cs"/>
              </a:rPr>
              <a:t> </a:t>
            </a:r>
          </a:p>
          <a:p>
            <a:r>
              <a:rPr lang="de-CH" sz="1200" kern="1200" dirty="0" smtClean="0">
                <a:solidFill>
                  <a:schemeClr val="tx1"/>
                </a:solidFill>
                <a:effectLst/>
                <a:latin typeface="+mn-lt"/>
                <a:ea typeface="+mn-ea"/>
                <a:cs typeface="+mn-cs"/>
              </a:rPr>
              <a:t>Auch in der Schweiz wurden diese Fragen diskutiert. Dies äusserte sich beispielsweise in verschiedenen Forderungen des Landesstreikes («Einführung der allgemeinen Arbeitspflicht», «Sicherung der Lebensmittelversorgung im Einvernehmen mit den landwirtschaftlichen Produzenten», «Staatsmonopole für Import und Export» sowie die «Tilgung aller Staatschulden durch die Besitzenden»). </a:t>
            </a:r>
          </a:p>
          <a:p>
            <a:r>
              <a:rPr lang="de-CH" sz="1200" kern="1200" dirty="0" smtClean="0">
                <a:solidFill>
                  <a:schemeClr val="tx1"/>
                </a:solidFill>
                <a:effectLst/>
                <a:latin typeface="+mn-lt"/>
                <a:ea typeface="+mn-ea"/>
                <a:cs typeface="+mn-cs"/>
              </a:rPr>
              <a:t> </a:t>
            </a:r>
          </a:p>
          <a:p>
            <a:r>
              <a:rPr lang="de-CH" sz="1200" kern="1200" dirty="0" smtClean="0">
                <a:solidFill>
                  <a:schemeClr val="tx1"/>
                </a:solidFill>
                <a:effectLst/>
                <a:latin typeface="+mn-lt"/>
                <a:ea typeface="+mn-ea"/>
                <a:cs typeface="+mn-cs"/>
              </a:rPr>
              <a:t>In abgeschwächt sozialliberaler Form trug dem sogar der Freisinn Rechnung: Bundesrat Edmund </a:t>
            </a:r>
            <a:r>
              <a:rPr lang="de-CH" sz="1200" kern="1200" dirty="0" err="1" smtClean="0">
                <a:solidFill>
                  <a:schemeClr val="tx1"/>
                </a:solidFill>
                <a:effectLst/>
                <a:latin typeface="+mn-lt"/>
                <a:ea typeface="+mn-ea"/>
                <a:cs typeface="+mn-cs"/>
              </a:rPr>
              <a:t>Schulthess</a:t>
            </a:r>
            <a:r>
              <a:rPr lang="de-CH" sz="1200" kern="1200" dirty="0" smtClean="0">
                <a:solidFill>
                  <a:schemeClr val="tx1"/>
                </a:solidFill>
                <a:effectLst/>
                <a:latin typeface="+mn-lt"/>
                <a:ea typeface="+mn-ea"/>
                <a:cs typeface="+mn-cs"/>
              </a:rPr>
              <a:t> prüfte die Einführung von Wirtschaftsräten und eine Gewinnbeteiligung der Lohnabhängigen. Während diese Pläne Papier blieben, kam es immerhin zu einer zunehmenden Beteiligung der Gewerkschaften in den vorparlamentarischen Kommissionen.</a:t>
            </a:r>
          </a:p>
          <a:p>
            <a:r>
              <a:rPr lang="de-DE" sz="1200" kern="1200" dirty="0" smtClean="0">
                <a:solidFill>
                  <a:schemeClr val="tx1"/>
                </a:solidFill>
                <a:effectLst/>
                <a:latin typeface="+mn-lt"/>
                <a:ea typeface="+mn-ea"/>
                <a:cs typeface="+mn-cs"/>
              </a:rPr>
              <a:t> </a:t>
            </a:r>
            <a:endParaRPr lang="de-CH" sz="1200" kern="1200" dirty="0" smtClean="0">
              <a:solidFill>
                <a:schemeClr val="tx1"/>
              </a:solidFill>
              <a:effectLst/>
              <a:latin typeface="+mn-lt"/>
              <a:ea typeface="+mn-ea"/>
              <a:cs typeface="+mn-cs"/>
            </a:endParaRPr>
          </a:p>
          <a:p>
            <a:r>
              <a:rPr lang="de-CH" sz="1200" kern="1200" dirty="0" smtClean="0">
                <a:solidFill>
                  <a:schemeClr val="tx1"/>
                </a:solidFill>
                <a:effectLst/>
                <a:latin typeface="+mn-lt"/>
                <a:ea typeface="+mn-ea"/>
                <a:cs typeface="+mn-cs"/>
              </a:rPr>
              <a:t>Die Zeit am Ende und nach dem Ersten Weltkrieg war auch eine Blütezeit der genossenschaftlichen und kommunalen Betriebe: In der Schweiz gründeten Gewerkschaftsbund und Konsumvereine beispielsweise 1917 die «Coop Lebensversicherungsgenossenschaft» und 1921 die spätere «Bank Coop». Sozialdemokratische Kommunalpolitik förderte die Gründung von Wohnbaugenossenschaften, die sich 1919 im Schweizerischen Verband für das Wohnungswesen (heute Wohnbaugenossenschaften Schweiz) zusammenschlossen. Vor allem für die Wohnbaugenossenschaften tätig waren zudem gewerkschaftsnahe Produktivgenossenschaften (1932 zusammengeschlossen im «Verband Sozialer Baubetriebe», heute «Verband genossenschaftlicher Bau- und Industrieunternehmungen»). </a:t>
            </a:r>
          </a:p>
          <a:p>
            <a:r>
              <a:rPr lang="de-DE" sz="1200" kern="1200" dirty="0" smtClean="0">
                <a:solidFill>
                  <a:schemeClr val="tx1"/>
                </a:solidFill>
                <a:effectLst/>
                <a:latin typeface="+mn-lt"/>
                <a:ea typeface="+mn-ea"/>
                <a:cs typeface="+mn-cs"/>
              </a:rPr>
              <a:t> </a:t>
            </a:r>
            <a:endParaRPr lang="de-CH" sz="1200" kern="1200" dirty="0" smtClean="0">
              <a:solidFill>
                <a:schemeClr val="tx1"/>
              </a:solidFill>
              <a:effectLst/>
              <a:latin typeface="+mn-lt"/>
              <a:ea typeface="+mn-ea"/>
              <a:cs typeface="+mn-cs"/>
            </a:endParaRPr>
          </a:p>
          <a:p>
            <a:r>
              <a:rPr lang="de-DE" sz="1200" kern="1200" dirty="0" smtClean="0">
                <a:solidFill>
                  <a:schemeClr val="tx1"/>
                </a:solidFill>
                <a:effectLst/>
                <a:latin typeface="+mn-lt"/>
                <a:ea typeface="+mn-ea"/>
                <a:cs typeface="+mn-cs"/>
              </a:rPr>
              <a:t>Doch in ganz Europa wurde in der Nachkriegskrise zwischen 1920 und 1923 die Offensive der Arbeiterbewegung zurückgeschlagen. </a:t>
            </a:r>
            <a:endParaRPr lang="de-CH" sz="1200" kern="1200" dirty="0" smtClean="0">
              <a:solidFill>
                <a:schemeClr val="tx1"/>
              </a:solidFill>
              <a:effectLst/>
              <a:latin typeface="+mn-lt"/>
              <a:ea typeface="+mn-ea"/>
              <a:cs typeface="+mn-cs"/>
            </a:endParaRPr>
          </a:p>
          <a:p>
            <a:r>
              <a:rPr lang="de-CH" sz="1200" kern="1200" dirty="0" smtClean="0">
                <a:solidFill>
                  <a:schemeClr val="tx1"/>
                </a:solidFill>
                <a:effectLst/>
                <a:latin typeface="+mn-lt"/>
                <a:ea typeface="+mn-ea"/>
                <a:cs typeface="+mn-cs"/>
              </a:rPr>
              <a:t> </a:t>
            </a:r>
          </a:p>
          <a:p>
            <a:r>
              <a:rPr lang="de-CH" sz="1200" kern="1200" dirty="0" smtClean="0">
                <a:solidFill>
                  <a:schemeClr val="tx1"/>
                </a:solidFill>
                <a:effectLst/>
                <a:latin typeface="+mn-lt"/>
                <a:ea typeface="+mn-ea"/>
                <a:cs typeface="+mn-cs"/>
              </a:rPr>
              <a:t>Wirtschaftsdemokratische Vorstellungen blieben aber eine wichtige Grundlage für die internationale „Plan der Arbeit“-Bewegung, die der faschistischen Propaganda eine sozialdemokratische Alternative entgegensetzen wollte. In verschiedenen Ländern, darunter der Schweiz, wurden 1934/1935 Arbeitsprogramme mit dem Titel «Plan der Arbeit» verabschiedetet. Umgesetzt wurde der Plan allerdings in keinem der Länder, da sich die dafür notwendigen Bündnispartner nicht gewinnen liessen. </a:t>
            </a:r>
          </a:p>
          <a:p>
            <a:r>
              <a:rPr lang="de-CH" sz="1200" kern="1200" dirty="0" smtClean="0">
                <a:solidFill>
                  <a:schemeClr val="tx1"/>
                </a:solidFill>
                <a:effectLst/>
                <a:latin typeface="+mn-lt"/>
                <a:ea typeface="+mn-ea"/>
                <a:cs typeface="+mn-cs"/>
              </a:rPr>
              <a:t> </a:t>
            </a:r>
          </a:p>
          <a:p>
            <a:r>
              <a:rPr lang="de-CH" sz="1200" kern="1200" dirty="0" smtClean="0">
                <a:solidFill>
                  <a:schemeClr val="tx1"/>
                </a:solidFill>
                <a:effectLst/>
                <a:latin typeface="+mn-lt"/>
                <a:ea typeface="+mn-ea"/>
                <a:cs typeface="+mn-cs"/>
              </a:rPr>
              <a:t>1942 griff die SPS im Arbeitsprogramm der „Neuen Schweiz“ den Gedanken des «Plans der Arbeit» in einer aktualisierten und stärker der Schweiz angepassten Weise noch einmal auf. Dieses ist wohl bis heute das wichtigste wirtschaftsdemokratische Konzept der schweizerischen Arbeiterbewegung geblieben. Der Finanzsektor und monopolistische Industriezweige sollten vergesellschaftet werden, die übrigen Wirtschaftszweige in Genossenschaften (Industrieverbände, landwirtschaftliche und gewerbliche Genossenschaften) organisiert werden. Dabei sollten Arbeiter, Angestellte und Konsumenten in den Leitungsgremien der gemeinwirtschaftlichen Betriebe und der die kapitalistischen Branchenverbände und Kartelle ersetzenden Selbstverwaltungskörperschaften vertreten sein. </a:t>
            </a:r>
            <a:endParaRPr lang="de-CH"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AE21F546-3B85-40CA-A934-EF84E2567811}" type="slidenum">
              <a:rPr lang="de-CH" smtClean="0"/>
              <a:pPr/>
              <a:t>14</a:t>
            </a:fld>
            <a:endParaRPr lang="de-CH"/>
          </a:p>
        </p:txBody>
      </p:sp>
    </p:spTree>
    <p:extLst>
      <p:ext uri="{BB962C8B-B14F-4D97-AF65-F5344CB8AC3E}">
        <p14:creationId xmlns:p14="http://schemas.microsoft.com/office/powerpoint/2010/main" val="18473149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kern="1200" dirty="0" smtClean="0">
                <a:solidFill>
                  <a:schemeClr val="tx1"/>
                </a:solidFill>
                <a:effectLst/>
                <a:latin typeface="+mn-lt"/>
                <a:ea typeface="+mn-ea"/>
                <a:cs typeface="+mn-cs"/>
              </a:rPr>
              <a:t>Doch die Erwartung, dass der Wiederaufbau der Nachkriegsjahre demokratisch-sozialistisch geprägt sein würde, erfüllte sich in den zwei Jahrzehnten nach dem Zweiten Weltkrieg nur beschränkt.</a:t>
            </a:r>
          </a:p>
          <a:p>
            <a:r>
              <a:rPr lang="de-CH" sz="1200" kern="1200" dirty="0" smtClean="0">
                <a:solidFill>
                  <a:schemeClr val="tx1"/>
                </a:solidFill>
                <a:effectLst/>
                <a:latin typeface="+mn-lt"/>
                <a:ea typeface="+mn-ea"/>
                <a:cs typeface="+mn-cs"/>
              </a:rPr>
              <a:t> </a:t>
            </a:r>
          </a:p>
          <a:p>
            <a:r>
              <a:rPr lang="de-CH" sz="1200" kern="1200" dirty="0" smtClean="0">
                <a:solidFill>
                  <a:schemeClr val="tx1"/>
                </a:solidFill>
                <a:effectLst/>
                <a:latin typeface="+mn-lt"/>
                <a:ea typeface="+mn-ea"/>
                <a:cs typeface="+mn-cs"/>
              </a:rPr>
              <a:t>Zwar führten die Diskreditierung des rechten Flügels des Bürgerblocks nach der Niederlage des Faschismus und die Stärkung der Arbeiterbewegung zu einem stabilen Klassenkompromiss, der wohl erst durch die reale Existenz einer Alternative (Sowjetunion) möglich wurde. In diesem Rahmen wuchs in der Nachkriegszeit die Macht der Gewerkschaften. Zudem setzte die damalige Wirtschaftspolitik stark auf staatliche Interventionen. Wichtige Errungenschaften wie die AHV oder die Arbeitslosenversicherung fielen in diese Zeit. </a:t>
            </a:r>
          </a:p>
          <a:p>
            <a:r>
              <a:rPr lang="de-CH" sz="1200" kern="1200" dirty="0" smtClean="0">
                <a:solidFill>
                  <a:schemeClr val="tx1"/>
                </a:solidFill>
                <a:effectLst/>
                <a:latin typeface="+mn-lt"/>
                <a:ea typeface="+mn-ea"/>
                <a:cs typeface="+mn-cs"/>
              </a:rPr>
              <a:t> </a:t>
            </a:r>
          </a:p>
          <a:p>
            <a:r>
              <a:rPr lang="de-CH" sz="1200" kern="1200" dirty="0" smtClean="0">
                <a:solidFill>
                  <a:schemeClr val="tx1"/>
                </a:solidFill>
                <a:effectLst/>
                <a:latin typeface="+mn-lt"/>
                <a:ea typeface="+mn-ea"/>
                <a:cs typeface="+mn-cs"/>
              </a:rPr>
              <a:t>Die Nachkriegszeit war geprägt von einer bisher einmalig langen und starken Phase wirtschaftlicher Prosperität. Dank dem beschleunigten Wachstum, gesamtarbeitsvertraglichen und gesetzlichen Regulierungen des Arbeitsmarkts und sozialstaatlicher Absicherung erreichten erstmals breite Schichten der Lohnabhängigen einen bescheidenden Wohlstand. Nicht zu Letzt dank diesen Erfolgen verschwanden für die Sozialdemokratie weitergehende Forderungen in Richtung einer Wirtschaftsdemokratie aus dem Blick.</a:t>
            </a:r>
            <a:endParaRPr lang="de-CH"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AE21F546-3B85-40CA-A934-EF84E2567811}" type="slidenum">
              <a:rPr lang="de-CH" smtClean="0"/>
              <a:pPr/>
              <a:t>15</a:t>
            </a:fld>
            <a:endParaRPr lang="de-CH"/>
          </a:p>
        </p:txBody>
      </p:sp>
    </p:spTree>
    <p:extLst>
      <p:ext uri="{BB962C8B-B14F-4D97-AF65-F5344CB8AC3E}">
        <p14:creationId xmlns:p14="http://schemas.microsoft.com/office/powerpoint/2010/main" val="30962401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kern="1200" dirty="0" smtClean="0">
                <a:solidFill>
                  <a:schemeClr val="tx1"/>
                </a:solidFill>
                <a:effectLst/>
                <a:latin typeface="+mn-lt"/>
                <a:ea typeface="+mn-ea"/>
                <a:cs typeface="+mn-cs"/>
              </a:rPr>
              <a:t>In den 1960er Jahren wurde der Kompromiss der Nachkriegsjahre zunehmend in Frage gestellt – zuerst vor allem von links. 1968 war nicht nur das Jahr der </a:t>
            </a:r>
            <a:r>
              <a:rPr lang="de-CH" sz="1200" kern="1200" dirty="0" err="1" smtClean="0">
                <a:solidFill>
                  <a:schemeClr val="tx1"/>
                </a:solidFill>
                <a:effectLst/>
                <a:latin typeface="+mn-lt"/>
                <a:ea typeface="+mn-ea"/>
                <a:cs typeface="+mn-cs"/>
              </a:rPr>
              <a:t>StudentInnenbewegung</a:t>
            </a:r>
            <a:r>
              <a:rPr lang="de-CH" sz="1200" kern="1200" dirty="0" smtClean="0">
                <a:solidFill>
                  <a:schemeClr val="tx1"/>
                </a:solidFill>
                <a:effectLst/>
                <a:latin typeface="+mn-lt"/>
                <a:ea typeface="+mn-ea"/>
                <a:cs typeface="+mn-cs"/>
              </a:rPr>
              <a:t>, in vielen Ländern kam es damals auch zu grossen Streikwellen. Mit dem Ruf nach einer Demokratisierung aller Lebensbereiche trug die </a:t>
            </a:r>
            <a:r>
              <a:rPr lang="de-CH" sz="1200" kern="1200" dirty="0" err="1" smtClean="0">
                <a:solidFill>
                  <a:schemeClr val="tx1"/>
                </a:solidFill>
                <a:effectLst/>
                <a:latin typeface="+mn-lt"/>
                <a:ea typeface="+mn-ea"/>
                <a:cs typeface="+mn-cs"/>
              </a:rPr>
              <a:t>ArbeiterInnenbewegung</a:t>
            </a:r>
            <a:r>
              <a:rPr lang="de-CH" sz="1200" kern="1200" dirty="0" smtClean="0">
                <a:solidFill>
                  <a:schemeClr val="tx1"/>
                </a:solidFill>
                <a:effectLst/>
                <a:latin typeface="+mn-lt"/>
                <a:ea typeface="+mn-ea"/>
                <a:cs typeface="+mn-cs"/>
              </a:rPr>
              <a:t> einer wichtigen Forderung des bewegungspolitischen Aufbruchs von 1968 Rechnung. </a:t>
            </a:r>
          </a:p>
          <a:p>
            <a:r>
              <a:rPr lang="de-CH" sz="1200" kern="1200" dirty="0" smtClean="0">
                <a:solidFill>
                  <a:schemeClr val="tx1"/>
                </a:solidFill>
                <a:effectLst/>
                <a:latin typeface="+mn-lt"/>
                <a:ea typeface="+mn-ea"/>
                <a:cs typeface="+mn-cs"/>
              </a:rPr>
              <a:t> </a:t>
            </a:r>
          </a:p>
          <a:p>
            <a:r>
              <a:rPr lang="de-CH" sz="1200" kern="1200" dirty="0" smtClean="0">
                <a:solidFill>
                  <a:schemeClr val="tx1"/>
                </a:solidFill>
                <a:effectLst/>
                <a:latin typeface="+mn-lt"/>
                <a:ea typeface="+mn-ea"/>
                <a:cs typeface="+mn-cs"/>
              </a:rPr>
              <a:t>Willy Brandt gewann 1969 in Deutschland die Wahlen mit dem Slogan „Mehr Demokratie wagen“, eine auf halbem Weg stehen gebliebene Umsetzung dieser Parole war die Revision des Betriebsverfassungsgesetzes 1972 und das 1976 eingeführte Mitbestimmungsgesetz, das eine – allerdings stark eingeschränkte – paritätischen Mitbestimmung in den Aufsichtsräten von Kapitalgesellschaften mit mehr als 2000 Beschäftigten brachte. </a:t>
            </a:r>
          </a:p>
          <a:p>
            <a:r>
              <a:rPr lang="de-CH" sz="1200" kern="1200" dirty="0" smtClean="0">
                <a:solidFill>
                  <a:schemeClr val="tx1"/>
                </a:solidFill>
                <a:effectLst/>
                <a:latin typeface="+mn-lt"/>
                <a:ea typeface="+mn-ea"/>
                <a:cs typeface="+mn-cs"/>
              </a:rPr>
              <a:t> </a:t>
            </a:r>
          </a:p>
          <a:p>
            <a:r>
              <a:rPr lang="de-CH" sz="1200" kern="1200" dirty="0" smtClean="0">
                <a:solidFill>
                  <a:schemeClr val="tx1"/>
                </a:solidFill>
                <a:effectLst/>
                <a:latin typeface="+mn-lt"/>
                <a:ea typeface="+mn-ea"/>
                <a:cs typeface="+mn-cs"/>
              </a:rPr>
              <a:t>Mit der Mitbestimmungsinitiative 1976 stellte die schweizerische Arbeiterbewegung zum bisher letzten Mal zumindest ansatzweise die kapitalistische Verfügungsgewalt über die Produktionsmittel in Frage. Mit dieser sollte der Bund die Möglichkeit haben, Vorschriften über die Mitbestimmung der Arbeitnehmer und ihrer Organisation in Betrieb, Unternehmen und Verwaltung aufzustellen. Damit sollte auch der zunehmenden wirtschaftlichen Machtkonzentration entgegengetreten werden. Nach Ablehnung der Initiative verschwand das Thema weitgehend aus der politischen Debatte.</a:t>
            </a:r>
            <a:endParaRPr lang="de-CH"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AE21F546-3B85-40CA-A934-EF84E2567811}" type="slidenum">
              <a:rPr lang="de-CH" smtClean="0"/>
              <a:pPr/>
              <a:t>16</a:t>
            </a:fld>
            <a:endParaRPr lang="de-CH"/>
          </a:p>
        </p:txBody>
      </p:sp>
    </p:spTree>
    <p:extLst>
      <p:ext uri="{BB962C8B-B14F-4D97-AF65-F5344CB8AC3E}">
        <p14:creationId xmlns:p14="http://schemas.microsoft.com/office/powerpoint/2010/main" val="16017227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kern="1200" dirty="0" smtClean="0">
                <a:solidFill>
                  <a:schemeClr val="tx1"/>
                </a:solidFill>
                <a:effectLst/>
                <a:latin typeface="+mn-lt"/>
                <a:ea typeface="+mn-ea"/>
                <a:cs typeface="+mn-cs"/>
              </a:rPr>
              <a:t>In Europa und auch der Schweiz läutete die Krise der 1970er Jahre das Ende des progressiven Aufbruchs von „1968“ ein. Der Klassenkompromiss ab dann vor allem – und erfolgreicher – von Rechts in Frage gestellt. Im Jahr des Wahlsiegs von Margareth Thatcher in Grossbritannien gewann hier 1979 der Freisinn die Wahlen unter dem Slogan „Mehr Freiheit, weniger Staat“. Obwohl neoliberale Programme erst in den 1990er Jahren vermehrt in konkrete Politik umgesetzt wurden, meldete sich bereits jetzt eine Radikalisierung der bürgerlichen Wirtschaftspolitik an, die den Abbau von Institutionen zur demokratischen Regulierung der Wirtschaft zum vordringlichen Programm erklärte. </a:t>
            </a:r>
          </a:p>
          <a:p>
            <a:r>
              <a:rPr lang="de-CH" sz="1200" kern="1200" dirty="0" smtClean="0">
                <a:solidFill>
                  <a:schemeClr val="tx1"/>
                </a:solidFill>
                <a:effectLst/>
                <a:latin typeface="+mn-lt"/>
                <a:ea typeface="+mn-ea"/>
                <a:cs typeface="+mn-cs"/>
              </a:rPr>
              <a:t> </a:t>
            </a:r>
          </a:p>
          <a:p>
            <a:r>
              <a:rPr lang="de-CH" sz="1200" kern="1200" dirty="0" smtClean="0">
                <a:solidFill>
                  <a:schemeClr val="tx1"/>
                </a:solidFill>
                <a:effectLst/>
                <a:latin typeface="+mn-lt"/>
                <a:ea typeface="+mn-ea"/>
                <a:cs typeface="+mn-cs"/>
              </a:rPr>
              <a:t>Der neoliberale Marktradikalismus, bis dahin Gedankengut einer kleinen Gruppe von Ökonomen, wurde zur wirtschaftlichen Hauptdoktrin. Für den Neoliberalismus war jede Einschränkung der Marktfreiheit «Sozialismus». Sein Programm war radikal und reaktionär: Deregulierung, Privatisierung, Schwächung des Sozialstaates und der staatlichen Handlungsfähigkeit, Schwächung der Gewerkschaften. </a:t>
            </a:r>
          </a:p>
          <a:p>
            <a:r>
              <a:rPr lang="de-CH" sz="1200" kern="1200" dirty="0" smtClean="0">
                <a:solidFill>
                  <a:schemeClr val="tx1"/>
                </a:solidFill>
                <a:effectLst/>
                <a:latin typeface="+mn-lt"/>
                <a:ea typeface="+mn-ea"/>
                <a:cs typeface="+mn-cs"/>
              </a:rPr>
              <a:t> </a:t>
            </a:r>
          </a:p>
          <a:p>
            <a:r>
              <a:rPr lang="de-CH" sz="1200" kern="1200" dirty="0" smtClean="0">
                <a:solidFill>
                  <a:schemeClr val="tx1"/>
                </a:solidFill>
                <a:effectLst/>
                <a:latin typeface="+mn-lt"/>
                <a:ea typeface="+mn-ea"/>
                <a:cs typeface="+mn-cs"/>
              </a:rPr>
              <a:t>Diese neoliberale Offensive dauert bis heute an. Sie liegt am Ursprung der eingangs erwähnten Krisen, mit denen wir uns heute konfrontiert sehen. </a:t>
            </a:r>
          </a:p>
          <a:p>
            <a:endParaRPr lang="de-CH" sz="1200" kern="1200" dirty="0" smtClean="0">
              <a:solidFill>
                <a:schemeClr val="tx1"/>
              </a:solidFill>
              <a:effectLst/>
              <a:latin typeface="+mn-lt"/>
              <a:ea typeface="+mn-ea"/>
              <a:cs typeface="+mn-cs"/>
            </a:endParaRPr>
          </a:p>
          <a:p>
            <a:r>
              <a:rPr lang="de-CH" sz="1200" kern="1200" dirty="0" smtClean="0">
                <a:solidFill>
                  <a:schemeClr val="tx1"/>
                </a:solidFill>
                <a:effectLst/>
                <a:latin typeface="+mn-lt"/>
                <a:ea typeface="+mn-ea"/>
                <a:cs typeface="+mn-cs"/>
              </a:rPr>
              <a:t>Im letzten Teil möchten wir nun auf Auswege aus dieser Krise zu sprechen kommen. Wie, in welche Richtung können und müssen wir unsere Wirtschaft und Gesellschaft umbauen? Und was kann Wirtschaftsdemokratie in diesem Zusammenhang heute bedeuten?</a:t>
            </a:r>
            <a:endParaRPr lang="de-CH"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AE21F546-3B85-40CA-A934-EF84E2567811}" type="slidenum">
              <a:rPr lang="de-CH" smtClean="0"/>
              <a:pPr/>
              <a:t>17</a:t>
            </a:fld>
            <a:endParaRPr lang="de-CH"/>
          </a:p>
        </p:txBody>
      </p:sp>
    </p:spTree>
    <p:extLst>
      <p:ext uri="{BB962C8B-B14F-4D97-AF65-F5344CB8AC3E}">
        <p14:creationId xmlns:p14="http://schemas.microsoft.com/office/powerpoint/2010/main" val="1903254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kern="1200" dirty="0">
                <a:solidFill>
                  <a:schemeClr val="tx1"/>
                </a:solidFill>
                <a:effectLst/>
                <a:latin typeface="+mn-lt"/>
                <a:ea typeface="+mn-ea"/>
                <a:cs typeface="+mn-cs"/>
              </a:rPr>
              <a:t>In welche Richtung soll eine zukunftsfähige Wirtschaft gehen?</a:t>
            </a:r>
          </a:p>
          <a:p>
            <a:r>
              <a:rPr lang="de-CH" sz="1200" kern="1200" dirty="0">
                <a:solidFill>
                  <a:schemeClr val="tx1"/>
                </a:solidFill>
                <a:effectLst/>
                <a:latin typeface="+mn-lt"/>
                <a:ea typeface="+mn-ea"/>
                <a:cs typeface="+mn-cs"/>
              </a:rPr>
              <a:t> </a:t>
            </a:r>
          </a:p>
          <a:p>
            <a:r>
              <a:rPr lang="de-CH" sz="1200" b="1" kern="1200" dirty="0">
                <a:solidFill>
                  <a:schemeClr val="tx1"/>
                </a:solidFill>
                <a:effectLst/>
                <a:latin typeface="+mn-lt"/>
                <a:ea typeface="+mn-ea"/>
                <a:cs typeface="+mn-cs"/>
              </a:rPr>
              <a:t>Didaktischer Hinweis:</a:t>
            </a:r>
            <a:endParaRPr lang="de-CH" sz="1200" kern="1200" dirty="0">
              <a:solidFill>
                <a:schemeClr val="tx1"/>
              </a:solidFill>
              <a:effectLst/>
              <a:latin typeface="+mn-lt"/>
              <a:ea typeface="+mn-ea"/>
              <a:cs typeface="+mn-cs"/>
            </a:endParaRPr>
          </a:p>
          <a:p>
            <a:r>
              <a:rPr lang="de-CH" sz="1200" kern="1200" dirty="0">
                <a:solidFill>
                  <a:schemeClr val="tx1"/>
                </a:solidFill>
                <a:effectLst/>
                <a:latin typeface="+mn-lt"/>
                <a:ea typeface="+mn-ea"/>
                <a:cs typeface="+mn-cs"/>
              </a:rPr>
              <a:t>Die Frage kann man dem Plenum stellen und kurz darüber diskutieren.</a:t>
            </a:r>
          </a:p>
        </p:txBody>
      </p:sp>
      <p:sp>
        <p:nvSpPr>
          <p:cNvPr id="4" name="Foliennummernplatzhalter 3"/>
          <p:cNvSpPr>
            <a:spLocks noGrp="1"/>
          </p:cNvSpPr>
          <p:nvPr>
            <p:ph type="sldNum" sz="quarter" idx="10"/>
          </p:nvPr>
        </p:nvSpPr>
        <p:spPr/>
        <p:txBody>
          <a:bodyPr/>
          <a:lstStyle/>
          <a:p>
            <a:fld id="{AE21F546-3B85-40CA-A934-EF84E2567811}" type="slidenum">
              <a:rPr lang="de-CH" smtClean="0"/>
              <a:pPr/>
              <a:t>18</a:t>
            </a:fld>
            <a:endParaRPr lang="de-CH"/>
          </a:p>
        </p:txBody>
      </p:sp>
    </p:spTree>
    <p:extLst>
      <p:ext uri="{BB962C8B-B14F-4D97-AF65-F5344CB8AC3E}">
        <p14:creationId xmlns:p14="http://schemas.microsoft.com/office/powerpoint/2010/main" val="35584401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kern="1200" dirty="0" smtClean="0">
                <a:solidFill>
                  <a:schemeClr val="tx1"/>
                </a:solidFill>
                <a:effectLst/>
                <a:latin typeface="+mn-lt"/>
                <a:ea typeface="+mn-ea"/>
                <a:cs typeface="+mn-cs"/>
              </a:rPr>
              <a:t>Im SP-Positionspapier, das am Parteitag vom Dezember 2016 verabschiedet wurde, sind 25 Forderungen resp. Handlungsfelder aufgeführt, die konkretisieren sollen, wie ein wirtschaftsdemokratischer Weg heute aussehen kann. Wichtig zu betonen ist, dass Wirtschaftsdemokratie nicht als ein präziser Masterplan verstanden werden sollte; der Begriff der «Wirtschaftsdemokratie» ist für uns die Klammer verschiedener um die verschiedensten unternehmerischen, zivilgesellschaftlichen regulatorischen Initiativen und Ideen, die in Richtung einer demokratischen, solidarischen und ökologischen Wirtschaft zielen und damit über den Kapitalismus hinausweisen, zusammenzubringen. Der strategische Ansatz, der hinter dem Papier steht, sieht Vielfalt als Stärke und als Teil der Lösung. Das soll mit dieser Wortwolke, die natürlich überhaupt nicht komplett ist, zum Ausdruck kommen. </a:t>
            </a:r>
          </a:p>
          <a:p>
            <a:r>
              <a:rPr lang="de-CH" sz="1200" kern="1200" dirty="0" smtClean="0">
                <a:solidFill>
                  <a:schemeClr val="tx1"/>
                </a:solidFill>
                <a:effectLst/>
                <a:latin typeface="+mn-lt"/>
                <a:ea typeface="+mn-ea"/>
                <a:cs typeface="+mn-cs"/>
              </a:rPr>
              <a:t> </a:t>
            </a:r>
          </a:p>
          <a:p>
            <a:r>
              <a:rPr lang="de-CH" sz="1200" kern="1200" dirty="0" smtClean="0">
                <a:solidFill>
                  <a:schemeClr val="tx1"/>
                </a:solidFill>
                <a:effectLst/>
                <a:latin typeface="+mn-lt"/>
                <a:ea typeface="+mn-ea"/>
                <a:cs typeface="+mn-cs"/>
              </a:rPr>
              <a:t>Aber natürlich braucht es einen gemeinsamen Nenner, eine gemeinsame Richtung. Diese gemeinsame Richtung ist darin zu sehen, dass sich eine zukunftsfähige Wirtschaft gegen die blinde, unsolidarische Profitmaximierungslogik richtet, das Gemeinwohl im Blick hat und Betroffene auf möglichst partizipative Weise in die Entscheidungsfindung einbezogen werden.</a:t>
            </a:r>
          </a:p>
          <a:p>
            <a:r>
              <a:rPr lang="de-CH" sz="1200" kern="1200" dirty="0" smtClean="0">
                <a:solidFill>
                  <a:schemeClr val="tx1"/>
                </a:solidFill>
                <a:effectLst/>
                <a:latin typeface="+mn-lt"/>
                <a:ea typeface="+mn-ea"/>
                <a:cs typeface="+mn-cs"/>
              </a:rPr>
              <a:t> </a:t>
            </a:r>
          </a:p>
          <a:p>
            <a:r>
              <a:rPr lang="de-CH" sz="1200" b="1" kern="1200" dirty="0" smtClean="0">
                <a:solidFill>
                  <a:schemeClr val="tx1"/>
                </a:solidFill>
                <a:effectLst/>
                <a:latin typeface="+mn-lt"/>
                <a:ea typeface="+mn-ea"/>
                <a:cs typeface="+mn-cs"/>
              </a:rPr>
              <a:t>Didaktischer Hinweis:</a:t>
            </a:r>
            <a:endParaRPr lang="de-CH" sz="1200" kern="1200" dirty="0" smtClean="0">
              <a:solidFill>
                <a:schemeClr val="tx1"/>
              </a:solidFill>
              <a:effectLst/>
              <a:latin typeface="+mn-lt"/>
              <a:ea typeface="+mn-ea"/>
              <a:cs typeface="+mn-cs"/>
            </a:endParaRPr>
          </a:p>
          <a:p>
            <a:r>
              <a:rPr lang="de-CH" sz="1200" kern="1200" dirty="0" smtClean="0">
                <a:solidFill>
                  <a:schemeClr val="tx1"/>
                </a:solidFill>
                <a:effectLst/>
                <a:latin typeface="+mn-lt"/>
                <a:ea typeface="+mn-ea"/>
                <a:cs typeface="+mn-cs"/>
              </a:rPr>
              <a:t>Einzelne Punkte aus der Wortwolke können kurz erwähnt werden – je nach Vorlieben und Wissen.</a:t>
            </a:r>
          </a:p>
          <a:p>
            <a:r>
              <a:rPr lang="de-CH" sz="1200" kern="1200" dirty="0" smtClean="0">
                <a:solidFill>
                  <a:schemeClr val="tx1"/>
                </a:solidFill>
                <a:effectLst/>
                <a:latin typeface="+mn-lt"/>
                <a:ea typeface="+mn-ea"/>
                <a:cs typeface="+mn-cs"/>
              </a:rPr>
              <a:t> </a:t>
            </a:r>
          </a:p>
          <a:p>
            <a:r>
              <a:rPr lang="de-CH" sz="1200" kern="1200" dirty="0" smtClean="0">
                <a:solidFill>
                  <a:schemeClr val="tx1"/>
                </a:solidFill>
                <a:effectLst/>
                <a:latin typeface="+mn-lt"/>
                <a:ea typeface="+mn-ea"/>
                <a:cs typeface="+mn-cs"/>
              </a:rPr>
              <a:t>Was im Positionspapier bewusst weggelassen wurde, aber angesichts der immer </a:t>
            </a:r>
            <a:r>
              <a:rPr lang="de-CH" sz="1200" kern="1200" dirty="0" err="1" smtClean="0">
                <a:solidFill>
                  <a:schemeClr val="tx1"/>
                </a:solidFill>
                <a:effectLst/>
                <a:latin typeface="+mn-lt"/>
                <a:ea typeface="+mn-ea"/>
                <a:cs typeface="+mn-cs"/>
              </a:rPr>
              <a:t>ungleicheren</a:t>
            </a:r>
            <a:r>
              <a:rPr lang="de-CH" sz="1200" kern="1200" dirty="0" smtClean="0">
                <a:solidFill>
                  <a:schemeClr val="tx1"/>
                </a:solidFill>
                <a:effectLst/>
                <a:latin typeface="+mn-lt"/>
                <a:ea typeface="+mn-ea"/>
                <a:cs typeface="+mn-cs"/>
              </a:rPr>
              <a:t> Vermögensverteilung in der Schweiz und weltweit ein ganz wichtiger Bestandteil wirtschaftsdemokratischer Politik ist, ist die Steuerpolitik. Also die Frage, wie wir den gesellschaftlichen Reichtum nach Jahren der neoliberalen Umverteilung von unten nach oben rückverteilen können. Das ist und bleibt aber natürlich ein Schwerpunkt für die SP, 2014 haben wir dazu bspw. ein Positionspapier verabschiedet.</a:t>
            </a:r>
          </a:p>
          <a:p>
            <a:endParaRPr lang="de-CH" dirty="0"/>
          </a:p>
        </p:txBody>
      </p:sp>
      <p:sp>
        <p:nvSpPr>
          <p:cNvPr id="4" name="Foliennummernplatzhalter 3"/>
          <p:cNvSpPr>
            <a:spLocks noGrp="1"/>
          </p:cNvSpPr>
          <p:nvPr>
            <p:ph type="sldNum" sz="quarter" idx="10"/>
          </p:nvPr>
        </p:nvSpPr>
        <p:spPr/>
        <p:txBody>
          <a:bodyPr/>
          <a:lstStyle/>
          <a:p>
            <a:fld id="{AE21F546-3B85-40CA-A934-EF84E2567811}" type="slidenum">
              <a:rPr lang="de-CH" smtClean="0"/>
              <a:pPr/>
              <a:t>19</a:t>
            </a:fld>
            <a:endParaRPr lang="de-CH"/>
          </a:p>
        </p:txBody>
      </p:sp>
    </p:spTree>
    <p:extLst>
      <p:ext uri="{BB962C8B-B14F-4D97-AF65-F5344CB8AC3E}">
        <p14:creationId xmlns:p14="http://schemas.microsoft.com/office/powerpoint/2010/main" val="2463676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200" kern="1200" dirty="0">
                <a:solidFill>
                  <a:schemeClr val="tx1"/>
                </a:solidFill>
                <a:effectLst/>
                <a:latin typeface="+mn-lt"/>
                <a:ea typeface="+mn-ea"/>
                <a:cs typeface="+mn-cs"/>
              </a:rPr>
              <a:t>Die Präsentation selbst dauert rund 30 Minuten. </a:t>
            </a:r>
          </a:p>
        </p:txBody>
      </p:sp>
      <p:sp>
        <p:nvSpPr>
          <p:cNvPr id="4" name="Foliennummernplatzhalter 3"/>
          <p:cNvSpPr>
            <a:spLocks noGrp="1"/>
          </p:cNvSpPr>
          <p:nvPr>
            <p:ph type="sldNum" sz="quarter" idx="10"/>
          </p:nvPr>
        </p:nvSpPr>
        <p:spPr/>
        <p:txBody>
          <a:bodyPr/>
          <a:lstStyle/>
          <a:p>
            <a:fld id="{AE21F546-3B85-40CA-A934-EF84E2567811}" type="slidenum">
              <a:rPr lang="de-CH" smtClean="0"/>
              <a:pPr/>
              <a:t>2</a:t>
            </a:fld>
            <a:endParaRPr lang="de-CH"/>
          </a:p>
        </p:txBody>
      </p:sp>
    </p:spTree>
    <p:extLst>
      <p:ext uri="{BB962C8B-B14F-4D97-AF65-F5344CB8AC3E}">
        <p14:creationId xmlns:p14="http://schemas.microsoft.com/office/powerpoint/2010/main" val="5908291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kern="1200" dirty="0" smtClean="0">
                <a:solidFill>
                  <a:schemeClr val="tx1"/>
                </a:solidFill>
                <a:effectLst/>
                <a:latin typeface="+mn-lt"/>
                <a:ea typeface="+mn-ea"/>
                <a:cs typeface="+mn-cs"/>
              </a:rPr>
              <a:t>Mit der Verabschiedung des Positionspapiers ist die Arbeit natürlich nicht getan. Für die Weiterbearbeitung will sich die SP auf zwei, drei Schwerpunktthemen fokussieren und damit Kernforderungen des Papiers voranbringen, dazu wird ein Aktionsplan erstellt, der noch im Jahr 2017 einer Delegiertenversammlung der SPS vorgelegt werden soll. Zum einen scheint uns der Themenbereich Mitbestimmung wichtig und attraktiv zu sein. Das hat sich auch in den öffentlichen Diskussionen rund um das Positionspapier gezeigt. Ein zweiter Schwerpunkt sind Genossenschaften und generell das soziale Unternehmertum. </a:t>
            </a:r>
            <a:endParaRPr lang="de-CH"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AE21F546-3B85-40CA-A934-EF84E2567811}" type="slidenum">
              <a:rPr lang="de-CH" smtClean="0"/>
              <a:pPr/>
              <a:t>20</a:t>
            </a:fld>
            <a:endParaRPr lang="de-CH"/>
          </a:p>
        </p:txBody>
      </p:sp>
    </p:spTree>
    <p:extLst>
      <p:ext uri="{BB962C8B-B14F-4D97-AF65-F5344CB8AC3E}">
        <p14:creationId xmlns:p14="http://schemas.microsoft.com/office/powerpoint/2010/main" val="38653444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kern="1200" dirty="0" smtClean="0">
                <a:solidFill>
                  <a:schemeClr val="tx1"/>
                </a:solidFill>
                <a:effectLst/>
                <a:latin typeface="+mn-lt"/>
                <a:ea typeface="+mn-ea"/>
                <a:cs typeface="+mn-cs"/>
              </a:rPr>
              <a:t>Eines der Hauptanliegen des Papiers war und ist es, Licht in die Black Box Wirtschaft zu bringen und die Art und Weise, wie gewirtschaftet wird, ins Zentrum zu stellen. In den Mainstream-Medien lesen und hören wir dauernd von „der Wirtschaft“, als sei das ein einheitliches Gebilde. Und es wird vermittelt, dass es ganz einfach normal und zwingend sei, dass Unternehmen in der Logik der Profitmaximierung funktionieren, und gemäss den Interessen der </a:t>
            </a:r>
            <a:r>
              <a:rPr lang="de-CH" sz="1200" kern="1200" dirty="0" err="1" smtClean="0">
                <a:solidFill>
                  <a:schemeClr val="tx1"/>
                </a:solidFill>
                <a:effectLst/>
                <a:latin typeface="+mn-lt"/>
                <a:ea typeface="+mn-ea"/>
                <a:cs typeface="+mn-cs"/>
              </a:rPr>
              <a:t>AktionärInnen</a:t>
            </a:r>
            <a:r>
              <a:rPr lang="de-CH" sz="1200" kern="1200" dirty="0" smtClean="0">
                <a:solidFill>
                  <a:schemeClr val="tx1"/>
                </a:solidFill>
                <a:effectLst/>
                <a:latin typeface="+mn-lt"/>
                <a:ea typeface="+mn-ea"/>
                <a:cs typeface="+mn-cs"/>
              </a:rPr>
              <a:t> hierarchisch geführt werden. Diese vermeintlichen Selbstverständlichkeiten stellen wir in Frage. Im Kern geht es darum, die Verteilungsfrage auszuweiten. Neben der steuerlichen Rückverteilung im Nachhinein braucht es eine gerechtere Verteilung wirtschaftlicher (Entscheidungs-)Macht. Denn letztlich sind es immer Macht- und Herrschaftsverhältnisse, die einer bestimmten „Wirtschaftslogik“ zugrunde liegen. Gerade in Grossunternehmen ist es zentral, dass Mitarbeitende in Entscheidungsgremien </a:t>
            </a:r>
            <a:r>
              <a:rPr lang="de-CH" sz="1200" kern="1200" dirty="0" err="1" smtClean="0">
                <a:solidFill>
                  <a:schemeClr val="tx1"/>
                </a:solidFill>
                <a:effectLst/>
                <a:latin typeface="+mn-lt"/>
                <a:ea typeface="+mn-ea"/>
                <a:cs typeface="+mn-cs"/>
              </a:rPr>
              <a:t>Einsitz</a:t>
            </a:r>
            <a:r>
              <a:rPr lang="de-CH" sz="1200" kern="1200" dirty="0" smtClean="0">
                <a:solidFill>
                  <a:schemeClr val="tx1"/>
                </a:solidFill>
                <a:effectLst/>
                <a:latin typeface="+mn-lt"/>
                <a:ea typeface="+mn-ea"/>
                <a:cs typeface="+mn-cs"/>
              </a:rPr>
              <a:t> nehmen und mitbestimmen können. Das ist die Grundlage ein ganz wesentlicher Hebel für eine sozial, ökologisch und wirtschaftlich nachhaltige Unternehmensführung.</a:t>
            </a:r>
          </a:p>
          <a:p>
            <a:r>
              <a:rPr lang="de-DE" sz="1200" kern="1200" dirty="0" smtClean="0">
                <a:solidFill>
                  <a:schemeClr val="tx1"/>
                </a:solidFill>
                <a:effectLst/>
                <a:latin typeface="+mn-lt"/>
                <a:ea typeface="+mn-ea"/>
                <a:cs typeface="+mn-cs"/>
              </a:rPr>
              <a:t> </a:t>
            </a:r>
            <a:endParaRPr lang="de-CH" sz="1200" kern="1200" dirty="0" smtClean="0">
              <a:solidFill>
                <a:schemeClr val="tx1"/>
              </a:solidFill>
              <a:effectLst/>
              <a:latin typeface="+mn-lt"/>
              <a:ea typeface="+mn-ea"/>
              <a:cs typeface="+mn-cs"/>
            </a:endParaRPr>
          </a:p>
          <a:p>
            <a:r>
              <a:rPr lang="de-CH" sz="1200" kern="1200" dirty="0" smtClean="0">
                <a:solidFill>
                  <a:schemeClr val="tx1"/>
                </a:solidFill>
                <a:effectLst/>
                <a:latin typeface="+mn-lt"/>
                <a:ea typeface="+mn-ea"/>
                <a:cs typeface="+mn-cs"/>
              </a:rPr>
              <a:t>Die Schweiz kennt im Unterschied zu den meisten europäischen Ländern keine eigentliche Mitbestimmung der Mitarbeitenden auf Unternehmensebene. </a:t>
            </a:r>
          </a:p>
          <a:p>
            <a:r>
              <a:rPr lang="de-CH" sz="1200" kern="1200" dirty="0" smtClean="0">
                <a:solidFill>
                  <a:schemeClr val="tx1"/>
                </a:solidFill>
                <a:effectLst/>
                <a:latin typeface="+mn-lt"/>
                <a:ea typeface="+mn-ea"/>
                <a:cs typeface="+mn-cs"/>
              </a:rPr>
              <a:t> </a:t>
            </a:r>
          </a:p>
          <a:p>
            <a:r>
              <a:rPr lang="de-CH" sz="1200" kern="1200" dirty="0" smtClean="0">
                <a:solidFill>
                  <a:schemeClr val="tx1"/>
                </a:solidFill>
                <a:effectLst/>
                <a:latin typeface="+mn-lt"/>
                <a:ea typeface="+mn-ea"/>
                <a:cs typeface="+mn-cs"/>
              </a:rPr>
              <a:t>Die SP fordert im Papier, dass ab einer bestimmten Unternehmensgrösse (z.B. ab 30 Beschäftigten) eine </a:t>
            </a:r>
            <a:r>
              <a:rPr lang="de-CH" sz="1200" kern="1200" dirty="0" err="1" smtClean="0">
                <a:solidFill>
                  <a:schemeClr val="tx1"/>
                </a:solidFill>
                <a:effectLst/>
                <a:latin typeface="+mn-lt"/>
                <a:ea typeface="+mn-ea"/>
                <a:cs typeface="+mn-cs"/>
              </a:rPr>
              <a:t>Mitarbeitendenvertretung</a:t>
            </a:r>
            <a:r>
              <a:rPr lang="de-CH" sz="1200" kern="1200" dirty="0" smtClean="0">
                <a:solidFill>
                  <a:schemeClr val="tx1"/>
                </a:solidFill>
                <a:effectLst/>
                <a:latin typeface="+mn-lt"/>
                <a:ea typeface="+mn-ea"/>
                <a:cs typeface="+mn-cs"/>
              </a:rPr>
              <a:t> mit Mitbestimmungsrechten in den Leitungsgremien der Unternehmen obligatorisch ist und klare Stufen der Mitwirkung definiert werden (Mitbestimmungs-, Mitsprache- und Informationsrechte). In Unternehmen mit mehr als 500 Beschäftigten soll mindestens ein Drittel der Mitglieder des Verwaltungsrates von Seiten der Mitarbeitenden besetzt werden. Wichtig ist, dass diese Vertretungen der Mitarbeitenden – zumindest teilweise – auch direkt aus der Belegschaft der Unternehmen stammen und nicht nur von den Gewerkschaften quasi von aussen hineindelegiert werden.</a:t>
            </a:r>
          </a:p>
          <a:p>
            <a:r>
              <a:rPr lang="de-CH" sz="1200" kern="1200" dirty="0" smtClean="0">
                <a:solidFill>
                  <a:schemeClr val="tx1"/>
                </a:solidFill>
                <a:effectLst/>
                <a:latin typeface="+mn-lt"/>
                <a:ea typeface="+mn-ea"/>
                <a:cs typeface="+mn-cs"/>
              </a:rPr>
              <a:t> </a:t>
            </a:r>
          </a:p>
          <a:p>
            <a:r>
              <a:rPr lang="de-CH" sz="1200" kern="1200" dirty="0" smtClean="0">
                <a:solidFill>
                  <a:schemeClr val="tx1"/>
                </a:solidFill>
                <a:effectLst/>
                <a:latin typeface="+mn-lt"/>
                <a:ea typeface="+mn-ea"/>
                <a:cs typeface="+mn-cs"/>
              </a:rPr>
              <a:t>Das sind eigentlich ziemlich moderate Forderungen, man könnte sich auch weitergehende Modelle vorstellen, die einerseits in Richtung Selbstverwaltung gehen, andererseits weitere Stakeholder wie </a:t>
            </a:r>
            <a:r>
              <a:rPr lang="de-CH" sz="1200" kern="1200" dirty="0" err="1" smtClean="0">
                <a:solidFill>
                  <a:schemeClr val="tx1"/>
                </a:solidFill>
                <a:effectLst/>
                <a:latin typeface="+mn-lt"/>
                <a:ea typeface="+mn-ea"/>
                <a:cs typeface="+mn-cs"/>
              </a:rPr>
              <a:t>KonsumentInnen</a:t>
            </a:r>
            <a:r>
              <a:rPr lang="de-CH" sz="1200" kern="1200" dirty="0" smtClean="0">
                <a:solidFill>
                  <a:schemeClr val="tx1"/>
                </a:solidFill>
                <a:effectLst/>
                <a:latin typeface="+mn-lt"/>
                <a:ea typeface="+mn-ea"/>
                <a:cs typeface="+mn-cs"/>
              </a:rPr>
              <a:t> einbeziehen. Eine weitere Forderung aus dem Positionspapier lautet, dass Mitarbeitende kollektiv am finanziellen Erfolg ihrer Unternehmen teilhaben sollen. Ihnen soll die Möglichkeit offen stehen, sich gemeinsam (z.B. über einen Fonds, der aus erwirtschafteten Gewinnanteilen gespeist wird) an ihrem Unternehmen zu beteiligen.</a:t>
            </a:r>
          </a:p>
          <a:p>
            <a:r>
              <a:rPr lang="de-CH" sz="1200" kern="1200" dirty="0" smtClean="0">
                <a:solidFill>
                  <a:schemeClr val="tx1"/>
                </a:solidFill>
                <a:effectLst/>
                <a:latin typeface="+mn-lt"/>
                <a:ea typeface="+mn-ea"/>
                <a:cs typeface="+mn-cs"/>
              </a:rPr>
              <a:t> </a:t>
            </a:r>
          </a:p>
          <a:p>
            <a:r>
              <a:rPr lang="de-CH" sz="1200" kern="1200" dirty="0" smtClean="0">
                <a:solidFill>
                  <a:schemeClr val="tx1"/>
                </a:solidFill>
                <a:effectLst/>
                <a:latin typeface="+mn-lt"/>
                <a:ea typeface="+mn-ea"/>
                <a:cs typeface="+mn-cs"/>
              </a:rPr>
              <a:t>Wenn man einen Blick zurück in die 1970er Jahre wirft, dann zeigt sich am Beispiel der Mitbestimmungsdiskussion sehr deutlich, wie sich die Debatte, der vorherrschende Deutungsrahmen, in den letzten 40 Jahren deutlich zu unseren Ungunsten verschoben hat. Wurde die eigentlich naheliegende Idee, dass auch Mitarbeitende, die sich Tag für Tag für den Erfolg ihrer Unternehmen einsetzen, bei strategischen Fragen mitbestimmen sollen, in den 1970ern bis in die politische Mitte im Grundsatz geteilt und zumindest konstruktiv debattiert, gilt diese reformerische Forderung in der heutigen Diskussion als linksradikal und klassenkämpferisch.</a:t>
            </a:r>
          </a:p>
          <a:p>
            <a:r>
              <a:rPr lang="de-CH" sz="1200" kern="1200" dirty="0" smtClean="0">
                <a:solidFill>
                  <a:schemeClr val="tx1"/>
                </a:solidFill>
                <a:effectLst/>
                <a:latin typeface="+mn-lt"/>
                <a:ea typeface="+mn-ea"/>
                <a:cs typeface="+mn-cs"/>
              </a:rPr>
              <a:t> </a:t>
            </a:r>
          </a:p>
          <a:p>
            <a:r>
              <a:rPr lang="de-CH" sz="1200" kern="1200" dirty="0" smtClean="0">
                <a:solidFill>
                  <a:schemeClr val="tx1"/>
                </a:solidFill>
                <a:effectLst/>
                <a:latin typeface="+mn-lt"/>
                <a:ea typeface="+mn-ea"/>
                <a:cs typeface="+mn-cs"/>
              </a:rPr>
              <a:t>Noch sind wir nicht soweit, das ideale Mitbestimmungsmodell für die Schweiz in der Schublade zu haben. Es ist auch weder wünschenswert noch möglich, einfach ein Modell aus dem Ausland, z.B. Deutschland, 1:1 auf die Schweiz zu übertragen. Wir wollen deshalb zusammen mit den Gewerkschaften eine breite Debatte über Mitbestimmung anstossen und gemeinsam konkrete Forderungen und Perspektiven entwickeln. Mehr Mitbestimmung in der Schweiz, so viel ist klar, ist ein längerfristiges Projekt. </a:t>
            </a:r>
            <a:endParaRPr lang="de-CH"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AE21F546-3B85-40CA-A934-EF84E2567811}" type="slidenum">
              <a:rPr lang="de-CH" smtClean="0"/>
              <a:pPr/>
              <a:t>21</a:t>
            </a:fld>
            <a:endParaRPr lang="de-CH"/>
          </a:p>
        </p:txBody>
      </p:sp>
    </p:spTree>
    <p:extLst>
      <p:ext uri="{BB962C8B-B14F-4D97-AF65-F5344CB8AC3E}">
        <p14:creationId xmlns:p14="http://schemas.microsoft.com/office/powerpoint/2010/main" val="33602984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kern="1200" dirty="0" smtClean="0">
                <a:solidFill>
                  <a:schemeClr val="tx1"/>
                </a:solidFill>
                <a:effectLst/>
                <a:latin typeface="+mn-lt"/>
                <a:ea typeface="+mn-ea"/>
                <a:cs typeface="+mn-cs"/>
              </a:rPr>
              <a:t>Ein zweiter Schwerpunkt ist der Bereich des sozialen Unternehmertums und des Genossenschaftswesens. Im Papier wird ganz bewusst der Versuch unternommen, unternehmerische Initiativen, die sich einer anderen, einer nachhaltigeren Wirtschaft verschreiben, in den Rahmen der Wirtschaftsdemokratie zu integrieren.</a:t>
            </a:r>
          </a:p>
          <a:p>
            <a:r>
              <a:rPr lang="de-CH" sz="1200" kern="1200" dirty="0" smtClean="0">
                <a:solidFill>
                  <a:schemeClr val="tx1"/>
                </a:solidFill>
                <a:effectLst/>
                <a:latin typeface="+mn-lt"/>
                <a:ea typeface="+mn-ea"/>
                <a:cs typeface="+mn-cs"/>
              </a:rPr>
              <a:t> </a:t>
            </a:r>
          </a:p>
          <a:p>
            <a:r>
              <a:rPr lang="de-CH" sz="1200" kern="1200" dirty="0" smtClean="0">
                <a:solidFill>
                  <a:schemeClr val="tx1"/>
                </a:solidFill>
                <a:effectLst/>
                <a:latin typeface="+mn-lt"/>
                <a:ea typeface="+mn-ea"/>
                <a:cs typeface="+mn-cs"/>
              </a:rPr>
              <a:t>Es gibt in diesem Zusammenhang ja auch immer wieder Diskussionen darüber, was soziales Unternehmertum überhaupt ist, ob das Adjektiv sozial wirklich mehr ist als ein Deckmäntelchen für das Profitstreben.</a:t>
            </a:r>
          </a:p>
          <a:p>
            <a:r>
              <a:rPr lang="de-CH" sz="1200" kern="1200" dirty="0" smtClean="0">
                <a:solidFill>
                  <a:schemeClr val="tx1"/>
                </a:solidFill>
                <a:effectLst/>
                <a:latin typeface="+mn-lt"/>
                <a:ea typeface="+mn-ea"/>
                <a:cs typeface="+mn-cs"/>
              </a:rPr>
              <a:t> </a:t>
            </a:r>
          </a:p>
          <a:p>
            <a:r>
              <a:rPr lang="de-CH" sz="1200" kern="1200" dirty="0" smtClean="0">
                <a:solidFill>
                  <a:schemeClr val="tx1"/>
                </a:solidFill>
                <a:effectLst/>
                <a:latin typeface="+mn-lt"/>
                <a:ea typeface="+mn-ea"/>
                <a:cs typeface="+mn-cs"/>
              </a:rPr>
              <a:t>Diese Gegenüberstellung kann hier etwas Klarheit verschaffen. Diese drei Elemente, der Umgang mit der Profitfrage, der zentrale Orientierungspunkt der unternehmerischen Tätigkeit und die Führungs- resp. Funktionsweise des Unternehmens, können den Unterschied zwischen Business </a:t>
            </a:r>
            <a:r>
              <a:rPr lang="de-CH" sz="1200" kern="1200" dirty="0" err="1" smtClean="0">
                <a:solidFill>
                  <a:schemeClr val="tx1"/>
                </a:solidFill>
                <a:effectLst/>
                <a:latin typeface="+mn-lt"/>
                <a:ea typeface="+mn-ea"/>
                <a:cs typeface="+mn-cs"/>
              </a:rPr>
              <a:t>as</a:t>
            </a:r>
            <a:r>
              <a:rPr lang="de-CH" sz="1200" kern="1200" dirty="0" smtClean="0">
                <a:solidFill>
                  <a:schemeClr val="tx1"/>
                </a:solidFill>
                <a:effectLst/>
                <a:latin typeface="+mn-lt"/>
                <a:ea typeface="+mn-ea"/>
                <a:cs typeface="+mn-cs"/>
              </a:rPr>
              <a:t> </a:t>
            </a:r>
            <a:r>
              <a:rPr lang="de-CH" sz="1200" kern="1200" dirty="0" err="1" smtClean="0">
                <a:solidFill>
                  <a:schemeClr val="tx1"/>
                </a:solidFill>
                <a:effectLst/>
                <a:latin typeface="+mn-lt"/>
                <a:ea typeface="+mn-ea"/>
                <a:cs typeface="+mn-cs"/>
              </a:rPr>
              <a:t>usual</a:t>
            </a:r>
            <a:r>
              <a:rPr lang="de-CH" sz="1200" kern="1200" dirty="0" smtClean="0">
                <a:solidFill>
                  <a:schemeClr val="tx1"/>
                </a:solidFill>
                <a:effectLst/>
                <a:latin typeface="+mn-lt"/>
                <a:ea typeface="+mn-ea"/>
                <a:cs typeface="+mn-cs"/>
              </a:rPr>
              <a:t> und Business </a:t>
            </a:r>
            <a:r>
              <a:rPr lang="de-CH" sz="1200" kern="1200" dirty="0" err="1" smtClean="0">
                <a:solidFill>
                  <a:schemeClr val="tx1"/>
                </a:solidFill>
                <a:effectLst/>
                <a:latin typeface="+mn-lt"/>
                <a:ea typeface="+mn-ea"/>
                <a:cs typeface="+mn-cs"/>
              </a:rPr>
              <a:t>as</a:t>
            </a:r>
            <a:r>
              <a:rPr lang="de-CH" sz="1200" kern="1200" dirty="0" smtClean="0">
                <a:solidFill>
                  <a:schemeClr val="tx1"/>
                </a:solidFill>
                <a:effectLst/>
                <a:latin typeface="+mn-lt"/>
                <a:ea typeface="+mn-ea"/>
                <a:cs typeface="+mn-cs"/>
              </a:rPr>
              <a:t> </a:t>
            </a:r>
            <a:r>
              <a:rPr lang="de-CH" sz="1200" kern="1200" dirty="0" err="1" smtClean="0">
                <a:solidFill>
                  <a:schemeClr val="tx1"/>
                </a:solidFill>
                <a:effectLst/>
                <a:latin typeface="+mn-lt"/>
                <a:ea typeface="+mn-ea"/>
                <a:cs typeface="+mn-cs"/>
              </a:rPr>
              <a:t>unusual</a:t>
            </a:r>
            <a:r>
              <a:rPr lang="de-CH" sz="1200" kern="1200" dirty="0" smtClean="0">
                <a:solidFill>
                  <a:schemeClr val="tx1"/>
                </a:solidFill>
                <a:effectLst/>
                <a:latin typeface="+mn-lt"/>
                <a:ea typeface="+mn-ea"/>
                <a:cs typeface="+mn-cs"/>
              </a:rPr>
              <a:t> verdeutlichen.</a:t>
            </a:r>
          </a:p>
          <a:p>
            <a:r>
              <a:rPr lang="de-CH" sz="1200" kern="1200" dirty="0" smtClean="0">
                <a:solidFill>
                  <a:schemeClr val="tx1"/>
                </a:solidFill>
                <a:effectLst/>
                <a:latin typeface="+mn-lt"/>
                <a:ea typeface="+mn-ea"/>
                <a:cs typeface="+mn-cs"/>
              </a:rPr>
              <a:t> </a:t>
            </a:r>
          </a:p>
          <a:p>
            <a:r>
              <a:rPr lang="de-CH" sz="1200" kern="1200" dirty="0" smtClean="0">
                <a:solidFill>
                  <a:schemeClr val="tx1"/>
                </a:solidFill>
                <a:effectLst/>
                <a:latin typeface="+mn-lt"/>
                <a:ea typeface="+mn-ea"/>
                <a:cs typeface="+mn-cs"/>
              </a:rPr>
              <a:t>Soziales Unternehmertum heisst nicht Sozialwirtschaft, es geht nicht einfach um ein Auffangnetz für diejenigen, die es in der „normalen“ Wirtschaft nicht schaffen. Es geht darum eine soziale, demokratische und ökologische Wirtschaftsweise gesamtwirtschaftlich, in allen Bereichen, durchzusetzen.</a:t>
            </a:r>
          </a:p>
          <a:p>
            <a:r>
              <a:rPr lang="de-CH" sz="1200" kern="1200" dirty="0" smtClean="0">
                <a:solidFill>
                  <a:schemeClr val="tx1"/>
                </a:solidFill>
                <a:effectLst/>
                <a:latin typeface="+mn-lt"/>
                <a:ea typeface="+mn-ea"/>
                <a:cs typeface="+mn-cs"/>
              </a:rPr>
              <a:t> </a:t>
            </a:r>
          </a:p>
          <a:p>
            <a:r>
              <a:rPr lang="de-CH" sz="1200" kern="1200" dirty="0" smtClean="0">
                <a:solidFill>
                  <a:schemeClr val="tx1"/>
                </a:solidFill>
                <a:effectLst/>
                <a:latin typeface="+mn-lt"/>
                <a:ea typeface="+mn-ea"/>
                <a:cs typeface="+mn-cs"/>
              </a:rPr>
              <a:t>Auch aus unternehmerischer Sicht ist es sinnvoll in einer zunehmend komplexen und vernetzten Umwelt rasch und flexibel agieren und reagieren zu können. Dazu braucht es dezentrale Strukturen und flache Hierarchien, in denen Autonomie, Mitbestimmung und Vertrauen nicht nur Schlagwörter sind.</a:t>
            </a:r>
            <a:endParaRPr lang="de-CH"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AE21F546-3B85-40CA-A934-EF84E2567811}" type="slidenum">
              <a:rPr lang="de-CH" smtClean="0"/>
              <a:pPr/>
              <a:t>22</a:t>
            </a:fld>
            <a:endParaRPr lang="de-CH"/>
          </a:p>
        </p:txBody>
      </p:sp>
    </p:spTree>
    <p:extLst>
      <p:ext uri="{BB962C8B-B14F-4D97-AF65-F5344CB8AC3E}">
        <p14:creationId xmlns:p14="http://schemas.microsoft.com/office/powerpoint/2010/main" val="8834758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kern="1200" dirty="0">
                <a:solidFill>
                  <a:schemeClr val="tx1"/>
                </a:solidFill>
                <a:effectLst/>
                <a:latin typeface="+mn-lt"/>
                <a:ea typeface="+mn-ea"/>
                <a:cs typeface="+mn-cs"/>
              </a:rPr>
              <a:t>Im Bereich des sozialen und solidarischen Unternehmertums läuft weltweit einiges. Z.B.:</a:t>
            </a:r>
          </a:p>
          <a:p>
            <a:r>
              <a:rPr lang="de-CH" sz="1200" kern="1200" dirty="0">
                <a:solidFill>
                  <a:schemeClr val="tx1"/>
                </a:solidFill>
                <a:effectLst/>
                <a:latin typeface="+mn-lt"/>
                <a:ea typeface="+mn-ea"/>
                <a:cs typeface="+mn-cs"/>
              </a:rPr>
              <a:t> </a:t>
            </a:r>
          </a:p>
          <a:p>
            <a:r>
              <a:rPr lang="de-CH" sz="1200" kern="1200" dirty="0">
                <a:solidFill>
                  <a:schemeClr val="tx1"/>
                </a:solidFill>
                <a:effectLst/>
                <a:latin typeface="+mn-lt"/>
                <a:ea typeface="+mn-ea"/>
                <a:cs typeface="+mn-cs"/>
              </a:rPr>
              <a:t>Soziale und Solidarische Ökonomie in Frankreich: 10 % des BIP, 200’000 Unternehmen, 2.4 </a:t>
            </a:r>
            <a:r>
              <a:rPr lang="de-CH" sz="1200" kern="1200" dirty="0" err="1">
                <a:solidFill>
                  <a:schemeClr val="tx1"/>
                </a:solidFill>
                <a:effectLst/>
                <a:latin typeface="+mn-lt"/>
                <a:ea typeface="+mn-ea"/>
                <a:cs typeface="+mn-cs"/>
              </a:rPr>
              <a:t>Mio</a:t>
            </a:r>
            <a:r>
              <a:rPr lang="de-CH" sz="1200" kern="1200" dirty="0">
                <a:solidFill>
                  <a:schemeClr val="tx1"/>
                </a:solidFill>
                <a:effectLst/>
                <a:latin typeface="+mn-lt"/>
                <a:ea typeface="+mn-ea"/>
                <a:cs typeface="+mn-cs"/>
              </a:rPr>
              <a:t> Arbeitsplätze, Gesetz seit 2014</a:t>
            </a:r>
          </a:p>
          <a:p>
            <a:r>
              <a:rPr lang="de-CH" sz="1200" kern="1200" dirty="0">
                <a:solidFill>
                  <a:schemeClr val="tx1"/>
                </a:solidFill>
                <a:effectLst/>
                <a:latin typeface="+mn-lt"/>
                <a:ea typeface="+mn-ea"/>
                <a:cs typeface="+mn-cs"/>
              </a:rPr>
              <a:t> </a:t>
            </a:r>
          </a:p>
          <a:p>
            <a:r>
              <a:rPr lang="de-CH" sz="1200" kern="1200" dirty="0">
                <a:solidFill>
                  <a:schemeClr val="tx1"/>
                </a:solidFill>
                <a:effectLst/>
                <a:latin typeface="+mn-lt"/>
                <a:ea typeface="+mn-ea"/>
                <a:cs typeface="+mn-cs"/>
              </a:rPr>
              <a:t>Genossenschaften: In der Emilia Romagna hat die Genossenschaftsbewegung eine lange und starke Tradition. Noch immer werden über 50 Prozent der lokalen Ökonomie durch Genossenschaften erwirtschaftet, auch wenn die Bedingungen nicht ideal sind. Die Genossenschaft </a:t>
            </a:r>
            <a:r>
              <a:rPr lang="de-CH" sz="1200" kern="1200" dirty="0" err="1">
                <a:solidFill>
                  <a:schemeClr val="tx1"/>
                </a:solidFill>
                <a:effectLst/>
                <a:latin typeface="+mn-lt"/>
                <a:ea typeface="+mn-ea"/>
                <a:cs typeface="+mn-cs"/>
              </a:rPr>
              <a:t>Mondragon</a:t>
            </a:r>
            <a:r>
              <a:rPr lang="de-CH" sz="1200" kern="1200" dirty="0">
                <a:solidFill>
                  <a:schemeClr val="tx1"/>
                </a:solidFill>
                <a:effectLst/>
                <a:latin typeface="+mn-lt"/>
                <a:ea typeface="+mn-ea"/>
                <a:cs typeface="+mn-cs"/>
              </a:rPr>
              <a:t> mit Sitz im Baskenland ist heute ein global tätiges, diversifiziertes Grossunternehmen mit rund 75‘000 Mitarbeitern und einem Umsatz von rund 12 Mia. Die Art und Weise, wie dieses Unternehmen funktioniert und wirtschaftet unterscheidet sich aber deutlich von klassischen kapitalistischen Unternehmen. Gerade auch angesichts der aktuellen Krise in Europa wird deutlich, dass Genossenschaften und generell soziale und solidarische Unternehmen stabiler und nachhaltiger sind.</a:t>
            </a:r>
          </a:p>
          <a:p>
            <a:r>
              <a:rPr lang="de-CH" sz="1200" kern="1200" dirty="0">
                <a:solidFill>
                  <a:schemeClr val="tx1"/>
                </a:solidFill>
                <a:effectLst/>
                <a:latin typeface="+mn-lt"/>
                <a:ea typeface="+mn-ea"/>
                <a:cs typeface="+mn-cs"/>
              </a:rPr>
              <a:t> </a:t>
            </a:r>
          </a:p>
          <a:p>
            <a:r>
              <a:rPr lang="de-CH" sz="1200" kern="1200" dirty="0" err="1">
                <a:solidFill>
                  <a:schemeClr val="tx1"/>
                </a:solidFill>
                <a:effectLst/>
                <a:latin typeface="+mn-lt"/>
                <a:ea typeface="+mn-ea"/>
                <a:cs typeface="+mn-cs"/>
              </a:rPr>
              <a:t>Économie</a:t>
            </a:r>
            <a:r>
              <a:rPr lang="de-CH" sz="1200" kern="1200" dirty="0">
                <a:solidFill>
                  <a:schemeClr val="tx1"/>
                </a:solidFill>
                <a:effectLst/>
                <a:latin typeface="+mn-lt"/>
                <a:ea typeface="+mn-ea"/>
                <a:cs typeface="+mn-cs"/>
              </a:rPr>
              <a:t> </a:t>
            </a:r>
            <a:r>
              <a:rPr lang="de-CH" sz="1200" kern="1200" dirty="0" err="1">
                <a:solidFill>
                  <a:schemeClr val="tx1"/>
                </a:solidFill>
                <a:effectLst/>
                <a:latin typeface="+mn-lt"/>
                <a:ea typeface="+mn-ea"/>
                <a:cs typeface="+mn-cs"/>
              </a:rPr>
              <a:t>Sociale</a:t>
            </a:r>
            <a:r>
              <a:rPr lang="de-CH" sz="1200" kern="1200" dirty="0">
                <a:solidFill>
                  <a:schemeClr val="tx1"/>
                </a:solidFill>
                <a:effectLst/>
                <a:latin typeface="+mn-lt"/>
                <a:ea typeface="+mn-ea"/>
                <a:cs typeface="+mn-cs"/>
              </a:rPr>
              <a:t> in Québec: 7000 Unternehmen, 150’000 Arbeitsplätze, Handelskammer seit 1999, Gesetz seit 2013.</a:t>
            </a:r>
          </a:p>
          <a:p>
            <a:r>
              <a:rPr lang="de-CH" sz="1200" kern="1200" dirty="0">
                <a:solidFill>
                  <a:schemeClr val="tx1"/>
                </a:solidFill>
                <a:effectLst/>
                <a:latin typeface="+mn-lt"/>
                <a:ea typeface="+mn-ea"/>
                <a:cs typeface="+mn-cs"/>
              </a:rPr>
              <a:t> </a:t>
            </a:r>
          </a:p>
          <a:p>
            <a:r>
              <a:rPr lang="de-CH" sz="1200" kern="1200" dirty="0">
                <a:solidFill>
                  <a:schemeClr val="tx1"/>
                </a:solidFill>
                <a:effectLst/>
                <a:latin typeface="+mn-lt"/>
                <a:ea typeface="+mn-ea"/>
                <a:cs typeface="+mn-cs"/>
              </a:rPr>
              <a:t>Die Bewegung Gemeinwohl-Ökonomie stellt Unternehmen eine Gemeinwohlbilanz zur Verfügung hat in verschiedenen europäischen Ländern Erfolg und fand 2015 auch durch den Europäischen Wirtschafts- und Sozialausschuss (EWSA) sehr positive Anerkennung. Ger </a:t>
            </a:r>
          </a:p>
          <a:p>
            <a:r>
              <a:rPr lang="de-CH" sz="1200" kern="1200" dirty="0">
                <a:solidFill>
                  <a:schemeClr val="tx1"/>
                </a:solidFill>
                <a:effectLst/>
                <a:latin typeface="+mn-lt"/>
                <a:ea typeface="+mn-ea"/>
                <a:cs typeface="+mn-cs"/>
              </a:rPr>
              <a:t> </a:t>
            </a:r>
          </a:p>
          <a:p>
            <a:r>
              <a:rPr lang="de-CH" sz="1200" kern="1200" dirty="0">
                <a:solidFill>
                  <a:schemeClr val="tx1"/>
                </a:solidFill>
                <a:effectLst/>
                <a:latin typeface="+mn-lt"/>
                <a:ea typeface="+mn-ea"/>
                <a:cs typeface="+mn-cs"/>
              </a:rPr>
              <a:t>Im Kanton Genf existiert eine alternative Handelskammer (</a:t>
            </a:r>
            <a:r>
              <a:rPr lang="de-CH" sz="1200" kern="1200" dirty="0" err="1">
                <a:solidFill>
                  <a:schemeClr val="tx1"/>
                </a:solidFill>
                <a:effectLst/>
                <a:latin typeface="+mn-lt"/>
                <a:ea typeface="+mn-ea"/>
                <a:cs typeface="+mn-cs"/>
              </a:rPr>
              <a:t>Chambre</a:t>
            </a:r>
            <a:r>
              <a:rPr lang="de-CH" sz="1200" kern="1200" dirty="0">
                <a:solidFill>
                  <a:schemeClr val="tx1"/>
                </a:solidFill>
                <a:effectLst/>
                <a:latin typeface="+mn-lt"/>
                <a:ea typeface="+mn-ea"/>
                <a:cs typeface="+mn-cs"/>
              </a:rPr>
              <a:t> de </a:t>
            </a:r>
            <a:r>
              <a:rPr lang="de-CH" sz="1200" kern="1200" dirty="0" err="1">
                <a:solidFill>
                  <a:schemeClr val="tx1"/>
                </a:solidFill>
                <a:effectLst/>
                <a:latin typeface="+mn-lt"/>
                <a:ea typeface="+mn-ea"/>
                <a:cs typeface="+mn-cs"/>
              </a:rPr>
              <a:t>l‘économie</a:t>
            </a:r>
            <a:r>
              <a:rPr lang="de-CH" sz="1200" kern="1200" dirty="0">
                <a:solidFill>
                  <a:schemeClr val="tx1"/>
                </a:solidFill>
                <a:effectLst/>
                <a:latin typeface="+mn-lt"/>
                <a:ea typeface="+mn-ea"/>
                <a:cs typeface="+mn-cs"/>
              </a:rPr>
              <a:t> </a:t>
            </a:r>
            <a:r>
              <a:rPr lang="de-CH" sz="1200" kern="1200" dirty="0" err="1">
                <a:solidFill>
                  <a:schemeClr val="tx1"/>
                </a:solidFill>
                <a:effectLst/>
                <a:latin typeface="+mn-lt"/>
                <a:ea typeface="+mn-ea"/>
                <a:cs typeface="+mn-cs"/>
              </a:rPr>
              <a:t>sociale</a:t>
            </a:r>
            <a:r>
              <a:rPr lang="de-CH" sz="1200" kern="1200" dirty="0">
                <a:solidFill>
                  <a:schemeClr val="tx1"/>
                </a:solidFill>
                <a:effectLst/>
                <a:latin typeface="+mn-lt"/>
                <a:ea typeface="+mn-ea"/>
                <a:cs typeface="+mn-cs"/>
              </a:rPr>
              <a:t> et </a:t>
            </a:r>
            <a:r>
              <a:rPr lang="de-CH" sz="1200" kern="1200" dirty="0" err="1">
                <a:solidFill>
                  <a:schemeClr val="tx1"/>
                </a:solidFill>
                <a:effectLst/>
                <a:latin typeface="+mn-lt"/>
                <a:ea typeface="+mn-ea"/>
                <a:cs typeface="+mn-cs"/>
              </a:rPr>
              <a:t>solidaire</a:t>
            </a:r>
            <a:r>
              <a:rPr lang="de-CH" sz="1200" kern="1200" dirty="0">
                <a:solidFill>
                  <a:schemeClr val="tx1"/>
                </a:solidFill>
                <a:effectLst/>
                <a:latin typeface="+mn-lt"/>
                <a:ea typeface="+mn-ea"/>
                <a:cs typeface="+mn-cs"/>
              </a:rPr>
              <a:t>, </a:t>
            </a:r>
            <a:r>
              <a:rPr lang="de-CH" sz="1200" kern="1200" dirty="0" err="1">
                <a:solidFill>
                  <a:schemeClr val="tx1"/>
                </a:solidFill>
                <a:effectLst/>
                <a:latin typeface="+mn-lt"/>
                <a:ea typeface="+mn-ea"/>
                <a:cs typeface="+mn-cs"/>
              </a:rPr>
              <a:t>Après</a:t>
            </a:r>
            <a:r>
              <a:rPr lang="de-CH" sz="1200" kern="1200" dirty="0">
                <a:solidFill>
                  <a:schemeClr val="tx1"/>
                </a:solidFill>
                <a:effectLst/>
                <a:latin typeface="+mn-lt"/>
                <a:ea typeface="+mn-ea"/>
                <a:cs typeface="+mn-cs"/>
              </a:rPr>
              <a:t>-GE), die über 270 Unternehmen und Organisationen unterschiedlicher Grösse vertritt, welche ihrerseits rund 5000 Personen beschäftigen. Im kleineren Masse existieren solche Handelskammern auch in anderen Westschweizer Kantonen. In der Deutschschweiz existiert das noch nicht.</a:t>
            </a:r>
          </a:p>
          <a:p>
            <a:r>
              <a:rPr lang="de-CH" sz="1200" kern="1200" dirty="0">
                <a:solidFill>
                  <a:schemeClr val="tx1"/>
                </a:solidFill>
                <a:effectLst/>
                <a:latin typeface="+mn-lt"/>
                <a:ea typeface="+mn-ea"/>
                <a:cs typeface="+mn-cs"/>
              </a:rPr>
              <a:t> </a:t>
            </a:r>
          </a:p>
          <a:p>
            <a:r>
              <a:rPr lang="de-CH" sz="1200" kern="1200" dirty="0">
                <a:solidFill>
                  <a:schemeClr val="tx1"/>
                </a:solidFill>
                <a:effectLst/>
                <a:latin typeface="+mn-lt"/>
                <a:ea typeface="+mn-ea"/>
                <a:cs typeface="+mn-cs"/>
              </a:rPr>
              <a:t>Während solche Initiativen von unten in verschiedenen Ländern von der Politik aufgenommen werden und es zu einem konstruktiven Zusammenspiel kommt, hinkt die Schweiz bisher auch hier hinterher. Die SP möchte das ändern. Konkrete Handlungsfelder im Papier sind ein Förderartikel, der die gezielte Förderung von Unternehmen ermöglichen soll, die sich einer demokratischen, solidarischen und ökologischen Wirtschafsweise verschreiben. Gemäss unserem Papier soll die Förderung an Kriterien festgemacht werden, die grundsätzlich unabhängig von der Rechtsform eines Unternehmens sind (wie bei SSÖ, Gemeinwohl-Ökonomie etc.). Diese gezielte Förderung kann nicht nur auf Bundesebene angegangen werden, sondern im Rahmen der rechtlichen Möglichkeiten durchaus auch auf kantonaler oder sogar kommunaler Ebene. </a:t>
            </a:r>
          </a:p>
          <a:p>
            <a:r>
              <a:rPr lang="de-CH" sz="1200" kern="1200" dirty="0">
                <a:solidFill>
                  <a:schemeClr val="tx1"/>
                </a:solidFill>
                <a:effectLst/>
                <a:latin typeface="+mn-lt"/>
                <a:ea typeface="+mn-ea"/>
                <a:cs typeface="+mn-cs"/>
              </a:rPr>
              <a:t> </a:t>
            </a:r>
          </a:p>
          <a:p>
            <a:r>
              <a:rPr lang="de-CH" sz="1200" kern="1200" dirty="0">
                <a:solidFill>
                  <a:schemeClr val="tx1"/>
                </a:solidFill>
                <a:effectLst/>
                <a:latin typeface="+mn-lt"/>
                <a:ea typeface="+mn-ea"/>
                <a:cs typeface="+mn-cs"/>
              </a:rPr>
              <a:t>Ein weiterer Ansatzpunkt ist auch das Genossenschaftswesen, das in der Schweiz ja eine starke Tradition hat. Wir wollen die Genossenschaften wieder attraktiver machen – und zwar nicht nur Wohnbaugenossenschaften. Auch Produktions- oder Dienstleistungsgenossenschaften sollen gerade im KMU-Bereich vermehrt Verbreitung finden.</a:t>
            </a:r>
          </a:p>
          <a:p>
            <a:r>
              <a:rPr lang="de-CH" sz="1200" kern="1200" dirty="0">
                <a:solidFill>
                  <a:schemeClr val="tx1"/>
                </a:solidFill>
                <a:effectLst/>
                <a:latin typeface="+mn-lt"/>
                <a:ea typeface="+mn-ea"/>
                <a:cs typeface="+mn-cs"/>
              </a:rPr>
              <a:t> </a:t>
            </a:r>
          </a:p>
          <a:p>
            <a:r>
              <a:rPr lang="de-CH" sz="1200" kern="1200" dirty="0">
                <a:solidFill>
                  <a:schemeClr val="tx1"/>
                </a:solidFill>
                <a:effectLst/>
                <a:latin typeface="+mn-lt"/>
                <a:ea typeface="+mn-ea"/>
                <a:cs typeface="+mn-cs"/>
              </a:rPr>
              <a:t>Auch ein Zukunftsfonds, eine Art Start-up-Fonds für soziale Unternehmen wird gefordert. Auch die Rolle von Kantonalbanken oder Pensionskassen kann in diesem Zusammenhang diskutiert werden. </a:t>
            </a:r>
          </a:p>
          <a:p>
            <a:r>
              <a:rPr lang="de-CH" sz="1200" kern="1200" dirty="0">
                <a:solidFill>
                  <a:schemeClr val="tx1"/>
                </a:solidFill>
                <a:effectLst/>
                <a:latin typeface="+mn-lt"/>
                <a:ea typeface="+mn-ea"/>
                <a:cs typeface="+mn-cs"/>
              </a:rPr>
              <a:t>Wichtig ist dabei zu betonen, dass die SP nicht einfach Unternehmen schaffen will, die von staatlicher Unterstützung abhängig sind. Auch Unternehmen, die sich einer demokratischen und solidarischen Wirtschaftsweise verschreiben, wollen und sollen – wenn immer möglich – wirtschaftlich selbstragend sein. Das Ziel einer fortschrittlichen Politik ist es, diese Unternehmen dahin zu bringen, für die entsprechenden Rahmenbedingungen zu sorgen.</a:t>
            </a:r>
          </a:p>
          <a:p>
            <a:r>
              <a:rPr lang="de-CH" sz="1200" kern="1200" dirty="0">
                <a:solidFill>
                  <a:schemeClr val="tx1"/>
                </a:solidFill>
                <a:effectLst/>
                <a:latin typeface="+mn-lt"/>
                <a:ea typeface="+mn-ea"/>
                <a:cs typeface="+mn-cs"/>
              </a:rPr>
              <a:t> </a:t>
            </a:r>
          </a:p>
          <a:p>
            <a:r>
              <a:rPr lang="de-CH" sz="1200" kern="1200" dirty="0">
                <a:solidFill>
                  <a:schemeClr val="tx1"/>
                </a:solidFill>
                <a:effectLst/>
                <a:latin typeface="+mn-lt"/>
                <a:ea typeface="+mn-ea"/>
                <a:cs typeface="+mn-cs"/>
              </a:rPr>
              <a:t>Die Vernetzung und Schaffung von Bewusstsein für diese alternativen Unternehmensformen ist eines der Ziele der kommenden Arbeiten. </a:t>
            </a:r>
          </a:p>
          <a:p>
            <a:endParaRPr lang="de-CH" b="0" baseline="0" dirty="0"/>
          </a:p>
          <a:p>
            <a:endParaRPr lang="de-CH" b="1" dirty="0"/>
          </a:p>
          <a:p>
            <a:endParaRPr lang="de-CH" dirty="0"/>
          </a:p>
        </p:txBody>
      </p:sp>
      <p:sp>
        <p:nvSpPr>
          <p:cNvPr id="4" name="Foliennummernplatzhalter 3"/>
          <p:cNvSpPr>
            <a:spLocks noGrp="1"/>
          </p:cNvSpPr>
          <p:nvPr>
            <p:ph type="sldNum" sz="quarter" idx="10"/>
          </p:nvPr>
        </p:nvSpPr>
        <p:spPr/>
        <p:txBody>
          <a:bodyPr/>
          <a:lstStyle/>
          <a:p>
            <a:fld id="{AE21F546-3B85-40CA-A934-EF84E2567811}" type="slidenum">
              <a:rPr lang="de-CH" smtClean="0"/>
              <a:pPr/>
              <a:t>23</a:t>
            </a:fld>
            <a:endParaRPr lang="de-CH"/>
          </a:p>
        </p:txBody>
      </p:sp>
    </p:spTree>
    <p:extLst>
      <p:ext uri="{BB962C8B-B14F-4D97-AF65-F5344CB8AC3E}">
        <p14:creationId xmlns:p14="http://schemas.microsoft.com/office/powerpoint/2010/main" val="13228287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200" kern="1200" dirty="0">
                <a:solidFill>
                  <a:schemeClr val="tx1"/>
                </a:solidFill>
                <a:effectLst/>
                <a:latin typeface="+mn-lt"/>
                <a:ea typeface="+mn-ea"/>
                <a:cs typeface="+mn-cs"/>
              </a:rPr>
              <a:t>Je nach Zeitbudget hier die Möglichkeit zur Diskussion geben. Nebst einer allgemeinen Debatte sollen auch Ideen und konkrete Beispiele eingebracht werden. Diese sollen an die SP Schweiz (</a:t>
            </a:r>
            <a:r>
              <a:rPr lang="de-CH" sz="1200" u="sng" kern="1200" dirty="0">
                <a:solidFill>
                  <a:schemeClr val="tx1"/>
                </a:solidFill>
                <a:effectLst/>
                <a:latin typeface="+mn-lt"/>
                <a:ea typeface="+mn-ea"/>
                <a:cs typeface="+mn-cs"/>
                <a:hlinkClick r:id="rId3"/>
              </a:rPr>
              <a:t>bildung@spschweiz.ch</a:t>
            </a:r>
            <a:r>
              <a:rPr lang="de-CH" sz="1200" kern="1200" dirty="0">
                <a:solidFill>
                  <a:schemeClr val="tx1"/>
                </a:solidFill>
                <a:effectLst/>
                <a:latin typeface="+mn-lt"/>
                <a:ea typeface="+mn-ea"/>
                <a:cs typeface="+mn-cs"/>
              </a:rPr>
              <a:t>) zurückgemeldet werden. Damit wird das Bildungsmodul ein Teil des partizipativen Prozesses.</a:t>
            </a:r>
          </a:p>
        </p:txBody>
      </p:sp>
      <p:sp>
        <p:nvSpPr>
          <p:cNvPr id="4" name="Foliennummernplatzhalter 3"/>
          <p:cNvSpPr>
            <a:spLocks noGrp="1"/>
          </p:cNvSpPr>
          <p:nvPr>
            <p:ph type="sldNum" sz="quarter" idx="10"/>
          </p:nvPr>
        </p:nvSpPr>
        <p:spPr/>
        <p:txBody>
          <a:bodyPr/>
          <a:lstStyle/>
          <a:p>
            <a:fld id="{AE21F546-3B85-40CA-A934-EF84E2567811}" type="slidenum">
              <a:rPr lang="de-CH" smtClean="0"/>
              <a:pPr/>
              <a:t>25</a:t>
            </a:fld>
            <a:endParaRPr lang="de-CH"/>
          </a:p>
        </p:txBody>
      </p:sp>
    </p:spTree>
    <p:extLst>
      <p:ext uri="{BB962C8B-B14F-4D97-AF65-F5344CB8AC3E}">
        <p14:creationId xmlns:p14="http://schemas.microsoft.com/office/powerpoint/2010/main" val="1288112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CH" sz="1200" kern="1200" dirty="0">
                <a:solidFill>
                  <a:schemeClr val="tx1"/>
                </a:solidFill>
                <a:effectLst/>
                <a:latin typeface="+mn-lt"/>
                <a:ea typeface="+mn-ea"/>
                <a:cs typeface="+mn-cs"/>
              </a:rPr>
              <a:t>In diesem Teil geht es darum, weshalb wir uns überhaupt Gedanken zur Wirtschaftsdemokratie machen.</a:t>
            </a:r>
          </a:p>
        </p:txBody>
      </p:sp>
      <p:sp>
        <p:nvSpPr>
          <p:cNvPr id="4" name="Foliennummernplatzhalter 3"/>
          <p:cNvSpPr>
            <a:spLocks noGrp="1"/>
          </p:cNvSpPr>
          <p:nvPr>
            <p:ph type="sldNum" sz="quarter" idx="10"/>
          </p:nvPr>
        </p:nvSpPr>
        <p:spPr/>
        <p:txBody>
          <a:bodyPr/>
          <a:lstStyle/>
          <a:p>
            <a:fld id="{AE21F546-3B85-40CA-A934-EF84E2567811}" type="slidenum">
              <a:rPr lang="de-CH" smtClean="0"/>
              <a:pPr/>
              <a:t>3</a:t>
            </a:fld>
            <a:endParaRPr lang="de-CH"/>
          </a:p>
        </p:txBody>
      </p:sp>
    </p:spTree>
    <p:extLst>
      <p:ext uri="{BB962C8B-B14F-4D97-AF65-F5344CB8AC3E}">
        <p14:creationId xmlns:p14="http://schemas.microsoft.com/office/powerpoint/2010/main" val="27089881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kern="1200" dirty="0" smtClean="0">
                <a:solidFill>
                  <a:schemeClr val="tx1"/>
                </a:solidFill>
                <a:effectLst/>
                <a:latin typeface="+mn-lt"/>
                <a:ea typeface="+mn-ea"/>
                <a:cs typeface="+mn-cs"/>
              </a:rPr>
              <a:t>Wenn man sich ernsthaft mit Wirtschaft beschäftigt, dann geht es immer um mehr als nur Wirtschaft. Es geht letztlich darum, wie wir zusammenleben. Und umgekehrt: wenn wir über eine gerechtere und nachhaltigere Gesellschaft sprechen, dann geht es meist auch um Wirtschaft. Wenn wir wollen, dass soziale Gerechtigkeit, ökologische Nachhaltigkeit und demokratische Teilhabe eines Tages tatsächlich Realität werden – und zwar überall auf dieser Erde – müssen wir dem heute dominierenden Wirtschaftsmodell etwas entgegenstellen können. </a:t>
            </a:r>
          </a:p>
          <a:p>
            <a:r>
              <a:rPr lang="de-CH" sz="1200" kern="1200" dirty="0" smtClean="0">
                <a:solidFill>
                  <a:schemeClr val="tx1"/>
                </a:solidFill>
                <a:effectLst/>
                <a:latin typeface="+mn-lt"/>
                <a:ea typeface="+mn-ea"/>
                <a:cs typeface="+mn-cs"/>
              </a:rPr>
              <a:t> </a:t>
            </a:r>
          </a:p>
          <a:p>
            <a:r>
              <a:rPr lang="de-CH" sz="1200" kern="1200" dirty="0" smtClean="0">
                <a:solidFill>
                  <a:schemeClr val="tx1"/>
                </a:solidFill>
                <a:effectLst/>
                <a:latin typeface="+mn-lt"/>
                <a:ea typeface="+mn-ea"/>
                <a:cs typeface="+mn-cs"/>
              </a:rPr>
              <a:t>Weshalb ist es überhaupt notwendig und dringlich, über Alternativen zum heutigen Wirtschaftssystem zu diskutieren? Es sind die riesigen sozialen und ökologischen Probleme und Zerstörungen, die dieses System verursacht. Und die Krise, in der dieses System heute steckt, ist nicht nur ein grosses Problem, sondern auch eine Chance, ernsthaft über Alternativen nachzudenken. Einige Aspekte dieser Krise möchte ich im Folgenden kurze anschneiden. </a:t>
            </a:r>
          </a:p>
          <a:p>
            <a:r>
              <a:rPr lang="de-CH" sz="1200" kern="1200" dirty="0" smtClean="0">
                <a:solidFill>
                  <a:schemeClr val="tx1"/>
                </a:solidFill>
                <a:effectLst/>
                <a:latin typeface="+mn-lt"/>
                <a:ea typeface="+mn-ea"/>
                <a:cs typeface="+mn-cs"/>
              </a:rPr>
              <a:t> </a:t>
            </a:r>
          </a:p>
          <a:p>
            <a:r>
              <a:rPr lang="de-CH" sz="1200" b="1" kern="1200" dirty="0" smtClean="0">
                <a:solidFill>
                  <a:schemeClr val="tx1"/>
                </a:solidFill>
                <a:effectLst/>
                <a:latin typeface="+mn-lt"/>
                <a:ea typeface="+mn-ea"/>
                <a:cs typeface="+mn-cs"/>
              </a:rPr>
              <a:t>Didaktischer Hinweis:	</a:t>
            </a:r>
            <a:endParaRPr lang="de-CH" sz="1200" kern="1200" dirty="0" smtClean="0">
              <a:solidFill>
                <a:schemeClr val="tx1"/>
              </a:solidFill>
              <a:effectLst/>
              <a:latin typeface="+mn-lt"/>
              <a:ea typeface="+mn-ea"/>
              <a:cs typeface="+mn-cs"/>
            </a:endParaRPr>
          </a:p>
          <a:p>
            <a:r>
              <a:rPr lang="de-CH" sz="1200" kern="1200" dirty="0" smtClean="0">
                <a:solidFill>
                  <a:schemeClr val="tx1"/>
                </a:solidFill>
                <a:effectLst/>
                <a:latin typeface="+mn-lt"/>
                <a:ea typeface="+mn-ea"/>
                <a:cs typeface="+mn-cs"/>
              </a:rPr>
              <a:t>Hier kann in die Runde gefragt werden, an welche Krisen/Probleme sie aktuell denken. Falls eine Flipchart vorhanden ist, können diese darauf notiert werden.</a:t>
            </a:r>
            <a:endParaRPr lang="de-CH"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AE21F546-3B85-40CA-A934-EF84E2567811}" type="slidenum">
              <a:rPr lang="de-CH" smtClean="0"/>
              <a:pPr/>
              <a:t>4</a:t>
            </a:fld>
            <a:endParaRPr lang="de-CH"/>
          </a:p>
        </p:txBody>
      </p:sp>
    </p:spTree>
    <p:extLst>
      <p:ext uri="{BB962C8B-B14F-4D97-AF65-F5344CB8AC3E}">
        <p14:creationId xmlns:p14="http://schemas.microsoft.com/office/powerpoint/2010/main" val="572592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kern="1200" dirty="0">
                <a:solidFill>
                  <a:schemeClr val="tx1"/>
                </a:solidFill>
                <a:effectLst/>
                <a:latin typeface="+mn-lt"/>
                <a:ea typeface="+mn-ea"/>
                <a:cs typeface="+mn-cs"/>
              </a:rPr>
              <a:t>Mit Vielfachkrise – oder multipler Krise – sind verschieden zusammenhängende und sich gegenseitig beeinflussende Krisenprozesse in der neoliberalen kapitalistischen Wirtschaft gemeint. Oft unterscheidet man vier verschiedene Krisengebiete: Wirtschaft, Umwelt, Gesellschaft und Demokratie. </a:t>
            </a:r>
          </a:p>
          <a:p>
            <a:endParaRPr lang="de-CH" dirty="0"/>
          </a:p>
        </p:txBody>
      </p:sp>
      <p:sp>
        <p:nvSpPr>
          <p:cNvPr id="4" name="Foliennummernplatzhalter 3"/>
          <p:cNvSpPr>
            <a:spLocks noGrp="1"/>
          </p:cNvSpPr>
          <p:nvPr>
            <p:ph type="sldNum" sz="quarter" idx="10"/>
          </p:nvPr>
        </p:nvSpPr>
        <p:spPr/>
        <p:txBody>
          <a:bodyPr/>
          <a:lstStyle/>
          <a:p>
            <a:fld id="{AE21F546-3B85-40CA-A934-EF84E2567811}" type="slidenum">
              <a:rPr lang="de-CH" smtClean="0"/>
              <a:pPr/>
              <a:t>5</a:t>
            </a:fld>
            <a:endParaRPr lang="de-CH"/>
          </a:p>
        </p:txBody>
      </p:sp>
    </p:spTree>
    <p:extLst>
      <p:ext uri="{BB962C8B-B14F-4D97-AF65-F5344CB8AC3E}">
        <p14:creationId xmlns:p14="http://schemas.microsoft.com/office/powerpoint/2010/main" val="18712878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b="1" kern="1200" dirty="0" smtClean="0">
                <a:solidFill>
                  <a:schemeClr val="tx1"/>
                </a:solidFill>
                <a:effectLst/>
                <a:latin typeface="+mn-lt"/>
                <a:ea typeface="+mn-ea"/>
                <a:cs typeface="+mn-cs"/>
              </a:rPr>
              <a:t>Ökonomische Krise</a:t>
            </a:r>
            <a:endParaRPr lang="de-CH" sz="1200" kern="1200" dirty="0" smtClean="0">
              <a:solidFill>
                <a:schemeClr val="tx1"/>
              </a:solidFill>
              <a:effectLst/>
              <a:latin typeface="+mn-lt"/>
              <a:ea typeface="+mn-ea"/>
              <a:cs typeface="+mn-cs"/>
            </a:endParaRPr>
          </a:p>
          <a:p>
            <a:r>
              <a:rPr lang="de-CH" sz="1200" kern="1200" dirty="0" smtClean="0">
                <a:solidFill>
                  <a:schemeClr val="tx1"/>
                </a:solidFill>
                <a:effectLst/>
                <a:latin typeface="+mn-lt"/>
                <a:ea typeface="+mn-ea"/>
                <a:cs typeface="+mn-cs"/>
              </a:rPr>
              <a:t>In unserem heutigen Wirtschaftsmodell wird zu viel Kapital im Finanzsektor angehäuft, weil die Anlagemöglichkeiten resp. Renditeaussichten in der Realwirtschaft für die profitgetriebenen Anleger nicht ausreichend sind. Das ist ein Grundproblem des Kapitalismus, es nennt sich Überakkumulation. So entstehen laufend spekulative Blasen, deren Platzen zu globalen Finanz- und Wirtschaftskrisen führen können. Die letzte Krise von 2008 ist noch immer nicht überwunden. </a:t>
            </a:r>
          </a:p>
          <a:p>
            <a:r>
              <a:rPr lang="de-CH" sz="1200" kern="1200" dirty="0" smtClean="0">
                <a:solidFill>
                  <a:schemeClr val="tx1"/>
                </a:solidFill>
                <a:effectLst/>
                <a:latin typeface="+mn-lt"/>
                <a:ea typeface="+mn-ea"/>
                <a:cs typeface="+mn-cs"/>
              </a:rPr>
              <a:t> </a:t>
            </a:r>
          </a:p>
          <a:p>
            <a:r>
              <a:rPr lang="de-CH" sz="1200" kern="1200" dirty="0" smtClean="0">
                <a:solidFill>
                  <a:schemeClr val="tx1"/>
                </a:solidFill>
                <a:effectLst/>
                <a:latin typeface="+mn-lt"/>
                <a:ea typeface="+mn-ea"/>
                <a:cs typeface="+mn-cs"/>
              </a:rPr>
              <a:t>Während im Finanz-Casino im grossen Stil gezockt wird, tun sich gerade KMUs schwer, Löhne und Arbeitsplätze geraten unter Druck. Damit verschärfen sich auch die sozialen Ungleichheiten weiter.</a:t>
            </a:r>
          </a:p>
        </p:txBody>
      </p:sp>
      <p:sp>
        <p:nvSpPr>
          <p:cNvPr id="4" name="Foliennummernplatzhalter 3"/>
          <p:cNvSpPr>
            <a:spLocks noGrp="1"/>
          </p:cNvSpPr>
          <p:nvPr>
            <p:ph type="sldNum" sz="quarter" idx="10"/>
          </p:nvPr>
        </p:nvSpPr>
        <p:spPr/>
        <p:txBody>
          <a:bodyPr/>
          <a:lstStyle/>
          <a:p>
            <a:fld id="{AE21F546-3B85-40CA-A934-EF84E2567811}" type="slidenum">
              <a:rPr lang="de-CH" smtClean="0"/>
              <a:pPr/>
              <a:t>6</a:t>
            </a:fld>
            <a:endParaRPr lang="de-CH"/>
          </a:p>
        </p:txBody>
      </p:sp>
    </p:spTree>
    <p:extLst>
      <p:ext uri="{BB962C8B-B14F-4D97-AF65-F5344CB8AC3E}">
        <p14:creationId xmlns:p14="http://schemas.microsoft.com/office/powerpoint/2010/main" val="7297813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b="1" kern="1200" dirty="0" smtClean="0">
                <a:solidFill>
                  <a:schemeClr val="tx1"/>
                </a:solidFill>
                <a:effectLst/>
                <a:latin typeface="+mn-lt"/>
                <a:ea typeface="+mn-ea"/>
                <a:cs typeface="+mn-cs"/>
              </a:rPr>
              <a:t>Soziale Krise:</a:t>
            </a:r>
            <a:endParaRPr lang="de-CH" sz="1200" kern="1200" dirty="0" smtClean="0">
              <a:solidFill>
                <a:schemeClr val="tx1"/>
              </a:solidFill>
              <a:effectLst/>
              <a:latin typeface="+mn-lt"/>
              <a:ea typeface="+mn-ea"/>
              <a:cs typeface="+mn-cs"/>
            </a:endParaRPr>
          </a:p>
          <a:p>
            <a:r>
              <a:rPr lang="de-CH" sz="1200" kern="1200" dirty="0" smtClean="0">
                <a:solidFill>
                  <a:schemeClr val="tx1"/>
                </a:solidFill>
                <a:effectLst/>
                <a:latin typeface="+mn-lt"/>
                <a:ea typeface="+mn-ea"/>
                <a:cs typeface="+mn-cs"/>
              </a:rPr>
              <a:t>Die immer stärkere Ungleichverteilung von Einkommen und Vermögen wird zudem verstärkt durch das Vererben grosser Vermögen von einer Generation zur Nächsten. Dies alles führt in der Konsequenz zu einer </a:t>
            </a:r>
            <a:r>
              <a:rPr lang="de-CH" sz="1200" kern="1200" dirty="0" err="1" smtClean="0">
                <a:solidFill>
                  <a:schemeClr val="tx1"/>
                </a:solidFill>
                <a:effectLst/>
                <a:latin typeface="+mn-lt"/>
                <a:ea typeface="+mn-ea"/>
                <a:cs typeface="+mn-cs"/>
              </a:rPr>
              <a:t>Refeudalisierung</a:t>
            </a:r>
            <a:r>
              <a:rPr lang="de-CH" sz="1200" kern="1200" dirty="0" smtClean="0">
                <a:solidFill>
                  <a:schemeClr val="tx1"/>
                </a:solidFill>
                <a:effectLst/>
                <a:latin typeface="+mn-lt"/>
                <a:ea typeface="+mn-ea"/>
                <a:cs typeface="+mn-cs"/>
              </a:rPr>
              <a:t> der Gesellschaft, in der eine schmale Wirtschaftselite einen grossen Teil des Reichtums und der politischen Macht auf sich vereint. </a:t>
            </a:r>
          </a:p>
          <a:p>
            <a:r>
              <a:rPr lang="de-CH" sz="1200" kern="1200" dirty="0" smtClean="0">
                <a:solidFill>
                  <a:schemeClr val="tx1"/>
                </a:solidFill>
                <a:effectLst/>
                <a:latin typeface="+mn-lt"/>
                <a:ea typeface="+mn-ea"/>
                <a:cs typeface="+mn-cs"/>
              </a:rPr>
              <a:t> </a:t>
            </a:r>
          </a:p>
          <a:p>
            <a:r>
              <a:rPr lang="de-CH" sz="1200" kern="1200" dirty="0" smtClean="0">
                <a:solidFill>
                  <a:schemeClr val="tx1"/>
                </a:solidFill>
                <a:effectLst/>
                <a:latin typeface="+mn-lt"/>
                <a:ea typeface="+mn-ea"/>
                <a:cs typeface="+mn-cs"/>
              </a:rPr>
              <a:t>Was wir weltweit beobachten können, sind </a:t>
            </a:r>
            <a:r>
              <a:rPr lang="de-CH" sz="1200" kern="1200" dirty="0" err="1" smtClean="0">
                <a:solidFill>
                  <a:schemeClr val="tx1"/>
                </a:solidFill>
                <a:effectLst/>
                <a:latin typeface="+mn-lt"/>
                <a:ea typeface="+mn-ea"/>
                <a:cs typeface="+mn-cs"/>
              </a:rPr>
              <a:t>Prekarisierung</a:t>
            </a:r>
            <a:r>
              <a:rPr lang="de-CH" sz="1200" kern="1200" dirty="0" smtClean="0">
                <a:solidFill>
                  <a:schemeClr val="tx1"/>
                </a:solidFill>
                <a:effectLst/>
                <a:latin typeface="+mn-lt"/>
                <a:ea typeface="+mn-ea"/>
                <a:cs typeface="+mn-cs"/>
              </a:rPr>
              <a:t>, unsichere Arbeitsverhältnisse, Dauerarbeitslosigkeit aber auch eine Zunahme von Arbeitssklaverei, Zwangsarbeit und Migration. </a:t>
            </a:r>
          </a:p>
          <a:p>
            <a:r>
              <a:rPr lang="de-CH" sz="1200" kern="1200" dirty="0" smtClean="0">
                <a:solidFill>
                  <a:schemeClr val="tx1"/>
                </a:solidFill>
                <a:effectLst/>
                <a:latin typeface="+mn-lt"/>
                <a:ea typeface="+mn-ea"/>
                <a:cs typeface="+mn-cs"/>
              </a:rPr>
              <a:t> </a:t>
            </a:r>
          </a:p>
          <a:p>
            <a:r>
              <a:rPr lang="de-CH" sz="1200" kern="1200" dirty="0" smtClean="0">
                <a:solidFill>
                  <a:schemeClr val="tx1"/>
                </a:solidFill>
                <a:effectLst/>
                <a:latin typeface="+mn-lt"/>
                <a:ea typeface="+mn-ea"/>
                <a:cs typeface="+mn-cs"/>
              </a:rPr>
              <a:t>Wir sehen dank dem technologischen Fortschritt zwar eine ständig steigende Produktivität, diese kommt aber nur in geringem Masse der Erhöhung des Gemeinwohls zu Gute. Unter den heutigen Bedingungen ist die Digitalisierung für viele Menschen nicht eine Chance sondern eine Bedrohung weil menschliche Arbeitskraft durch den Einsatz von Robotern, Algorithmen etc. ersetzt wird. </a:t>
            </a:r>
          </a:p>
          <a:p>
            <a:r>
              <a:rPr lang="de-CH" sz="1200" kern="1200" dirty="0" smtClean="0">
                <a:solidFill>
                  <a:schemeClr val="tx1"/>
                </a:solidFill>
                <a:effectLst/>
                <a:latin typeface="+mn-lt"/>
                <a:ea typeface="+mn-ea"/>
                <a:cs typeface="+mn-cs"/>
              </a:rPr>
              <a:t> </a:t>
            </a:r>
          </a:p>
          <a:p>
            <a:r>
              <a:rPr lang="de-CH" sz="1200" kern="1200" dirty="0" smtClean="0">
                <a:solidFill>
                  <a:schemeClr val="tx1"/>
                </a:solidFill>
                <a:effectLst/>
                <a:latin typeface="+mn-lt"/>
                <a:ea typeface="+mn-ea"/>
                <a:cs typeface="+mn-cs"/>
              </a:rPr>
              <a:t>Dazu kommen Angriffe auf den Sozialstaat, beispielsweise mit Kürzungen in der Sozialhilfe oder zunehmenden Druck auf Arbeitslose. Gerade im ganzen Care-Sektor, bei der Pflege von Bedürftigen, bei der Kinder- und Altenbetreuung, funktioniert die kapitalistische Logik, die Profite vor den Menschen stellt, nicht. </a:t>
            </a:r>
            <a:endParaRPr lang="de-CH" sz="1200" kern="1200" dirty="0">
              <a:solidFill>
                <a:schemeClr val="tx1"/>
              </a:solidFill>
              <a:effectLst/>
              <a:latin typeface="+mn-lt"/>
              <a:ea typeface="+mn-ea"/>
              <a:cs typeface="+mn-cs"/>
            </a:endParaRPr>
          </a:p>
        </p:txBody>
      </p:sp>
      <p:sp>
        <p:nvSpPr>
          <p:cNvPr id="4" name="Foliennummernplatzhalter 3"/>
          <p:cNvSpPr>
            <a:spLocks noGrp="1"/>
          </p:cNvSpPr>
          <p:nvPr>
            <p:ph type="sldNum" sz="quarter" idx="10"/>
          </p:nvPr>
        </p:nvSpPr>
        <p:spPr/>
        <p:txBody>
          <a:bodyPr/>
          <a:lstStyle/>
          <a:p>
            <a:fld id="{AE21F546-3B85-40CA-A934-EF84E2567811}" type="slidenum">
              <a:rPr lang="de-CH" smtClean="0"/>
              <a:pPr/>
              <a:t>7</a:t>
            </a:fld>
            <a:endParaRPr lang="de-CH"/>
          </a:p>
        </p:txBody>
      </p:sp>
    </p:spTree>
    <p:extLst>
      <p:ext uri="{BB962C8B-B14F-4D97-AF65-F5344CB8AC3E}">
        <p14:creationId xmlns:p14="http://schemas.microsoft.com/office/powerpoint/2010/main" val="27651792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b="1" kern="1200" dirty="0" smtClean="0">
                <a:solidFill>
                  <a:schemeClr val="tx1"/>
                </a:solidFill>
                <a:effectLst/>
                <a:latin typeface="+mn-lt"/>
                <a:ea typeface="+mn-ea"/>
                <a:cs typeface="+mn-cs"/>
              </a:rPr>
              <a:t>Ökologische Krise:</a:t>
            </a:r>
            <a:endParaRPr lang="de-CH" sz="1200" kern="1200" dirty="0" smtClean="0">
              <a:solidFill>
                <a:schemeClr val="tx1"/>
              </a:solidFill>
              <a:effectLst/>
              <a:latin typeface="+mn-lt"/>
              <a:ea typeface="+mn-ea"/>
              <a:cs typeface="+mn-cs"/>
            </a:endParaRPr>
          </a:p>
          <a:p>
            <a:r>
              <a:rPr lang="de-CH" sz="1200" kern="1200" dirty="0" smtClean="0">
                <a:solidFill>
                  <a:schemeClr val="tx1"/>
                </a:solidFill>
                <a:effectLst/>
                <a:latin typeface="+mn-lt"/>
                <a:ea typeface="+mn-ea"/>
                <a:cs typeface="+mn-cs"/>
              </a:rPr>
              <a:t>Die heutige Wirtschaft funktioniert nur mit der Ausbeutung der natürlichen Ressourcen. Dazu gehören nicht nur fossile Brennstoffe, sondern auch die Übernutzung und Belastung von Boden, Luft und Wasser oder die Überfischung der Meere und die Zerstörung der Ozonschicht. Stärkster Ausdruck davon ist der Klimawandel. Dieser wird hauptsächlich im globalen Norden verursacht, die Folgen betreffen aber vor allem die Armen im globalen Süden. </a:t>
            </a:r>
          </a:p>
          <a:p>
            <a:r>
              <a:rPr lang="de-CH" sz="1200" kern="1200" dirty="0" smtClean="0">
                <a:solidFill>
                  <a:schemeClr val="tx1"/>
                </a:solidFill>
                <a:effectLst/>
                <a:latin typeface="+mn-lt"/>
                <a:ea typeface="+mn-ea"/>
                <a:cs typeface="+mn-cs"/>
              </a:rPr>
              <a:t> </a:t>
            </a:r>
          </a:p>
          <a:p>
            <a:r>
              <a:rPr lang="de-CH" sz="1200" kern="1200" dirty="0" smtClean="0">
                <a:solidFill>
                  <a:schemeClr val="tx1"/>
                </a:solidFill>
                <a:effectLst/>
                <a:latin typeface="+mn-lt"/>
                <a:ea typeface="+mn-ea"/>
                <a:cs typeface="+mn-cs"/>
              </a:rPr>
              <a:t>In der kapitalistischen Wirtschaft ist aber Umweltschutz primär ein Kostenfaktor. Zugespitzt kann man sagen, dass Kapitalismus und ökologische Nachhaltigkeit widersprechen. Wenn wir kommenden Generationen eine intakte Umwelt hinterlassen wollen, dann führt kein Weg daran vorbei, das heutige kapitalistische Wirtschaftssystem massiv umzugestalten. </a:t>
            </a:r>
          </a:p>
          <a:p>
            <a:endParaRPr lang="de-CH" dirty="0"/>
          </a:p>
          <a:p>
            <a:endParaRPr lang="de-CH" dirty="0"/>
          </a:p>
        </p:txBody>
      </p:sp>
      <p:sp>
        <p:nvSpPr>
          <p:cNvPr id="4" name="Foliennummernplatzhalter 3"/>
          <p:cNvSpPr>
            <a:spLocks noGrp="1"/>
          </p:cNvSpPr>
          <p:nvPr>
            <p:ph type="sldNum" sz="quarter" idx="10"/>
          </p:nvPr>
        </p:nvSpPr>
        <p:spPr/>
        <p:txBody>
          <a:bodyPr/>
          <a:lstStyle/>
          <a:p>
            <a:fld id="{AE21F546-3B85-40CA-A934-EF84E2567811}" type="slidenum">
              <a:rPr lang="de-CH" smtClean="0"/>
              <a:pPr/>
              <a:t>8</a:t>
            </a:fld>
            <a:endParaRPr lang="de-CH"/>
          </a:p>
        </p:txBody>
      </p:sp>
    </p:spTree>
    <p:extLst>
      <p:ext uri="{BB962C8B-B14F-4D97-AF65-F5344CB8AC3E}">
        <p14:creationId xmlns:p14="http://schemas.microsoft.com/office/powerpoint/2010/main" val="22196112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CH" sz="1200" b="1" kern="1200" dirty="0" smtClean="0">
                <a:solidFill>
                  <a:schemeClr val="tx1"/>
                </a:solidFill>
                <a:effectLst/>
                <a:latin typeface="+mn-lt"/>
                <a:ea typeface="+mn-ea"/>
                <a:cs typeface="+mn-cs"/>
              </a:rPr>
              <a:t>Krise der Demokratie:</a:t>
            </a:r>
            <a:endParaRPr lang="de-CH" sz="1200" kern="1200" dirty="0" smtClean="0">
              <a:solidFill>
                <a:schemeClr val="tx1"/>
              </a:solidFill>
              <a:effectLst/>
              <a:latin typeface="+mn-lt"/>
              <a:ea typeface="+mn-ea"/>
              <a:cs typeface="+mn-cs"/>
            </a:endParaRPr>
          </a:p>
          <a:p>
            <a:r>
              <a:rPr lang="de-CH" sz="1200" kern="1200" dirty="0" smtClean="0">
                <a:solidFill>
                  <a:schemeClr val="tx1"/>
                </a:solidFill>
                <a:effectLst/>
                <a:latin typeface="+mn-lt"/>
                <a:ea typeface="+mn-ea"/>
                <a:cs typeface="+mn-cs"/>
              </a:rPr>
              <a:t>Begriffe wie «Sachzwänge» oder «Alternativlosigkeit» prägen heute die Wirtschaftspolitik. Die politischen Institutionen sind nicht in der Lage, dem neoliberalen Wettbewerbsgedanken entgegenzuwirken. Vielmehr sichern sie diesen ab und stärken ihn sogar gezielt.  Dies führt europaweit zu einer Zunahme autoritärer Politik: Exekutiven und supranationale Organisationen werden auf Kosten der Parlamente gestärkt, der bereits angesprochene Einfluss der Konzerne ist riesig. </a:t>
            </a:r>
          </a:p>
          <a:p>
            <a:r>
              <a:rPr lang="de-CH" sz="1200" kern="1200" dirty="0" smtClean="0">
                <a:solidFill>
                  <a:schemeClr val="tx1"/>
                </a:solidFill>
                <a:effectLst/>
                <a:latin typeface="+mn-lt"/>
                <a:ea typeface="+mn-ea"/>
                <a:cs typeface="+mn-cs"/>
              </a:rPr>
              <a:t> </a:t>
            </a:r>
          </a:p>
          <a:p>
            <a:r>
              <a:rPr lang="de-CH" sz="1200" kern="1200" dirty="0" smtClean="0">
                <a:solidFill>
                  <a:schemeClr val="tx1"/>
                </a:solidFill>
                <a:effectLst/>
                <a:latin typeface="+mn-lt"/>
                <a:ea typeface="+mn-ea"/>
                <a:cs typeface="+mn-cs"/>
              </a:rPr>
              <a:t>Am Ende dieser Entwicklung steht eine Art Scheindemokratie, die zwar wie eine vollwertige Demokratie wirkt, deren Entwicklung aber im Interesse der Eliten scheinbar alternativlos sind und entsprechend durchgesetzt werden. Die Krise der Demokratie zeigt sich dann, wenn ganz wesentliche Fragen des Zusammenlebens als nicht mehr verhandelbar gelten.</a:t>
            </a:r>
          </a:p>
          <a:p>
            <a:r>
              <a:rPr lang="de-CH" sz="1200" kern="1200" dirty="0" smtClean="0">
                <a:solidFill>
                  <a:schemeClr val="tx1"/>
                </a:solidFill>
                <a:effectLst/>
                <a:latin typeface="+mn-lt"/>
                <a:ea typeface="+mn-ea"/>
                <a:cs typeface="+mn-cs"/>
              </a:rPr>
              <a:t> </a:t>
            </a:r>
          </a:p>
          <a:p>
            <a:r>
              <a:rPr lang="de-CH" sz="1200" kern="1200" dirty="0" smtClean="0">
                <a:solidFill>
                  <a:schemeClr val="tx1"/>
                </a:solidFill>
                <a:effectLst/>
                <a:latin typeface="+mn-lt"/>
                <a:ea typeface="+mn-ea"/>
                <a:cs typeface="+mn-cs"/>
              </a:rPr>
              <a:t>Diesen Vorrang des Marktes vor der Demokratie zeigte sich exemplarisch in der Forderung von Angela Merkel nach einer «marktgerechten Demokratie», in der sich die Demokratie also am Markt anpasst. </a:t>
            </a:r>
          </a:p>
          <a:p>
            <a:r>
              <a:rPr lang="de-CH" sz="1200" kern="1200" dirty="0" smtClean="0">
                <a:solidFill>
                  <a:schemeClr val="tx1"/>
                </a:solidFill>
                <a:effectLst/>
                <a:latin typeface="+mn-lt"/>
                <a:ea typeface="+mn-ea"/>
                <a:cs typeface="+mn-cs"/>
              </a:rPr>
              <a:t> </a:t>
            </a:r>
          </a:p>
          <a:p>
            <a:r>
              <a:rPr lang="de-CH" sz="1200" kern="1200" dirty="0" smtClean="0">
                <a:solidFill>
                  <a:schemeClr val="tx1"/>
                </a:solidFill>
                <a:effectLst/>
                <a:latin typeface="+mn-lt"/>
                <a:ea typeface="+mn-ea"/>
                <a:cs typeface="+mn-cs"/>
              </a:rPr>
              <a:t>Die weltweiten Wahlerfolge rechtspopulistischer Parteien sind ebenso wie die Politikabstinenz gerade in den unteren Schichten der Bevölkerung nicht zuletzt als Reaktion auf diese „postdemokratischen“ Verhältnisse zu verstehen. Entweder haben die Leute das Vertrauen in die Politik verloren, weil es für sie nicht besser wird. Oder sie setzen auf die Neuen Rechten, die versprechen, die Nation, die „völkische Gemeinschaft“ zum Bollwerk gegen die negativen Einflüsse von aussen zu machen. „</a:t>
            </a:r>
            <a:r>
              <a:rPr lang="de-CH" sz="1200" kern="1200" dirty="0" err="1" smtClean="0">
                <a:solidFill>
                  <a:schemeClr val="tx1"/>
                </a:solidFill>
                <a:effectLst/>
                <a:latin typeface="+mn-lt"/>
                <a:ea typeface="+mn-ea"/>
                <a:cs typeface="+mn-cs"/>
              </a:rPr>
              <a:t>America</a:t>
            </a:r>
            <a:r>
              <a:rPr lang="de-CH" sz="1200" kern="1200" dirty="0" smtClean="0">
                <a:solidFill>
                  <a:schemeClr val="tx1"/>
                </a:solidFill>
                <a:effectLst/>
                <a:latin typeface="+mn-lt"/>
                <a:ea typeface="+mn-ea"/>
                <a:cs typeface="+mn-cs"/>
              </a:rPr>
              <a:t> </a:t>
            </a:r>
            <a:r>
              <a:rPr lang="de-CH" sz="1200" kern="1200" dirty="0" err="1" smtClean="0">
                <a:solidFill>
                  <a:schemeClr val="tx1"/>
                </a:solidFill>
                <a:effectLst/>
                <a:latin typeface="+mn-lt"/>
                <a:ea typeface="+mn-ea"/>
                <a:cs typeface="+mn-cs"/>
              </a:rPr>
              <a:t>first</a:t>
            </a:r>
            <a:r>
              <a:rPr lang="de-CH" sz="1200" kern="1200" dirty="0" smtClean="0">
                <a:solidFill>
                  <a:schemeClr val="tx1"/>
                </a:solidFill>
                <a:effectLst/>
                <a:latin typeface="+mn-lt"/>
                <a:ea typeface="+mn-ea"/>
                <a:cs typeface="+mn-cs"/>
              </a:rPr>
              <a:t>!“ zum Beispiel. </a:t>
            </a:r>
          </a:p>
          <a:p>
            <a:endParaRPr lang="de-CH" dirty="0"/>
          </a:p>
        </p:txBody>
      </p:sp>
      <p:sp>
        <p:nvSpPr>
          <p:cNvPr id="4" name="Foliennummernplatzhalter 3"/>
          <p:cNvSpPr>
            <a:spLocks noGrp="1"/>
          </p:cNvSpPr>
          <p:nvPr>
            <p:ph type="sldNum" sz="quarter" idx="10"/>
          </p:nvPr>
        </p:nvSpPr>
        <p:spPr/>
        <p:txBody>
          <a:bodyPr/>
          <a:lstStyle/>
          <a:p>
            <a:fld id="{AE21F546-3B85-40CA-A934-EF84E2567811}" type="slidenum">
              <a:rPr lang="de-CH" smtClean="0"/>
              <a:pPr/>
              <a:t>9</a:t>
            </a:fld>
            <a:endParaRPr lang="de-CH"/>
          </a:p>
        </p:txBody>
      </p:sp>
    </p:spTree>
    <p:extLst>
      <p:ext uri="{BB962C8B-B14F-4D97-AF65-F5344CB8AC3E}">
        <p14:creationId xmlns:p14="http://schemas.microsoft.com/office/powerpoint/2010/main" val="512905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10" name="Rechteck 9"/>
          <p:cNvSpPr/>
          <p:nvPr userDrawn="1"/>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CH" sz="1500" dirty="0"/>
          </a:p>
        </p:txBody>
      </p:sp>
      <p:sp>
        <p:nvSpPr>
          <p:cNvPr id="2" name="Titel 1"/>
          <p:cNvSpPr>
            <a:spLocks noGrp="1"/>
          </p:cNvSpPr>
          <p:nvPr>
            <p:ph type="ctrTitle"/>
          </p:nvPr>
        </p:nvSpPr>
        <p:spPr>
          <a:xfrm>
            <a:off x="755650" y="1412875"/>
            <a:ext cx="7632700" cy="2187575"/>
          </a:xfrm>
        </p:spPr>
        <p:txBody>
          <a:bodyPr/>
          <a:lstStyle>
            <a:lvl1pPr>
              <a:lnSpc>
                <a:spcPts val="5000"/>
              </a:lnSpc>
              <a:defRPr sz="4200" cap="all" baseline="0">
                <a:solidFill>
                  <a:schemeClr val="bg1"/>
                </a:solidFill>
              </a:defRPr>
            </a:lvl1pPr>
          </a:lstStyle>
          <a:p>
            <a:r>
              <a:rPr lang="de-DE" dirty="0"/>
              <a:t>Titelmasterformat durch Klicken bearbeiten</a:t>
            </a:r>
            <a:endParaRPr lang="de-CH" dirty="0"/>
          </a:p>
        </p:txBody>
      </p:sp>
      <p:sp>
        <p:nvSpPr>
          <p:cNvPr id="3" name="Untertitel 2"/>
          <p:cNvSpPr>
            <a:spLocks noGrp="1"/>
          </p:cNvSpPr>
          <p:nvPr>
            <p:ph type="subTitle" idx="1"/>
          </p:nvPr>
        </p:nvSpPr>
        <p:spPr>
          <a:xfrm>
            <a:off x="755650" y="3860800"/>
            <a:ext cx="7632700" cy="936352"/>
          </a:xfrm>
        </p:spPr>
        <p:txBody>
          <a:bodyPr/>
          <a:lstStyle>
            <a:lvl1pPr marL="0" indent="0" algn="l">
              <a:buNone/>
              <a:defRPr cap="all" baseline="0">
                <a:solidFill>
                  <a:schemeClr val="bg1"/>
                </a:solidFill>
                <a:latin typeface="SP Replica Bold"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endParaRPr lang="de-CH" dirty="0"/>
          </a:p>
        </p:txBody>
      </p:sp>
      <p:sp>
        <p:nvSpPr>
          <p:cNvPr id="4" name="Datumsplatzhalter 3"/>
          <p:cNvSpPr>
            <a:spLocks noGrp="1"/>
          </p:cNvSpPr>
          <p:nvPr>
            <p:ph type="dt" sz="half" idx="10"/>
          </p:nvPr>
        </p:nvSpPr>
        <p:spPr/>
        <p:txBody>
          <a:bodyPr/>
          <a:lstStyle/>
          <a:p>
            <a:fld id="{720091B3-7CB8-4534-B4E1-929EF01F7AB4}" type="datetime1">
              <a:rPr lang="de-CH" smtClean="0"/>
              <a:pPr/>
              <a:t>10.03.2017</a:t>
            </a:fld>
            <a:endParaRPr lang="de-CH"/>
          </a:p>
        </p:txBody>
      </p:sp>
      <p:sp>
        <p:nvSpPr>
          <p:cNvPr id="5" name="Fußzeilenplatzhalter 4"/>
          <p:cNvSpPr>
            <a:spLocks noGrp="1"/>
          </p:cNvSpPr>
          <p:nvPr>
            <p:ph type="ftr" sz="quarter" idx="11"/>
          </p:nvPr>
        </p:nvSpPr>
        <p:spPr/>
        <p:txBody>
          <a:bodyPr/>
          <a:lstStyle/>
          <a:p>
            <a:r>
              <a:rPr lang="fr-FR"/>
              <a:t>Initiative populaire pour une caisse publique d’assurance-maladie</a:t>
            </a:r>
            <a:endParaRPr lang="de-CH"/>
          </a:p>
        </p:txBody>
      </p:sp>
      <p:sp>
        <p:nvSpPr>
          <p:cNvPr id="6" name="Foliennummernplatzhalter 5"/>
          <p:cNvSpPr>
            <a:spLocks noGrp="1"/>
          </p:cNvSpPr>
          <p:nvPr>
            <p:ph type="sldNum" sz="quarter" idx="12"/>
          </p:nvPr>
        </p:nvSpPr>
        <p:spPr/>
        <p:txBody>
          <a:bodyPr/>
          <a:lstStyle/>
          <a:p>
            <a:fld id="{0A46B44D-2D5A-486F-9341-417115BE5E44}" type="slidenum">
              <a:rPr lang="de-CH" smtClean="0"/>
              <a:pPr/>
              <a:t>‹Nr.›</a:t>
            </a:fld>
            <a:endParaRPr lang="de-CH"/>
          </a:p>
        </p:txBody>
      </p:sp>
      <p:sp>
        <p:nvSpPr>
          <p:cNvPr id="13" name="Textplatzhalter 7"/>
          <p:cNvSpPr>
            <a:spLocks noGrp="1"/>
          </p:cNvSpPr>
          <p:nvPr>
            <p:ph type="body" sz="quarter" idx="13" hasCustomPrompt="1"/>
          </p:nvPr>
        </p:nvSpPr>
        <p:spPr>
          <a:xfrm>
            <a:off x="250825" y="404813"/>
            <a:ext cx="8642350" cy="359891"/>
          </a:xfrm>
        </p:spPr>
        <p:txBody>
          <a:bodyPr/>
          <a:lstStyle>
            <a:lvl1pPr marL="0" indent="0">
              <a:buNone/>
              <a:defRPr baseline="0">
                <a:solidFill>
                  <a:schemeClr val="bg1"/>
                </a:solidFill>
                <a:latin typeface="NimbusSanNovLig" pitchFamily="18" charset="0"/>
              </a:defRPr>
            </a:lvl1pPr>
          </a:lstStyle>
          <a:p>
            <a:pPr lvl="0"/>
            <a:r>
              <a:rPr lang="de-DE" dirty="0"/>
              <a:t>Wirtschaftsdemokratie</a:t>
            </a:r>
            <a:endParaRPr lang="de-CH" dirty="0"/>
          </a:p>
        </p:txBody>
      </p:sp>
    </p:spTree>
    <p:extLst>
      <p:ext uri="{BB962C8B-B14F-4D97-AF65-F5344CB8AC3E}">
        <p14:creationId xmlns:p14="http://schemas.microsoft.com/office/powerpoint/2010/main" val="1045533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haltsverzeichnis">
    <p:spTree>
      <p:nvGrpSpPr>
        <p:cNvPr id="1" name=""/>
        <p:cNvGrpSpPr/>
        <p:nvPr/>
      </p:nvGrpSpPr>
      <p:grpSpPr>
        <a:xfrm>
          <a:off x="0" y="0"/>
          <a:ext cx="0" cy="0"/>
          <a:chOff x="0" y="0"/>
          <a:chExt cx="0" cy="0"/>
        </a:xfrm>
      </p:grpSpPr>
      <p:sp>
        <p:nvSpPr>
          <p:cNvPr id="3" name="Datumsplatzhalter 2"/>
          <p:cNvSpPr>
            <a:spLocks noGrp="1"/>
          </p:cNvSpPr>
          <p:nvPr>
            <p:ph type="dt" sz="half" idx="10"/>
          </p:nvPr>
        </p:nvSpPr>
        <p:spPr/>
        <p:txBody>
          <a:bodyPr/>
          <a:lstStyle/>
          <a:p>
            <a:fld id="{889862BE-B4DA-4C04-BF51-91D1C1B6CA31}" type="datetime1">
              <a:rPr lang="de-CH" smtClean="0"/>
              <a:pPr/>
              <a:t>10.03.2017</a:t>
            </a:fld>
            <a:endParaRPr lang="de-CH" dirty="0"/>
          </a:p>
        </p:txBody>
      </p:sp>
      <p:sp>
        <p:nvSpPr>
          <p:cNvPr id="4" name="Fußzeilenplatzhalter 3"/>
          <p:cNvSpPr>
            <a:spLocks noGrp="1"/>
          </p:cNvSpPr>
          <p:nvPr>
            <p:ph type="ftr" sz="quarter" idx="11"/>
          </p:nvPr>
        </p:nvSpPr>
        <p:spPr/>
        <p:txBody>
          <a:bodyPr/>
          <a:lstStyle>
            <a:lvl1pPr>
              <a:defRPr/>
            </a:lvl1pPr>
          </a:lstStyle>
          <a:p>
            <a:r>
              <a:rPr lang="fr-FR" dirty="0" err="1"/>
              <a:t>Wirtschaftsdemokratie</a:t>
            </a:r>
            <a:endParaRPr lang="de-CH" dirty="0"/>
          </a:p>
        </p:txBody>
      </p:sp>
      <p:sp>
        <p:nvSpPr>
          <p:cNvPr id="5" name="Foliennummernplatzhalter 4"/>
          <p:cNvSpPr>
            <a:spLocks noGrp="1"/>
          </p:cNvSpPr>
          <p:nvPr>
            <p:ph type="sldNum" sz="quarter" idx="12"/>
          </p:nvPr>
        </p:nvSpPr>
        <p:spPr/>
        <p:txBody>
          <a:bodyPr/>
          <a:lstStyle/>
          <a:p>
            <a:fld id="{0A46B44D-2D5A-486F-9341-417115BE5E44}" type="slidenum">
              <a:rPr lang="de-CH" smtClean="0"/>
              <a:pPr/>
              <a:t>‹Nr.›</a:t>
            </a:fld>
            <a:endParaRPr lang="de-CH" dirty="0"/>
          </a:p>
        </p:txBody>
      </p:sp>
      <p:sp>
        <p:nvSpPr>
          <p:cNvPr id="7" name="Textplatzhalter 6"/>
          <p:cNvSpPr>
            <a:spLocks noGrp="1"/>
          </p:cNvSpPr>
          <p:nvPr>
            <p:ph type="body" sz="quarter" idx="13"/>
          </p:nvPr>
        </p:nvSpPr>
        <p:spPr>
          <a:xfrm>
            <a:off x="755650" y="1412875"/>
            <a:ext cx="7632700" cy="4464050"/>
          </a:xfrm>
        </p:spPr>
        <p:txBody>
          <a:bodyPr/>
          <a:lstStyle>
            <a:lvl1pPr marL="468000" indent="-468000">
              <a:spcAft>
                <a:spcPts val="2100"/>
              </a:spcAft>
              <a:buNone/>
              <a:defRPr sz="2400" cap="all" baseline="0">
                <a:latin typeface="SP Replica Bold" pitchFamily="50" charset="0"/>
              </a:defRPr>
            </a:lvl1pPr>
            <a:lvl2pPr marL="468000" indent="0">
              <a:buNone/>
              <a:defRPr sz="2400" cap="all" baseline="0">
                <a:latin typeface="SP Replica Bold" pitchFamily="50" charset="0"/>
              </a:defRPr>
            </a:lvl2pPr>
            <a:lvl3pPr marL="936000" indent="0">
              <a:buNone/>
              <a:defRPr sz="2400" cap="all" baseline="0">
                <a:latin typeface="SP Replica Bold" pitchFamily="50" charset="0"/>
              </a:defRPr>
            </a:lvl3pPr>
            <a:lvl4pPr marL="1404000" indent="0">
              <a:buNone/>
              <a:defRPr sz="2400" cap="all" baseline="0">
                <a:latin typeface="SP Replica Bold" pitchFamily="50" charset="0"/>
              </a:defRPr>
            </a:lvl4pPr>
            <a:lvl5pPr marL="1872000" indent="0">
              <a:buNone/>
              <a:defRPr sz="2400" cap="all" baseline="0">
                <a:latin typeface="SP Replica Bold" pitchFamily="50" charset="0"/>
              </a:defRPr>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8" name="Textplatzhalter 7"/>
          <p:cNvSpPr>
            <a:spLocks noGrp="1"/>
          </p:cNvSpPr>
          <p:nvPr>
            <p:ph type="body" sz="quarter" idx="14"/>
          </p:nvPr>
        </p:nvSpPr>
        <p:spPr>
          <a:xfrm>
            <a:off x="250825" y="404813"/>
            <a:ext cx="8642350" cy="359891"/>
          </a:xfrm>
        </p:spPr>
        <p:txBody>
          <a:bodyPr/>
          <a:lstStyle>
            <a:lvl1pPr marL="0" indent="0">
              <a:buNone/>
              <a:defRPr baseline="0">
                <a:solidFill>
                  <a:srgbClr val="E53136"/>
                </a:solidFill>
                <a:latin typeface="NimbusSanNovLig" pitchFamily="18" charset="0"/>
              </a:defRPr>
            </a:lvl1pPr>
          </a:lstStyle>
          <a:p>
            <a:pPr lvl="0"/>
            <a:endParaRPr lang="de-CH" dirty="0"/>
          </a:p>
        </p:txBody>
      </p:sp>
    </p:spTree>
    <p:extLst>
      <p:ext uri="{BB962C8B-B14F-4D97-AF65-F5344CB8AC3E}">
        <p14:creationId xmlns:p14="http://schemas.microsoft.com/office/powerpoint/2010/main" val="360664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cap="all" baseline="0"/>
            </a:lvl1pPr>
          </a:lstStyle>
          <a:p>
            <a:r>
              <a:rPr lang="de-DE" dirty="0"/>
              <a:t>Titelmasterformat durch Klicken bearbeiten</a:t>
            </a:r>
            <a:endParaRPr lang="de-CH" dirty="0"/>
          </a:p>
        </p:txBody>
      </p:sp>
      <p:sp>
        <p:nvSpPr>
          <p:cNvPr id="3" name="Inhaltsplatzhalter 2"/>
          <p:cNvSpPr>
            <a:spLocks noGrp="1"/>
          </p:cNvSpPr>
          <p:nvPr>
            <p:ph idx="1"/>
          </p:nvPr>
        </p:nvSpPr>
        <p:spPr/>
        <p:txBody>
          <a:bodyPr/>
          <a:lstStyle>
            <a:lvl1pPr>
              <a:defRPr sz="2000"/>
            </a:lvl1pPr>
            <a:lvl2pPr>
              <a:defRPr sz="1800"/>
            </a:lvl2pPr>
            <a:lvl3pPr>
              <a:defRPr sz="1800"/>
            </a:lvl3pPr>
            <a:lvl4pPr>
              <a:defRPr sz="1800"/>
            </a:lvl4pPr>
            <a:lvl5pPr>
              <a:defRPr sz="1800"/>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p:cNvSpPr>
            <a:spLocks noGrp="1"/>
          </p:cNvSpPr>
          <p:nvPr>
            <p:ph type="dt" sz="half" idx="10"/>
          </p:nvPr>
        </p:nvSpPr>
        <p:spPr/>
        <p:txBody>
          <a:bodyPr/>
          <a:lstStyle/>
          <a:p>
            <a:fld id="{480AA86C-75E9-4305-92D6-F9BC2C924B09}" type="datetime1">
              <a:rPr lang="de-CH" smtClean="0"/>
              <a:pPr/>
              <a:t>10.03.2017</a:t>
            </a:fld>
            <a:endParaRPr lang="de-CH"/>
          </a:p>
        </p:txBody>
      </p:sp>
      <p:sp>
        <p:nvSpPr>
          <p:cNvPr id="5" name="Fußzeilenplatzhalter 4"/>
          <p:cNvSpPr>
            <a:spLocks noGrp="1"/>
          </p:cNvSpPr>
          <p:nvPr>
            <p:ph type="ftr" sz="quarter" idx="11"/>
          </p:nvPr>
        </p:nvSpPr>
        <p:spPr/>
        <p:txBody>
          <a:bodyPr/>
          <a:lstStyle>
            <a:lvl1pPr>
              <a:defRPr/>
            </a:lvl1pPr>
          </a:lstStyle>
          <a:p>
            <a:r>
              <a:rPr lang="fr-FR" dirty="0" err="1"/>
              <a:t>Wirtschaftsdemokratie</a:t>
            </a:r>
            <a:endParaRPr lang="de-CH" dirty="0"/>
          </a:p>
        </p:txBody>
      </p:sp>
      <p:sp>
        <p:nvSpPr>
          <p:cNvPr id="6" name="Foliennummernplatzhalter 5"/>
          <p:cNvSpPr>
            <a:spLocks noGrp="1"/>
          </p:cNvSpPr>
          <p:nvPr>
            <p:ph type="sldNum" sz="quarter" idx="12"/>
          </p:nvPr>
        </p:nvSpPr>
        <p:spPr/>
        <p:txBody>
          <a:bodyPr/>
          <a:lstStyle/>
          <a:p>
            <a:fld id="{0A46B44D-2D5A-486F-9341-417115BE5E44}" type="slidenum">
              <a:rPr lang="de-CH" smtClean="0"/>
              <a:pPr/>
              <a:t>‹Nr.›</a:t>
            </a:fld>
            <a:endParaRPr lang="de-CH"/>
          </a:p>
        </p:txBody>
      </p:sp>
      <p:sp>
        <p:nvSpPr>
          <p:cNvPr id="7" name="Textplatzhalter 7"/>
          <p:cNvSpPr>
            <a:spLocks noGrp="1"/>
          </p:cNvSpPr>
          <p:nvPr>
            <p:ph type="body" sz="quarter" idx="13" hasCustomPrompt="1"/>
          </p:nvPr>
        </p:nvSpPr>
        <p:spPr>
          <a:xfrm>
            <a:off x="250825" y="404813"/>
            <a:ext cx="8642350" cy="359891"/>
          </a:xfrm>
        </p:spPr>
        <p:txBody>
          <a:bodyPr/>
          <a:lstStyle>
            <a:lvl1pPr marL="0" indent="0">
              <a:buNone/>
              <a:defRPr baseline="0">
                <a:solidFill>
                  <a:srgbClr val="E53136"/>
                </a:solidFill>
                <a:latin typeface="NimbusSanNovLig" pitchFamily="18" charset="0"/>
              </a:defRPr>
            </a:lvl1pPr>
          </a:lstStyle>
          <a:p>
            <a:pPr lvl="0"/>
            <a:r>
              <a:rPr lang="de-DE" dirty="0"/>
              <a:t>Titel</a:t>
            </a:r>
            <a:endParaRPr lang="de-CH" dirty="0"/>
          </a:p>
        </p:txBody>
      </p:sp>
    </p:spTree>
    <p:extLst>
      <p:ext uri="{BB962C8B-B14F-4D97-AF65-F5344CB8AC3E}">
        <p14:creationId xmlns:p14="http://schemas.microsoft.com/office/powerpoint/2010/main" val="20673364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alt">
    <p:spTree>
      <p:nvGrpSpPr>
        <p:cNvPr id="1" name=""/>
        <p:cNvGrpSpPr/>
        <p:nvPr/>
      </p:nvGrpSpPr>
      <p:grpSpPr>
        <a:xfrm>
          <a:off x="0" y="0"/>
          <a:ext cx="0" cy="0"/>
          <a:chOff x="0" y="0"/>
          <a:chExt cx="0" cy="0"/>
        </a:xfrm>
      </p:grpSpPr>
      <p:sp>
        <p:nvSpPr>
          <p:cNvPr id="3" name="Inhaltsplatzhalter 2"/>
          <p:cNvSpPr>
            <a:spLocks noGrp="1"/>
          </p:cNvSpPr>
          <p:nvPr>
            <p:ph idx="1"/>
          </p:nvPr>
        </p:nvSpPr>
        <p:spPr>
          <a:xfrm>
            <a:off x="755650" y="1412875"/>
            <a:ext cx="7632700" cy="4464050"/>
          </a:xfrm>
        </p:spPr>
        <p:txBody>
          <a:bodyPr/>
          <a:lstStyle>
            <a:lvl1pPr>
              <a:defRPr sz="2000"/>
            </a:lvl1pPr>
            <a:lvl2pPr>
              <a:defRPr sz="1800"/>
            </a:lvl2pPr>
            <a:lvl3pPr>
              <a:defRPr sz="1800"/>
            </a:lvl3pPr>
            <a:lvl4pPr>
              <a:defRPr sz="1800"/>
            </a:lvl4pPr>
            <a:lvl5pPr>
              <a:defRPr sz="1800"/>
            </a:lvl5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p:cNvSpPr>
            <a:spLocks noGrp="1"/>
          </p:cNvSpPr>
          <p:nvPr>
            <p:ph type="dt" sz="half" idx="10"/>
          </p:nvPr>
        </p:nvSpPr>
        <p:spPr/>
        <p:txBody>
          <a:bodyPr/>
          <a:lstStyle/>
          <a:p>
            <a:fld id="{73249323-31E3-404D-ADB0-002707C85707}" type="datetime1">
              <a:rPr lang="de-CH" smtClean="0"/>
              <a:pPr/>
              <a:t>10.03.2017</a:t>
            </a:fld>
            <a:endParaRPr lang="de-CH"/>
          </a:p>
        </p:txBody>
      </p:sp>
      <p:sp>
        <p:nvSpPr>
          <p:cNvPr id="5" name="Fußzeilenplatzhalter 4"/>
          <p:cNvSpPr>
            <a:spLocks noGrp="1"/>
          </p:cNvSpPr>
          <p:nvPr>
            <p:ph type="ftr" sz="quarter" idx="11"/>
          </p:nvPr>
        </p:nvSpPr>
        <p:spPr/>
        <p:txBody>
          <a:bodyPr/>
          <a:lstStyle>
            <a:lvl1pPr>
              <a:defRPr/>
            </a:lvl1pPr>
          </a:lstStyle>
          <a:p>
            <a:r>
              <a:rPr lang="fr-FR" dirty="0" err="1"/>
              <a:t>Wirtschaftsdemokratie</a:t>
            </a:r>
            <a:endParaRPr lang="de-CH" dirty="0"/>
          </a:p>
        </p:txBody>
      </p:sp>
      <p:sp>
        <p:nvSpPr>
          <p:cNvPr id="6" name="Foliennummernplatzhalter 5"/>
          <p:cNvSpPr>
            <a:spLocks noGrp="1"/>
          </p:cNvSpPr>
          <p:nvPr>
            <p:ph type="sldNum" sz="quarter" idx="12"/>
          </p:nvPr>
        </p:nvSpPr>
        <p:spPr/>
        <p:txBody>
          <a:bodyPr/>
          <a:lstStyle/>
          <a:p>
            <a:fld id="{0A46B44D-2D5A-486F-9341-417115BE5E44}" type="slidenum">
              <a:rPr lang="de-CH" smtClean="0"/>
              <a:pPr/>
              <a:t>‹Nr.›</a:t>
            </a:fld>
            <a:endParaRPr lang="de-CH"/>
          </a:p>
        </p:txBody>
      </p:sp>
      <p:sp>
        <p:nvSpPr>
          <p:cNvPr id="7" name="Textplatzhalter 7"/>
          <p:cNvSpPr>
            <a:spLocks noGrp="1"/>
          </p:cNvSpPr>
          <p:nvPr>
            <p:ph type="body" sz="quarter" idx="13" hasCustomPrompt="1"/>
          </p:nvPr>
        </p:nvSpPr>
        <p:spPr>
          <a:xfrm>
            <a:off x="250825" y="404813"/>
            <a:ext cx="8642350" cy="359891"/>
          </a:xfrm>
        </p:spPr>
        <p:txBody>
          <a:bodyPr/>
          <a:lstStyle>
            <a:lvl1pPr marL="0" indent="0">
              <a:buNone/>
              <a:defRPr baseline="0">
                <a:solidFill>
                  <a:srgbClr val="E53136"/>
                </a:solidFill>
                <a:latin typeface="NimbusSanNovLig" pitchFamily="18" charset="0"/>
              </a:defRPr>
            </a:lvl1pPr>
          </a:lstStyle>
          <a:p>
            <a:pPr lvl="0"/>
            <a:r>
              <a:rPr lang="de-DE" dirty="0"/>
              <a:t>Titel</a:t>
            </a:r>
            <a:endParaRPr lang="de-CH" dirty="0"/>
          </a:p>
        </p:txBody>
      </p:sp>
    </p:spTree>
    <p:extLst>
      <p:ext uri="{BB962C8B-B14F-4D97-AF65-F5344CB8AC3E}">
        <p14:creationId xmlns:p14="http://schemas.microsoft.com/office/powerpoint/2010/main" val="4203743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45CA7282-6464-4F1A-A52D-D40799A7D721}" type="datetime1">
              <a:rPr lang="de-CH" smtClean="0"/>
              <a:pPr/>
              <a:t>10.03.2017</a:t>
            </a:fld>
            <a:endParaRPr lang="de-CH"/>
          </a:p>
        </p:txBody>
      </p:sp>
      <p:sp>
        <p:nvSpPr>
          <p:cNvPr id="3" name="Fußzeilenplatzhalter 2"/>
          <p:cNvSpPr>
            <a:spLocks noGrp="1"/>
          </p:cNvSpPr>
          <p:nvPr>
            <p:ph type="ftr" sz="quarter" idx="11"/>
          </p:nvPr>
        </p:nvSpPr>
        <p:spPr/>
        <p:txBody>
          <a:bodyPr/>
          <a:lstStyle>
            <a:lvl1pPr>
              <a:defRPr/>
            </a:lvl1pPr>
          </a:lstStyle>
          <a:p>
            <a:r>
              <a:rPr lang="fr-FR" dirty="0" err="1"/>
              <a:t>Wirtschaftsdemokratie</a:t>
            </a:r>
            <a:endParaRPr lang="de-CH" dirty="0"/>
          </a:p>
        </p:txBody>
      </p:sp>
      <p:sp>
        <p:nvSpPr>
          <p:cNvPr id="4" name="Foliennummernplatzhalter 3"/>
          <p:cNvSpPr>
            <a:spLocks noGrp="1"/>
          </p:cNvSpPr>
          <p:nvPr>
            <p:ph type="sldNum" sz="quarter" idx="12"/>
          </p:nvPr>
        </p:nvSpPr>
        <p:spPr/>
        <p:txBody>
          <a:bodyPr/>
          <a:lstStyle/>
          <a:p>
            <a:fld id="{0A46B44D-2D5A-486F-9341-417115BE5E44}" type="slidenum">
              <a:rPr lang="de-CH" smtClean="0"/>
              <a:pPr/>
              <a:t>‹Nr.›</a:t>
            </a:fld>
            <a:endParaRPr lang="de-CH"/>
          </a:p>
        </p:txBody>
      </p:sp>
      <p:sp>
        <p:nvSpPr>
          <p:cNvPr id="5" name="Textplatzhalter 7"/>
          <p:cNvSpPr>
            <a:spLocks noGrp="1"/>
          </p:cNvSpPr>
          <p:nvPr>
            <p:ph type="body" sz="quarter" idx="13" hasCustomPrompt="1"/>
          </p:nvPr>
        </p:nvSpPr>
        <p:spPr>
          <a:xfrm>
            <a:off x="250825" y="404813"/>
            <a:ext cx="8642350" cy="359891"/>
          </a:xfrm>
        </p:spPr>
        <p:txBody>
          <a:bodyPr/>
          <a:lstStyle>
            <a:lvl1pPr marL="0" indent="0">
              <a:buNone/>
              <a:defRPr baseline="0">
                <a:solidFill>
                  <a:srgbClr val="E53136"/>
                </a:solidFill>
                <a:latin typeface="NimbusSanNovLig" pitchFamily="18" charset="0"/>
              </a:defRPr>
            </a:lvl1pPr>
          </a:lstStyle>
          <a:p>
            <a:pPr lvl="0"/>
            <a:r>
              <a:rPr lang="de-DE" dirty="0"/>
              <a:t>Titel</a:t>
            </a:r>
            <a:endParaRPr lang="de-CH" dirty="0"/>
          </a:p>
        </p:txBody>
      </p:sp>
      <p:sp>
        <p:nvSpPr>
          <p:cNvPr id="8" name="Bildplatzhalter 7"/>
          <p:cNvSpPr>
            <a:spLocks noGrp="1"/>
          </p:cNvSpPr>
          <p:nvPr>
            <p:ph type="pic" sz="quarter" idx="14"/>
          </p:nvPr>
        </p:nvSpPr>
        <p:spPr>
          <a:xfrm>
            <a:off x="971550" y="1412875"/>
            <a:ext cx="7200900" cy="4176365"/>
          </a:xfrm>
        </p:spPr>
        <p:txBody>
          <a:bodyPr/>
          <a:lstStyle/>
          <a:p>
            <a:endParaRPr lang="de-CH"/>
          </a:p>
        </p:txBody>
      </p:sp>
      <p:sp>
        <p:nvSpPr>
          <p:cNvPr id="10" name="Textplatzhalter 9"/>
          <p:cNvSpPr>
            <a:spLocks noGrp="1"/>
          </p:cNvSpPr>
          <p:nvPr>
            <p:ph type="body" sz="quarter" idx="15" hasCustomPrompt="1"/>
          </p:nvPr>
        </p:nvSpPr>
        <p:spPr>
          <a:xfrm>
            <a:off x="971550" y="5733257"/>
            <a:ext cx="7200900" cy="288132"/>
          </a:xfrm>
        </p:spPr>
        <p:txBody>
          <a:bodyPr/>
          <a:lstStyle>
            <a:lvl1pPr marL="0" indent="0">
              <a:spcAft>
                <a:spcPts val="0"/>
              </a:spcAft>
              <a:buFont typeface="NimbusSanNov" pitchFamily="18" charset="0"/>
              <a:buNone/>
              <a:defRPr sz="1200">
                <a:latin typeface="NimbusSanNov" pitchFamily="18" charset="0"/>
              </a:defRPr>
            </a:lvl1pPr>
          </a:lstStyle>
          <a:p>
            <a:pPr lvl="0"/>
            <a:r>
              <a:rPr lang="de-CH" dirty="0"/>
              <a:t>Legende</a:t>
            </a:r>
          </a:p>
        </p:txBody>
      </p:sp>
    </p:spTree>
    <p:extLst>
      <p:ext uri="{BB962C8B-B14F-4D97-AF65-F5344CB8AC3E}">
        <p14:creationId xmlns:p14="http://schemas.microsoft.com/office/powerpoint/2010/main" val="168289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endParaRPr lang="de-CH" dirty="0"/>
          </a:p>
        </p:txBody>
      </p:sp>
      <p:sp>
        <p:nvSpPr>
          <p:cNvPr id="3" name="Datumsplatzhalter 2"/>
          <p:cNvSpPr>
            <a:spLocks noGrp="1"/>
          </p:cNvSpPr>
          <p:nvPr>
            <p:ph type="dt" sz="half" idx="10"/>
          </p:nvPr>
        </p:nvSpPr>
        <p:spPr/>
        <p:txBody>
          <a:bodyPr/>
          <a:lstStyle/>
          <a:p>
            <a:fld id="{CF251C3F-086F-46AF-83FC-6D5BA4BAE3C6}" type="datetime1">
              <a:rPr lang="de-CH" smtClean="0"/>
              <a:pPr/>
              <a:t>10.03.2017</a:t>
            </a:fld>
            <a:endParaRPr lang="de-CH"/>
          </a:p>
        </p:txBody>
      </p:sp>
      <p:sp>
        <p:nvSpPr>
          <p:cNvPr id="4" name="Fußzeilenplatzhalter 3"/>
          <p:cNvSpPr>
            <a:spLocks noGrp="1"/>
          </p:cNvSpPr>
          <p:nvPr>
            <p:ph type="ftr" sz="quarter" idx="11"/>
          </p:nvPr>
        </p:nvSpPr>
        <p:spPr/>
        <p:txBody>
          <a:bodyPr/>
          <a:lstStyle>
            <a:lvl1pPr>
              <a:defRPr/>
            </a:lvl1pPr>
          </a:lstStyle>
          <a:p>
            <a:r>
              <a:rPr lang="fr-FR" dirty="0" err="1"/>
              <a:t>Wirtschaftsdemokratie</a:t>
            </a:r>
            <a:endParaRPr lang="de-CH" dirty="0"/>
          </a:p>
        </p:txBody>
      </p:sp>
      <p:sp>
        <p:nvSpPr>
          <p:cNvPr id="5" name="Foliennummernplatzhalter 4"/>
          <p:cNvSpPr>
            <a:spLocks noGrp="1"/>
          </p:cNvSpPr>
          <p:nvPr>
            <p:ph type="sldNum" sz="quarter" idx="12"/>
          </p:nvPr>
        </p:nvSpPr>
        <p:spPr/>
        <p:txBody>
          <a:bodyPr/>
          <a:lstStyle/>
          <a:p>
            <a:fld id="{0A46B44D-2D5A-486F-9341-417115BE5E44}" type="slidenum">
              <a:rPr lang="de-CH" smtClean="0"/>
              <a:pPr/>
              <a:t>‹Nr.›</a:t>
            </a:fld>
            <a:endParaRPr lang="de-CH"/>
          </a:p>
        </p:txBody>
      </p:sp>
      <p:sp>
        <p:nvSpPr>
          <p:cNvPr id="6" name="Textplatzhalter 7"/>
          <p:cNvSpPr>
            <a:spLocks noGrp="1"/>
          </p:cNvSpPr>
          <p:nvPr>
            <p:ph type="body" sz="quarter" idx="13" hasCustomPrompt="1"/>
          </p:nvPr>
        </p:nvSpPr>
        <p:spPr>
          <a:xfrm>
            <a:off x="250825" y="404813"/>
            <a:ext cx="8642350" cy="359891"/>
          </a:xfrm>
        </p:spPr>
        <p:txBody>
          <a:bodyPr/>
          <a:lstStyle>
            <a:lvl1pPr marL="0" indent="0">
              <a:buNone/>
              <a:defRPr baseline="0">
                <a:solidFill>
                  <a:srgbClr val="E53136"/>
                </a:solidFill>
                <a:latin typeface="NimbusSanNovLig" pitchFamily="18" charset="0"/>
              </a:defRPr>
            </a:lvl1pPr>
          </a:lstStyle>
          <a:p>
            <a:pPr lvl="0"/>
            <a:r>
              <a:rPr lang="de-DE" dirty="0"/>
              <a:t>Titel</a:t>
            </a:r>
            <a:endParaRPr lang="de-CH" dirty="0"/>
          </a:p>
        </p:txBody>
      </p:sp>
      <p:sp>
        <p:nvSpPr>
          <p:cNvPr id="7" name="Textplatzhalter 9"/>
          <p:cNvSpPr>
            <a:spLocks noGrp="1"/>
          </p:cNvSpPr>
          <p:nvPr>
            <p:ph type="body" sz="quarter" idx="15" hasCustomPrompt="1"/>
          </p:nvPr>
        </p:nvSpPr>
        <p:spPr>
          <a:xfrm>
            <a:off x="971550" y="5733257"/>
            <a:ext cx="7200900" cy="288132"/>
          </a:xfrm>
        </p:spPr>
        <p:txBody>
          <a:bodyPr/>
          <a:lstStyle>
            <a:lvl1pPr marL="0" indent="0">
              <a:spcAft>
                <a:spcPts val="0"/>
              </a:spcAft>
              <a:buFont typeface="NimbusSanNov" pitchFamily="18" charset="0"/>
              <a:buNone/>
              <a:defRPr sz="1200">
                <a:latin typeface="NimbusSanNov" pitchFamily="18" charset="0"/>
              </a:defRPr>
            </a:lvl1pPr>
          </a:lstStyle>
          <a:p>
            <a:pPr lvl="0"/>
            <a:r>
              <a:rPr lang="de-CH" dirty="0"/>
              <a:t>Legende</a:t>
            </a:r>
          </a:p>
        </p:txBody>
      </p:sp>
    </p:spTree>
    <p:extLst>
      <p:ext uri="{BB962C8B-B14F-4D97-AF65-F5344CB8AC3E}">
        <p14:creationId xmlns:p14="http://schemas.microsoft.com/office/powerpoint/2010/main" val="491040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E45A565E-5A41-46D8-9A6E-AAC1346344ED}" type="datetime1">
              <a:rPr lang="de-CH" smtClean="0"/>
              <a:pPr/>
              <a:t>10.03.2017</a:t>
            </a:fld>
            <a:endParaRPr lang="de-CH"/>
          </a:p>
        </p:txBody>
      </p:sp>
      <p:sp>
        <p:nvSpPr>
          <p:cNvPr id="3" name="Fußzeilenplatzhalter 2"/>
          <p:cNvSpPr>
            <a:spLocks noGrp="1"/>
          </p:cNvSpPr>
          <p:nvPr>
            <p:ph type="ftr" sz="quarter" idx="11"/>
          </p:nvPr>
        </p:nvSpPr>
        <p:spPr/>
        <p:txBody>
          <a:bodyPr/>
          <a:lstStyle>
            <a:lvl1pPr>
              <a:defRPr/>
            </a:lvl1pPr>
          </a:lstStyle>
          <a:p>
            <a:r>
              <a:rPr lang="fr-FR" dirty="0" err="1"/>
              <a:t>Wirtschaftsdemokratie</a:t>
            </a:r>
            <a:endParaRPr lang="de-CH" dirty="0"/>
          </a:p>
        </p:txBody>
      </p:sp>
      <p:sp>
        <p:nvSpPr>
          <p:cNvPr id="4" name="Foliennummernplatzhalter 3"/>
          <p:cNvSpPr>
            <a:spLocks noGrp="1"/>
          </p:cNvSpPr>
          <p:nvPr>
            <p:ph type="sldNum" sz="quarter" idx="12"/>
          </p:nvPr>
        </p:nvSpPr>
        <p:spPr/>
        <p:txBody>
          <a:bodyPr/>
          <a:lstStyle/>
          <a:p>
            <a:fld id="{0A46B44D-2D5A-486F-9341-417115BE5E44}" type="slidenum">
              <a:rPr lang="de-CH" smtClean="0"/>
              <a:pPr/>
              <a:t>‹Nr.›</a:t>
            </a:fld>
            <a:endParaRPr lang="de-CH"/>
          </a:p>
        </p:txBody>
      </p:sp>
      <p:sp>
        <p:nvSpPr>
          <p:cNvPr id="5" name="Textplatzhalter 7"/>
          <p:cNvSpPr>
            <a:spLocks noGrp="1"/>
          </p:cNvSpPr>
          <p:nvPr>
            <p:ph type="body" sz="quarter" idx="13" hasCustomPrompt="1"/>
          </p:nvPr>
        </p:nvSpPr>
        <p:spPr>
          <a:xfrm>
            <a:off x="250825" y="404813"/>
            <a:ext cx="8642350" cy="359891"/>
          </a:xfrm>
        </p:spPr>
        <p:txBody>
          <a:bodyPr/>
          <a:lstStyle>
            <a:lvl1pPr marL="0" indent="0">
              <a:buNone/>
              <a:defRPr baseline="0">
                <a:solidFill>
                  <a:srgbClr val="E53136"/>
                </a:solidFill>
                <a:latin typeface="NimbusSanNovLig" pitchFamily="18" charset="0"/>
              </a:defRPr>
            </a:lvl1pPr>
          </a:lstStyle>
          <a:p>
            <a:pPr lvl="0"/>
            <a:r>
              <a:rPr lang="de-DE" dirty="0"/>
              <a:t>Titel</a:t>
            </a:r>
            <a:endParaRPr lang="de-CH" dirty="0"/>
          </a:p>
        </p:txBody>
      </p:sp>
    </p:spTree>
    <p:extLst>
      <p:ext uri="{BB962C8B-B14F-4D97-AF65-F5344CB8AC3E}">
        <p14:creationId xmlns:p14="http://schemas.microsoft.com/office/powerpoint/2010/main" val="1820454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Zwei Inhalte">
    <p:spTree>
      <p:nvGrpSpPr>
        <p:cNvPr id="1" name=""/>
        <p:cNvGrpSpPr/>
        <p:nvPr/>
      </p:nvGrpSpPr>
      <p:grpSpPr>
        <a:xfrm>
          <a:off x="0" y="0"/>
          <a:ext cx="0" cy="0"/>
          <a:chOff x="0" y="0"/>
          <a:chExt cx="0" cy="0"/>
        </a:xfrm>
      </p:grpSpPr>
      <p:sp>
        <p:nvSpPr>
          <p:cNvPr id="3" name="Inhaltsplatzhalter 2"/>
          <p:cNvSpPr>
            <a:spLocks noGrp="1"/>
          </p:cNvSpPr>
          <p:nvPr>
            <p:ph sz="half" idx="1"/>
          </p:nvPr>
        </p:nvSpPr>
        <p:spPr>
          <a:xfrm>
            <a:off x="628650" y="2128057"/>
            <a:ext cx="3867150" cy="4048906"/>
          </a:xfrm>
        </p:spPr>
        <p:txBody>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Inhaltsplatzhalter 3"/>
          <p:cNvSpPr>
            <a:spLocks noGrp="1"/>
          </p:cNvSpPr>
          <p:nvPr>
            <p:ph sz="half" idx="2"/>
          </p:nvPr>
        </p:nvSpPr>
        <p:spPr>
          <a:xfrm>
            <a:off x="4648200" y="2128057"/>
            <a:ext cx="3867150" cy="4048905"/>
          </a:xfrm>
        </p:spPr>
        <p:txBody>
          <a:bodyPr/>
          <a:lstStyle/>
          <a:p>
            <a:pPr lvl="0"/>
            <a:r>
              <a:rPr lang="de-DE" dirty="0"/>
              <a:t>Formatvorlagen des Textmasters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10" name="Datumsplatzhalter 9"/>
          <p:cNvSpPr>
            <a:spLocks noGrp="1"/>
          </p:cNvSpPr>
          <p:nvPr>
            <p:ph type="dt" sz="half" idx="10"/>
          </p:nvPr>
        </p:nvSpPr>
        <p:spPr/>
        <p:txBody>
          <a:bodyPr/>
          <a:lstStyle/>
          <a:p>
            <a:fld id="{92C3C2D0-1AE5-4C88-9AD6-3241B0CCAA0D}" type="datetime1">
              <a:rPr lang="de-CH" smtClean="0"/>
              <a:pPr/>
              <a:t>10.03.2017</a:t>
            </a:fld>
            <a:endParaRPr lang="de-CH" dirty="0"/>
          </a:p>
        </p:txBody>
      </p:sp>
      <p:sp>
        <p:nvSpPr>
          <p:cNvPr id="11" name="Fußzeilenplatzhalter 10"/>
          <p:cNvSpPr>
            <a:spLocks noGrp="1"/>
          </p:cNvSpPr>
          <p:nvPr>
            <p:ph type="ftr" sz="quarter" idx="11"/>
          </p:nvPr>
        </p:nvSpPr>
        <p:spPr/>
        <p:txBody>
          <a:bodyPr/>
          <a:lstStyle/>
          <a:p>
            <a:r>
              <a:rPr lang="fr-FR"/>
              <a:t>Wirtschaftsdemokratie</a:t>
            </a:r>
            <a:endParaRPr lang="de-CH" dirty="0"/>
          </a:p>
        </p:txBody>
      </p:sp>
      <p:sp>
        <p:nvSpPr>
          <p:cNvPr id="12" name="Foliennummernplatzhalter 11"/>
          <p:cNvSpPr>
            <a:spLocks noGrp="1"/>
          </p:cNvSpPr>
          <p:nvPr>
            <p:ph type="sldNum" sz="quarter" idx="12"/>
          </p:nvPr>
        </p:nvSpPr>
        <p:spPr/>
        <p:txBody>
          <a:bodyPr/>
          <a:lstStyle/>
          <a:p>
            <a:fld id="{0A46B44D-2D5A-486F-9341-417115BE5E44}" type="slidenum">
              <a:rPr lang="de-CH" smtClean="0"/>
              <a:pPr/>
              <a:t>‹Nr.›</a:t>
            </a:fld>
            <a:endParaRPr lang="de-CH" dirty="0"/>
          </a:p>
        </p:txBody>
      </p:sp>
      <p:sp>
        <p:nvSpPr>
          <p:cNvPr id="13" name="Titel 12"/>
          <p:cNvSpPr>
            <a:spLocks noGrp="1"/>
          </p:cNvSpPr>
          <p:nvPr>
            <p:ph type="title"/>
          </p:nvPr>
        </p:nvSpPr>
        <p:spPr/>
        <p:txBody>
          <a:bodyPr/>
          <a:lstStyle/>
          <a:p>
            <a:r>
              <a:rPr lang="de-DE"/>
              <a:t>Titelmasterformat durch Klicken bearbeiten</a:t>
            </a:r>
            <a:endParaRPr lang="de-CH"/>
          </a:p>
        </p:txBody>
      </p:sp>
      <p:sp>
        <p:nvSpPr>
          <p:cNvPr id="8" name="Textplatzhalter 7"/>
          <p:cNvSpPr>
            <a:spLocks noGrp="1"/>
          </p:cNvSpPr>
          <p:nvPr>
            <p:ph type="body" sz="quarter" idx="13" hasCustomPrompt="1"/>
          </p:nvPr>
        </p:nvSpPr>
        <p:spPr>
          <a:xfrm>
            <a:off x="250825" y="404813"/>
            <a:ext cx="8642350" cy="359891"/>
          </a:xfrm>
        </p:spPr>
        <p:txBody>
          <a:bodyPr/>
          <a:lstStyle>
            <a:lvl1pPr marL="0" indent="0">
              <a:buNone/>
              <a:defRPr baseline="0">
                <a:solidFill>
                  <a:srgbClr val="E53136"/>
                </a:solidFill>
                <a:latin typeface="NimbusSanNovLig" pitchFamily="18" charset="0"/>
              </a:defRPr>
            </a:lvl1pPr>
          </a:lstStyle>
          <a:p>
            <a:pPr lvl="0"/>
            <a:r>
              <a:rPr lang="de-DE" dirty="0"/>
              <a:t>Titel</a:t>
            </a:r>
            <a:endParaRPr lang="de-CH" dirty="0"/>
          </a:p>
        </p:txBody>
      </p:sp>
    </p:spTree>
    <p:extLst>
      <p:ext uri="{BB962C8B-B14F-4D97-AF65-F5344CB8AC3E}">
        <p14:creationId xmlns:p14="http://schemas.microsoft.com/office/powerpoint/2010/main" val="1589084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hteck 6"/>
          <p:cNvSpPr/>
          <p:nvPr/>
        </p:nvSpPr>
        <p:spPr>
          <a:xfrm>
            <a:off x="250825" y="1052513"/>
            <a:ext cx="8642350" cy="5113337"/>
          </a:xfrm>
          <a:prstGeom prst="rect">
            <a:avLst/>
          </a:prstGeom>
          <a:noFill/>
          <a:ln w="6350">
            <a:solidFill>
              <a:srgbClr val="E531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sz="1500" dirty="0"/>
          </a:p>
        </p:txBody>
      </p:sp>
      <p:sp>
        <p:nvSpPr>
          <p:cNvPr id="2" name="Titelplatzhalter 1"/>
          <p:cNvSpPr>
            <a:spLocks noGrp="1"/>
          </p:cNvSpPr>
          <p:nvPr>
            <p:ph type="title"/>
          </p:nvPr>
        </p:nvSpPr>
        <p:spPr>
          <a:xfrm>
            <a:off x="755650" y="1412874"/>
            <a:ext cx="7632700" cy="503957"/>
          </a:xfrm>
          <a:prstGeom prst="rect">
            <a:avLst/>
          </a:prstGeom>
        </p:spPr>
        <p:txBody>
          <a:bodyPr vert="horz" lIns="0" tIns="0" rIns="0" bIns="0" rtlCol="0" anchor="t" anchorCtr="0">
            <a:noAutofit/>
          </a:bodyPr>
          <a:lstStyle/>
          <a:p>
            <a:r>
              <a:rPr lang="de-DE" dirty="0"/>
              <a:t>Titelmasterformat durch Klicken bearbeiten</a:t>
            </a:r>
            <a:endParaRPr lang="de-CH" dirty="0"/>
          </a:p>
        </p:txBody>
      </p:sp>
      <p:sp>
        <p:nvSpPr>
          <p:cNvPr id="3" name="Textplatzhalter 2"/>
          <p:cNvSpPr>
            <a:spLocks noGrp="1"/>
          </p:cNvSpPr>
          <p:nvPr>
            <p:ph type="body" idx="1"/>
          </p:nvPr>
        </p:nvSpPr>
        <p:spPr>
          <a:xfrm>
            <a:off x="755650" y="1989137"/>
            <a:ext cx="7632700" cy="3887788"/>
          </a:xfrm>
          <a:prstGeom prst="rect">
            <a:avLst/>
          </a:prstGeom>
        </p:spPr>
        <p:txBody>
          <a:bodyPr vert="horz" lIns="0" tIns="0" rIns="0" bIns="0" rtlCol="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endParaRPr lang="de-CH" dirty="0"/>
          </a:p>
        </p:txBody>
      </p:sp>
      <p:sp>
        <p:nvSpPr>
          <p:cNvPr id="4" name="Datumsplatzhalter 3"/>
          <p:cNvSpPr>
            <a:spLocks noGrp="1"/>
          </p:cNvSpPr>
          <p:nvPr>
            <p:ph type="dt" sz="half" idx="2"/>
          </p:nvPr>
        </p:nvSpPr>
        <p:spPr>
          <a:xfrm>
            <a:off x="6660232" y="6453188"/>
            <a:ext cx="1728118" cy="216000"/>
          </a:xfrm>
          <a:prstGeom prst="rect">
            <a:avLst/>
          </a:prstGeom>
        </p:spPr>
        <p:txBody>
          <a:bodyPr vert="horz" lIns="0" tIns="0" rIns="0" bIns="0" rtlCol="0" anchor="t" anchorCtr="0"/>
          <a:lstStyle>
            <a:lvl1pPr algn="r">
              <a:defRPr sz="1200" baseline="0">
                <a:solidFill>
                  <a:srgbClr val="E53136"/>
                </a:solidFill>
                <a:latin typeface="NimbusSanNovLig" pitchFamily="18" charset="0"/>
              </a:defRPr>
            </a:lvl1pPr>
          </a:lstStyle>
          <a:p>
            <a:fld id="{92C3C2D0-1AE5-4C88-9AD6-3241B0CCAA0D}" type="datetime1">
              <a:rPr lang="de-CH" smtClean="0"/>
              <a:pPr/>
              <a:t>10.03.2017</a:t>
            </a:fld>
            <a:endParaRPr lang="de-CH" dirty="0"/>
          </a:p>
        </p:txBody>
      </p:sp>
      <p:sp>
        <p:nvSpPr>
          <p:cNvPr id="5" name="Fußzeilenplatzhalter 4"/>
          <p:cNvSpPr>
            <a:spLocks noGrp="1"/>
          </p:cNvSpPr>
          <p:nvPr>
            <p:ph type="ftr" sz="quarter" idx="3"/>
          </p:nvPr>
        </p:nvSpPr>
        <p:spPr>
          <a:xfrm>
            <a:off x="251520" y="6453188"/>
            <a:ext cx="5616623" cy="216000"/>
          </a:xfrm>
          <a:prstGeom prst="rect">
            <a:avLst/>
          </a:prstGeom>
        </p:spPr>
        <p:txBody>
          <a:bodyPr vert="horz" lIns="0" tIns="0" rIns="0" bIns="0" rtlCol="0" anchor="t" anchorCtr="0"/>
          <a:lstStyle>
            <a:lvl1pPr algn="l">
              <a:defRPr sz="1200" baseline="0">
                <a:solidFill>
                  <a:srgbClr val="E53136"/>
                </a:solidFill>
                <a:latin typeface="NimbusSanNovLig" pitchFamily="18" charset="0"/>
              </a:defRPr>
            </a:lvl1pPr>
          </a:lstStyle>
          <a:p>
            <a:r>
              <a:rPr lang="fr-FR" dirty="0" err="1"/>
              <a:t>Wirtschaftsdemokratie</a:t>
            </a:r>
            <a:endParaRPr lang="de-CH" dirty="0"/>
          </a:p>
        </p:txBody>
      </p:sp>
      <p:sp>
        <p:nvSpPr>
          <p:cNvPr id="6" name="Foliennummernplatzhalter 5"/>
          <p:cNvSpPr>
            <a:spLocks noGrp="1"/>
          </p:cNvSpPr>
          <p:nvPr>
            <p:ph type="sldNum" sz="quarter" idx="4"/>
          </p:nvPr>
        </p:nvSpPr>
        <p:spPr>
          <a:xfrm>
            <a:off x="8532439" y="6453188"/>
            <a:ext cx="360735" cy="216000"/>
          </a:xfrm>
          <a:prstGeom prst="rect">
            <a:avLst/>
          </a:prstGeom>
        </p:spPr>
        <p:txBody>
          <a:bodyPr vert="horz" lIns="0" tIns="0" rIns="0" bIns="0" rtlCol="0" anchor="t" anchorCtr="0"/>
          <a:lstStyle>
            <a:lvl1pPr algn="r">
              <a:defRPr sz="1200" baseline="0">
                <a:solidFill>
                  <a:srgbClr val="E53136"/>
                </a:solidFill>
                <a:latin typeface="NimbusSanNovLig" pitchFamily="18" charset="0"/>
              </a:defRPr>
            </a:lvl1pPr>
          </a:lstStyle>
          <a:p>
            <a:fld id="{0A46B44D-2D5A-486F-9341-417115BE5E44}" type="slidenum">
              <a:rPr lang="de-CH" smtClean="0"/>
              <a:pPr/>
              <a:t>‹Nr.›</a:t>
            </a:fld>
            <a:endParaRPr lang="de-CH" dirty="0"/>
          </a:p>
        </p:txBody>
      </p:sp>
      <p:pic>
        <p:nvPicPr>
          <p:cNvPr id="9" name="Bild 8" descr="SP_d_Bildmarke_cmyk.jpg"/>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210996" y="187395"/>
            <a:ext cx="681484" cy="721325"/>
          </a:xfrm>
          <a:prstGeom prst="rect">
            <a:avLst/>
          </a:prstGeom>
        </p:spPr>
      </p:pic>
    </p:spTree>
    <p:extLst>
      <p:ext uri="{BB962C8B-B14F-4D97-AF65-F5344CB8AC3E}">
        <p14:creationId xmlns:p14="http://schemas.microsoft.com/office/powerpoint/2010/main" val="2381819201"/>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0" r:id="rId3"/>
    <p:sldLayoutId id="2147483658" r:id="rId4"/>
    <p:sldLayoutId id="2147483657" r:id="rId5"/>
    <p:sldLayoutId id="2147483654" r:id="rId6"/>
    <p:sldLayoutId id="2147483655" r:id="rId7"/>
    <p:sldLayoutId id="2147483659" r:id="rId8"/>
  </p:sldLayoutIdLst>
  <p:hf hdr="0" dt="0"/>
  <p:txStyles>
    <p:titleStyle>
      <a:lvl1pPr algn="l" defTabSz="914400" rtl="0" eaLnBrk="1" latinLnBrk="0" hangingPunct="1">
        <a:spcBef>
          <a:spcPct val="0"/>
        </a:spcBef>
        <a:buNone/>
        <a:defRPr sz="2400" kern="1200" cap="all" baseline="0">
          <a:solidFill>
            <a:schemeClr val="tx1"/>
          </a:solidFill>
          <a:latin typeface="Replica-Bold" panose="02000503030000020004" pitchFamily="50" charset="0"/>
          <a:ea typeface="+mj-ea"/>
          <a:cs typeface="+mj-cs"/>
        </a:defRPr>
      </a:lvl1pPr>
    </p:titleStyle>
    <p:bodyStyle>
      <a:lvl1pPr marL="360000" indent="-360000" algn="l" defTabSz="914400" rtl="0" eaLnBrk="1" latinLnBrk="0" hangingPunct="1">
        <a:spcBef>
          <a:spcPts val="0"/>
        </a:spcBef>
        <a:spcAft>
          <a:spcPts val="600"/>
        </a:spcAft>
        <a:buFont typeface="NimbusSanNovSemBol" pitchFamily="18" charset="0"/>
        <a:buChar char="•"/>
        <a:defRPr sz="1800" kern="1200" baseline="0">
          <a:solidFill>
            <a:schemeClr val="tx1"/>
          </a:solidFill>
          <a:latin typeface="NimbusSanNovSemBol" pitchFamily="18" charset="0"/>
          <a:ea typeface="+mn-ea"/>
          <a:cs typeface="+mn-cs"/>
        </a:defRPr>
      </a:lvl1pPr>
      <a:lvl2pPr marL="360000" indent="-360000" algn="l" defTabSz="914400" rtl="0" eaLnBrk="1" latinLnBrk="0" hangingPunct="1">
        <a:spcBef>
          <a:spcPts val="0"/>
        </a:spcBef>
        <a:spcAft>
          <a:spcPts val="1000"/>
        </a:spcAft>
        <a:buFont typeface="NimbusSanNov" pitchFamily="18" charset="0"/>
        <a:buChar char="•"/>
        <a:defRPr sz="1500" kern="1200" baseline="0">
          <a:solidFill>
            <a:schemeClr val="tx1"/>
          </a:solidFill>
          <a:latin typeface="NimbusSanNov" pitchFamily="18" charset="0"/>
          <a:ea typeface="+mn-ea"/>
          <a:cs typeface="+mn-cs"/>
        </a:defRPr>
      </a:lvl2pPr>
      <a:lvl3pPr marL="720000" indent="-360000" algn="l" defTabSz="914400" rtl="0" eaLnBrk="1" latinLnBrk="0" hangingPunct="1">
        <a:spcBef>
          <a:spcPts val="0"/>
        </a:spcBef>
        <a:spcAft>
          <a:spcPts val="1000"/>
        </a:spcAft>
        <a:buFont typeface="NimbusSanNov" pitchFamily="18" charset="0"/>
        <a:buChar char="•"/>
        <a:defRPr sz="1500" kern="1200" baseline="0">
          <a:solidFill>
            <a:schemeClr val="tx1"/>
          </a:solidFill>
          <a:latin typeface="NimbusSanNov" pitchFamily="18" charset="0"/>
          <a:ea typeface="+mn-ea"/>
          <a:cs typeface="+mn-cs"/>
        </a:defRPr>
      </a:lvl3pPr>
      <a:lvl4pPr marL="1080000" indent="-360000" algn="l" defTabSz="914400" rtl="0" eaLnBrk="1" latinLnBrk="0" hangingPunct="1">
        <a:spcBef>
          <a:spcPts val="0"/>
        </a:spcBef>
        <a:spcAft>
          <a:spcPts val="1000"/>
        </a:spcAft>
        <a:buFont typeface="NimbusSanNov" pitchFamily="18" charset="0"/>
        <a:buChar char="•"/>
        <a:defRPr sz="1500" kern="1200" baseline="0">
          <a:solidFill>
            <a:schemeClr val="tx1"/>
          </a:solidFill>
          <a:latin typeface="NimbusSanNov" pitchFamily="18" charset="0"/>
          <a:ea typeface="+mn-ea"/>
          <a:cs typeface="+mn-cs"/>
        </a:defRPr>
      </a:lvl4pPr>
      <a:lvl5pPr marL="1440000" indent="-360000" algn="l" defTabSz="914400" rtl="0" eaLnBrk="1" latinLnBrk="0" hangingPunct="1">
        <a:spcBef>
          <a:spcPts val="0"/>
        </a:spcBef>
        <a:spcAft>
          <a:spcPts val="1000"/>
        </a:spcAft>
        <a:buFont typeface="NimbusSanNov" pitchFamily="18" charset="0"/>
        <a:buChar char="•"/>
        <a:defRPr sz="1500" kern="1200" baseline="0">
          <a:solidFill>
            <a:schemeClr val="tx1"/>
          </a:solidFill>
          <a:latin typeface="NimbusSanNov"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CH" dirty="0">
                <a:latin typeface="Replica-Bold" panose="02000503030000020004" pitchFamily="50" charset="0"/>
              </a:rPr>
              <a:t>Wirtschaftsdemokratie</a:t>
            </a:r>
          </a:p>
        </p:txBody>
      </p:sp>
      <p:sp>
        <p:nvSpPr>
          <p:cNvPr id="3" name="Untertitel 2"/>
          <p:cNvSpPr>
            <a:spLocks noGrp="1"/>
          </p:cNvSpPr>
          <p:nvPr>
            <p:ph type="subTitle" idx="1"/>
          </p:nvPr>
        </p:nvSpPr>
        <p:spPr/>
        <p:txBody>
          <a:bodyPr/>
          <a:lstStyle/>
          <a:p>
            <a:r>
              <a:rPr lang="de-CH" b="1" dirty="0"/>
              <a:t>Auswege aus der multiplen Krise – und die Rolle der Sozialdemokratie</a:t>
            </a:r>
            <a:endParaRPr lang="de-CH" dirty="0"/>
          </a:p>
        </p:txBody>
      </p:sp>
      <p:sp>
        <p:nvSpPr>
          <p:cNvPr id="4" name="Textplatzhalter 3"/>
          <p:cNvSpPr>
            <a:spLocks noGrp="1"/>
          </p:cNvSpPr>
          <p:nvPr>
            <p:ph type="body" sz="quarter" idx="13"/>
          </p:nvPr>
        </p:nvSpPr>
        <p:spPr/>
        <p:txBody>
          <a:bodyPr/>
          <a:lstStyle/>
          <a:p>
            <a:endParaRPr lang="de-CH" dirty="0"/>
          </a:p>
        </p:txBody>
      </p:sp>
    </p:spTree>
    <p:extLst>
      <p:ext uri="{BB962C8B-B14F-4D97-AF65-F5344CB8AC3E}">
        <p14:creationId xmlns:p14="http://schemas.microsoft.com/office/powerpoint/2010/main" val="2007068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half" idx="2"/>
          </p:nvPr>
        </p:nvSpPr>
        <p:spPr/>
        <p:txBody>
          <a:bodyPr/>
          <a:lstStyle/>
          <a:p>
            <a:r>
              <a:rPr lang="de-CH" dirty="0"/>
              <a:t>Hauptursache der multiplen Krisen ist das neoliberale Wirtschaftssystem</a:t>
            </a:r>
          </a:p>
          <a:p>
            <a:r>
              <a:rPr lang="de-CH" dirty="0"/>
              <a:t>Sozialdemokratische Regierungen als Teil des Problems</a:t>
            </a:r>
          </a:p>
          <a:p>
            <a:r>
              <a:rPr lang="de-CH" dirty="0"/>
              <a:t>Zunehmender Protest gegen angebliche «Alternativlosigkeit»</a:t>
            </a:r>
          </a:p>
        </p:txBody>
      </p:sp>
      <p:sp>
        <p:nvSpPr>
          <p:cNvPr id="4" name="Fußzeilenplatzhalter 3"/>
          <p:cNvSpPr>
            <a:spLocks noGrp="1"/>
          </p:cNvSpPr>
          <p:nvPr>
            <p:ph type="ftr" sz="quarter" idx="11"/>
          </p:nvPr>
        </p:nvSpPr>
        <p:spPr/>
        <p:txBody>
          <a:bodyPr/>
          <a:lstStyle/>
          <a:p>
            <a:r>
              <a:rPr lang="fr-FR"/>
              <a:t>Wirtschaftsdemokratie</a:t>
            </a:r>
            <a:endParaRPr lang="de-CH" dirty="0"/>
          </a:p>
        </p:txBody>
      </p:sp>
      <p:sp>
        <p:nvSpPr>
          <p:cNvPr id="5" name="Foliennummernplatzhalter 4"/>
          <p:cNvSpPr>
            <a:spLocks noGrp="1"/>
          </p:cNvSpPr>
          <p:nvPr>
            <p:ph type="sldNum" sz="quarter" idx="12"/>
          </p:nvPr>
        </p:nvSpPr>
        <p:spPr/>
        <p:txBody>
          <a:bodyPr/>
          <a:lstStyle/>
          <a:p>
            <a:fld id="{0A46B44D-2D5A-486F-9341-417115BE5E44}" type="slidenum">
              <a:rPr lang="de-CH" smtClean="0"/>
              <a:pPr/>
              <a:t>10</a:t>
            </a:fld>
            <a:endParaRPr lang="de-CH" dirty="0"/>
          </a:p>
        </p:txBody>
      </p:sp>
      <p:sp>
        <p:nvSpPr>
          <p:cNvPr id="6" name="Titel 5"/>
          <p:cNvSpPr>
            <a:spLocks noGrp="1"/>
          </p:cNvSpPr>
          <p:nvPr>
            <p:ph type="title"/>
          </p:nvPr>
        </p:nvSpPr>
        <p:spPr/>
        <p:txBody>
          <a:bodyPr/>
          <a:lstStyle/>
          <a:p>
            <a:r>
              <a:rPr lang="de-CH" dirty="0"/>
              <a:t>Eine sozialdemokratische Antwort?</a:t>
            </a:r>
          </a:p>
        </p:txBody>
      </p:sp>
      <p:sp>
        <p:nvSpPr>
          <p:cNvPr id="7" name="Textplatzhalter 6"/>
          <p:cNvSpPr>
            <a:spLocks noGrp="1"/>
          </p:cNvSpPr>
          <p:nvPr>
            <p:ph type="body" sz="quarter" idx="13"/>
          </p:nvPr>
        </p:nvSpPr>
        <p:spPr/>
        <p:txBody>
          <a:bodyPr/>
          <a:lstStyle/>
          <a:p>
            <a:r>
              <a:rPr lang="de-CH" dirty="0"/>
              <a:t>Ausgangslage</a:t>
            </a:r>
          </a:p>
        </p:txBody>
      </p:sp>
      <p:pic>
        <p:nvPicPr>
          <p:cNvPr id="9" name="Inhaltsplatzhalter 8"/>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15787"/>
          <a:stretch/>
        </p:blipFill>
        <p:spPr>
          <a:xfrm>
            <a:off x="755650" y="2128057"/>
            <a:ext cx="3821935" cy="2081832"/>
          </a:xfrm>
        </p:spPr>
      </p:pic>
    </p:spTree>
    <p:extLst>
      <p:ext uri="{BB962C8B-B14F-4D97-AF65-F5344CB8AC3E}">
        <p14:creationId xmlns:p14="http://schemas.microsoft.com/office/powerpoint/2010/main" val="3883225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half" idx="2"/>
          </p:nvPr>
        </p:nvSpPr>
        <p:spPr/>
        <p:txBody>
          <a:bodyPr/>
          <a:lstStyle/>
          <a:p>
            <a:r>
              <a:rPr lang="de-CH" dirty="0" err="1"/>
              <a:t>Zukunftsgerichtete</a:t>
            </a:r>
            <a:r>
              <a:rPr lang="de-CH" dirty="0"/>
              <a:t> Visionen vs. TINA-Ideologie</a:t>
            </a:r>
          </a:p>
          <a:p>
            <a:r>
              <a:rPr lang="de-CH" dirty="0"/>
              <a:t>Wirtschaftsdemokratie ist eine «konkrete Utopie»</a:t>
            </a:r>
          </a:p>
          <a:p>
            <a:pPr marL="0" indent="0">
              <a:buNone/>
            </a:pPr>
            <a:endParaRPr lang="de-CH" dirty="0"/>
          </a:p>
          <a:p>
            <a:pPr>
              <a:buFont typeface="Symbol" panose="05050102010706020507" pitchFamily="18" charset="2"/>
              <a:buChar char="Þ"/>
            </a:pPr>
            <a:r>
              <a:rPr lang="de-CH" dirty="0"/>
              <a:t>Kapitalismus grundsätzlich hinterfragen</a:t>
            </a:r>
          </a:p>
          <a:p>
            <a:pPr>
              <a:buFont typeface="Symbol" panose="05050102010706020507" pitchFamily="18" charset="2"/>
              <a:buChar char="Þ"/>
            </a:pPr>
            <a:r>
              <a:rPr lang="de-CH" dirty="0"/>
              <a:t>Alternativen zum neoliberalen Wirtschaftssystem aufzeigen</a:t>
            </a:r>
          </a:p>
        </p:txBody>
      </p:sp>
      <p:sp>
        <p:nvSpPr>
          <p:cNvPr id="4" name="Fußzeilenplatzhalter 3"/>
          <p:cNvSpPr>
            <a:spLocks noGrp="1"/>
          </p:cNvSpPr>
          <p:nvPr>
            <p:ph type="ftr" sz="quarter" idx="11"/>
          </p:nvPr>
        </p:nvSpPr>
        <p:spPr/>
        <p:txBody>
          <a:bodyPr/>
          <a:lstStyle/>
          <a:p>
            <a:r>
              <a:rPr lang="fr-FR"/>
              <a:t>Wirtschaftsdemokratie</a:t>
            </a:r>
            <a:endParaRPr lang="de-CH" dirty="0"/>
          </a:p>
        </p:txBody>
      </p:sp>
      <p:sp>
        <p:nvSpPr>
          <p:cNvPr id="5" name="Foliennummernplatzhalter 4"/>
          <p:cNvSpPr>
            <a:spLocks noGrp="1"/>
          </p:cNvSpPr>
          <p:nvPr>
            <p:ph type="sldNum" sz="quarter" idx="12"/>
          </p:nvPr>
        </p:nvSpPr>
        <p:spPr/>
        <p:txBody>
          <a:bodyPr/>
          <a:lstStyle/>
          <a:p>
            <a:fld id="{0A46B44D-2D5A-486F-9341-417115BE5E44}" type="slidenum">
              <a:rPr lang="de-CH" smtClean="0"/>
              <a:pPr/>
              <a:t>11</a:t>
            </a:fld>
            <a:endParaRPr lang="de-CH" dirty="0"/>
          </a:p>
        </p:txBody>
      </p:sp>
      <p:sp>
        <p:nvSpPr>
          <p:cNvPr id="6" name="Titel 5"/>
          <p:cNvSpPr>
            <a:spLocks noGrp="1"/>
          </p:cNvSpPr>
          <p:nvPr>
            <p:ph type="title"/>
          </p:nvPr>
        </p:nvSpPr>
        <p:spPr/>
        <p:txBody>
          <a:bodyPr/>
          <a:lstStyle/>
          <a:p>
            <a:r>
              <a:rPr lang="de-CH" dirty="0"/>
              <a:t>Wirtschaftsdemokratie!</a:t>
            </a:r>
          </a:p>
        </p:txBody>
      </p:sp>
      <p:sp>
        <p:nvSpPr>
          <p:cNvPr id="7" name="Textplatzhalter 6"/>
          <p:cNvSpPr>
            <a:spLocks noGrp="1"/>
          </p:cNvSpPr>
          <p:nvPr>
            <p:ph type="body" sz="quarter" idx="13"/>
          </p:nvPr>
        </p:nvSpPr>
        <p:spPr/>
        <p:txBody>
          <a:bodyPr/>
          <a:lstStyle/>
          <a:p>
            <a:r>
              <a:rPr lang="de-CH" dirty="0"/>
              <a:t>Ausgangslage</a:t>
            </a:r>
          </a:p>
        </p:txBody>
      </p:sp>
      <p:pic>
        <p:nvPicPr>
          <p:cNvPr id="8" name="Inhaltsplatzhalter 7"/>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62614" y="2128839"/>
            <a:ext cx="3164886" cy="4004678"/>
          </a:xfrm>
        </p:spPr>
      </p:pic>
    </p:spTree>
    <p:extLst>
      <p:ext uri="{BB962C8B-B14F-4D97-AF65-F5344CB8AC3E}">
        <p14:creationId xmlns:p14="http://schemas.microsoft.com/office/powerpoint/2010/main" val="26800077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CH" dirty="0">
                <a:latin typeface="Replica-Bold" panose="02000503030000020004" pitchFamily="50" charset="0"/>
              </a:rPr>
              <a:t>Geschichte und Grundlagen	</a:t>
            </a:r>
          </a:p>
        </p:txBody>
      </p:sp>
      <p:sp>
        <p:nvSpPr>
          <p:cNvPr id="3" name="Untertitel 2"/>
          <p:cNvSpPr>
            <a:spLocks noGrp="1"/>
          </p:cNvSpPr>
          <p:nvPr>
            <p:ph type="subTitle" idx="1"/>
          </p:nvPr>
        </p:nvSpPr>
        <p:spPr/>
        <p:txBody>
          <a:bodyPr/>
          <a:lstStyle/>
          <a:p>
            <a:endParaRPr lang="de-CH" dirty="0"/>
          </a:p>
        </p:txBody>
      </p:sp>
      <p:sp>
        <p:nvSpPr>
          <p:cNvPr id="4" name="Textplatzhalter 3"/>
          <p:cNvSpPr>
            <a:spLocks noGrp="1"/>
          </p:cNvSpPr>
          <p:nvPr>
            <p:ph type="body" sz="quarter" idx="13"/>
          </p:nvPr>
        </p:nvSpPr>
        <p:spPr/>
        <p:txBody>
          <a:bodyPr/>
          <a:lstStyle/>
          <a:p>
            <a:r>
              <a:rPr lang="de-CH" dirty="0"/>
              <a:t>Wirtschaftsdemokratie</a:t>
            </a:r>
          </a:p>
        </p:txBody>
      </p:sp>
    </p:spTree>
    <p:extLst>
      <p:ext uri="{BB962C8B-B14F-4D97-AF65-F5344CB8AC3E}">
        <p14:creationId xmlns:p14="http://schemas.microsoft.com/office/powerpoint/2010/main" val="1565754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el 9"/>
          <p:cNvSpPr>
            <a:spLocks noGrp="1"/>
          </p:cNvSpPr>
          <p:nvPr>
            <p:ph type="title"/>
          </p:nvPr>
        </p:nvSpPr>
        <p:spPr>
          <a:xfrm>
            <a:off x="755650" y="1130300"/>
            <a:ext cx="7632700" cy="786531"/>
          </a:xfrm>
        </p:spPr>
        <p:txBody>
          <a:bodyPr/>
          <a:lstStyle/>
          <a:p>
            <a:r>
              <a:rPr lang="de-CH" b="1" dirty="0">
                <a:latin typeface="Replica-Bold" panose="02000503030000020004" pitchFamily="50" charset="0"/>
              </a:rPr>
              <a:t>Von der politischen zur sozialen Demokratie</a:t>
            </a:r>
            <a:endParaRPr lang="de-CH" dirty="0">
              <a:latin typeface="Replica-Bold" panose="02000503030000020004" pitchFamily="50" charset="0"/>
            </a:endParaRPr>
          </a:p>
        </p:txBody>
      </p:sp>
      <p:pic>
        <p:nvPicPr>
          <p:cNvPr id="9" name="Inhaltsplatzhalter 8"/>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743589" y="1825625"/>
            <a:ext cx="3637272" cy="4351338"/>
          </a:xfrm>
        </p:spPr>
      </p:pic>
      <p:sp>
        <p:nvSpPr>
          <p:cNvPr id="11" name="Inhaltsplatzhalter 10"/>
          <p:cNvSpPr>
            <a:spLocks noGrp="1"/>
          </p:cNvSpPr>
          <p:nvPr>
            <p:ph sz="half" idx="2"/>
          </p:nvPr>
        </p:nvSpPr>
        <p:spPr>
          <a:xfrm>
            <a:off x="4845656" y="1916831"/>
            <a:ext cx="3867150" cy="4351338"/>
          </a:xfrm>
        </p:spPr>
        <p:txBody>
          <a:bodyPr/>
          <a:lstStyle/>
          <a:p>
            <a:pPr marL="0" indent="0">
              <a:buNone/>
            </a:pPr>
            <a:r>
              <a:rPr lang="de-CH" dirty="0"/>
              <a:t>«Wir wollen die Sozialdemokratie und diese ist nichts anderes als die soziale Demokratie, welche als das Engere, als spezielle Unterabtheilung auch die politische Demokratie in sich schliesst und zum wesentlichen </a:t>
            </a:r>
            <a:r>
              <a:rPr lang="de-CH" dirty="0" err="1"/>
              <a:t>Bestandtheile</a:t>
            </a:r>
            <a:r>
              <a:rPr lang="de-CH" dirty="0"/>
              <a:t> hat. Die soziale Demokratie ist die vollständige Volksherrschaft. Diese kann nur erreicht werden durch die Herrschaft des Volkes auch über die Produktionsmittel seines Landes.» </a:t>
            </a:r>
          </a:p>
          <a:p>
            <a:pPr marL="0" indent="0">
              <a:buNone/>
            </a:pPr>
            <a:endParaRPr lang="de-CH" dirty="0"/>
          </a:p>
          <a:p>
            <a:pPr marL="0" indent="0">
              <a:buNone/>
            </a:pPr>
            <a:r>
              <a:rPr lang="de-CH" dirty="0"/>
              <a:t>Albert Steck (1843-1899), Mitgründer der SPS</a:t>
            </a:r>
          </a:p>
        </p:txBody>
      </p:sp>
      <p:sp>
        <p:nvSpPr>
          <p:cNvPr id="7" name="Fußzeilenplatzhalter 6"/>
          <p:cNvSpPr>
            <a:spLocks noGrp="1"/>
          </p:cNvSpPr>
          <p:nvPr>
            <p:ph type="ftr" sz="quarter" idx="11"/>
          </p:nvPr>
        </p:nvSpPr>
        <p:spPr>
          <a:xfrm>
            <a:off x="251520" y="6453188"/>
            <a:ext cx="5616623" cy="216000"/>
          </a:xfrm>
        </p:spPr>
        <p:txBody>
          <a:bodyPr/>
          <a:lstStyle/>
          <a:p>
            <a:r>
              <a:rPr lang="de-CH" dirty="0"/>
              <a:t>Wirtschaftsdemokratie</a:t>
            </a:r>
          </a:p>
        </p:txBody>
      </p:sp>
      <p:sp>
        <p:nvSpPr>
          <p:cNvPr id="8" name="Foliennummernplatzhalter 7"/>
          <p:cNvSpPr>
            <a:spLocks noGrp="1"/>
          </p:cNvSpPr>
          <p:nvPr>
            <p:ph type="sldNum" sz="quarter" idx="12"/>
          </p:nvPr>
        </p:nvSpPr>
        <p:spPr>
          <a:xfrm>
            <a:off x="8532439" y="6453188"/>
            <a:ext cx="360735" cy="216000"/>
          </a:xfrm>
        </p:spPr>
        <p:txBody>
          <a:bodyPr/>
          <a:lstStyle/>
          <a:p>
            <a:fld id="{EA4A281D-AC5F-47A9-858E-AC59D07A5D26}" type="slidenum">
              <a:rPr lang="de-CH" smtClean="0"/>
              <a:t>13</a:t>
            </a:fld>
            <a:endParaRPr lang="de-CH"/>
          </a:p>
        </p:txBody>
      </p:sp>
      <p:sp>
        <p:nvSpPr>
          <p:cNvPr id="12" name="Textplatzhalter 6"/>
          <p:cNvSpPr>
            <a:spLocks noGrp="1"/>
          </p:cNvSpPr>
          <p:nvPr>
            <p:ph type="body" sz="quarter" idx="13"/>
          </p:nvPr>
        </p:nvSpPr>
        <p:spPr>
          <a:xfrm>
            <a:off x="250825" y="404813"/>
            <a:ext cx="8642350" cy="359891"/>
          </a:xfrm>
        </p:spPr>
        <p:txBody>
          <a:bodyPr/>
          <a:lstStyle/>
          <a:p>
            <a:r>
              <a:rPr lang="de-CH" dirty="0"/>
              <a:t>Geschichte und Grundlagen</a:t>
            </a:r>
          </a:p>
        </p:txBody>
      </p:sp>
    </p:spTree>
    <p:extLst>
      <p:ext uri="{BB962C8B-B14F-4D97-AF65-F5344CB8AC3E}">
        <p14:creationId xmlns:p14="http://schemas.microsoft.com/office/powerpoint/2010/main" val="4053416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Inhaltsplatzhalter 9"/>
          <p:cNvSpPr>
            <a:spLocks noGrp="1"/>
          </p:cNvSpPr>
          <p:nvPr>
            <p:ph sz="half" idx="2"/>
          </p:nvPr>
        </p:nvSpPr>
        <p:spPr>
          <a:xfrm>
            <a:off x="4105470" y="1788695"/>
            <a:ext cx="4717444" cy="4388268"/>
          </a:xfrm>
        </p:spPr>
        <p:txBody>
          <a:bodyPr/>
          <a:lstStyle/>
          <a:p>
            <a:pPr marL="0" indent="0">
              <a:buNone/>
            </a:pPr>
            <a:r>
              <a:rPr lang="de-CH" b="1" dirty="0"/>
              <a:t>Diskussion um Wirtschaftsdemokratie</a:t>
            </a:r>
          </a:p>
          <a:p>
            <a:r>
              <a:rPr lang="de-CH" dirty="0"/>
              <a:t>Kriegswirtschaftliche Institutionen für friedliche Zwecke anpassen?</a:t>
            </a:r>
          </a:p>
          <a:p>
            <a:r>
              <a:rPr lang="de-CH"/>
              <a:t>Landesstreik (1918)</a:t>
            </a:r>
            <a:endParaRPr lang="de-CH" dirty="0"/>
          </a:p>
          <a:p>
            <a:r>
              <a:rPr lang="de-CH" dirty="0"/>
              <a:t>Blüte der genossenschaftlichen und kommunalen Betriebe</a:t>
            </a:r>
          </a:p>
          <a:p>
            <a:pPr marL="0" indent="0">
              <a:buNone/>
            </a:pPr>
            <a:r>
              <a:rPr lang="de-CH" b="1" dirty="0"/>
              <a:t>Antwort auf Faschismus: «Plan der Arbeit» </a:t>
            </a:r>
          </a:p>
          <a:p>
            <a:r>
              <a:rPr lang="de-CH" dirty="0"/>
              <a:t>Belgien, Niederlande, Schweiz (1934/1935)</a:t>
            </a:r>
          </a:p>
          <a:p>
            <a:r>
              <a:rPr lang="de-CH" dirty="0"/>
              <a:t>«Neue Schweiz» (1942)</a:t>
            </a:r>
          </a:p>
          <a:p>
            <a:pPr lvl="2">
              <a:buFont typeface="Symbol" panose="05050102010706020507" pitchFamily="18" charset="2"/>
              <a:buChar char="-"/>
            </a:pPr>
            <a:r>
              <a:rPr lang="de-CH" sz="1800" dirty="0"/>
              <a:t>Vergesellschaftung Finanzsektor und monopolistischer Industriezweige</a:t>
            </a:r>
          </a:p>
          <a:p>
            <a:pPr lvl="2">
              <a:buFont typeface="Symbol" panose="05050102010706020507" pitchFamily="18" charset="2"/>
              <a:buChar char="-"/>
            </a:pPr>
            <a:r>
              <a:rPr lang="de-CH" sz="1800" dirty="0"/>
              <a:t>Genossenschaftliche Organisation der restlichen Industriezweige</a:t>
            </a:r>
          </a:p>
          <a:p>
            <a:pPr lvl="2">
              <a:buFont typeface="Symbol" panose="05050102010706020507" pitchFamily="18" charset="2"/>
              <a:buChar char="-"/>
            </a:pPr>
            <a:endParaRPr lang="de-CH" sz="1800" dirty="0"/>
          </a:p>
          <a:p>
            <a:pPr lvl="2">
              <a:buFont typeface="Symbol" panose="05050102010706020507" pitchFamily="18" charset="2"/>
              <a:buChar char="-"/>
            </a:pPr>
            <a:endParaRPr lang="de-CH" sz="1800" dirty="0"/>
          </a:p>
        </p:txBody>
      </p:sp>
      <p:sp>
        <p:nvSpPr>
          <p:cNvPr id="4" name="Fußzeilenplatzhalter 3"/>
          <p:cNvSpPr>
            <a:spLocks noGrp="1"/>
          </p:cNvSpPr>
          <p:nvPr>
            <p:ph type="ftr" sz="quarter" idx="11"/>
          </p:nvPr>
        </p:nvSpPr>
        <p:spPr/>
        <p:txBody>
          <a:bodyPr/>
          <a:lstStyle/>
          <a:p>
            <a:r>
              <a:rPr lang="fr-FR"/>
              <a:t>Wirtschaftsdemokratie</a:t>
            </a:r>
            <a:endParaRPr lang="de-CH" dirty="0"/>
          </a:p>
        </p:txBody>
      </p:sp>
      <p:sp>
        <p:nvSpPr>
          <p:cNvPr id="5" name="Foliennummernplatzhalter 4"/>
          <p:cNvSpPr>
            <a:spLocks noGrp="1"/>
          </p:cNvSpPr>
          <p:nvPr>
            <p:ph type="sldNum" sz="quarter" idx="12"/>
          </p:nvPr>
        </p:nvSpPr>
        <p:spPr/>
        <p:txBody>
          <a:bodyPr/>
          <a:lstStyle/>
          <a:p>
            <a:fld id="{0A46B44D-2D5A-486F-9341-417115BE5E44}" type="slidenum">
              <a:rPr lang="de-CH" smtClean="0"/>
              <a:pPr/>
              <a:t>14</a:t>
            </a:fld>
            <a:endParaRPr lang="de-CH"/>
          </a:p>
        </p:txBody>
      </p:sp>
      <p:sp>
        <p:nvSpPr>
          <p:cNvPr id="2" name="Titel 1"/>
          <p:cNvSpPr>
            <a:spLocks noGrp="1"/>
          </p:cNvSpPr>
          <p:nvPr>
            <p:ph type="title"/>
          </p:nvPr>
        </p:nvSpPr>
        <p:spPr>
          <a:xfrm>
            <a:off x="755650" y="1040929"/>
            <a:ext cx="7632700" cy="747766"/>
          </a:xfrm>
        </p:spPr>
        <p:txBody>
          <a:bodyPr/>
          <a:lstStyle/>
          <a:p>
            <a:r>
              <a:rPr lang="de-CH" b="1" dirty="0"/>
              <a:t>1914-1945: DIE KATASTROPHE DES KAPITALISMUS</a:t>
            </a:r>
            <a:endParaRPr lang="de-CH" dirty="0">
              <a:latin typeface="Replica-Bold" panose="02000503030000020004" pitchFamily="50" charset="0"/>
            </a:endParaRPr>
          </a:p>
        </p:txBody>
      </p:sp>
      <p:sp>
        <p:nvSpPr>
          <p:cNvPr id="7" name="Textplatzhalter 6"/>
          <p:cNvSpPr>
            <a:spLocks noGrp="1"/>
          </p:cNvSpPr>
          <p:nvPr>
            <p:ph type="body" sz="quarter" idx="13"/>
          </p:nvPr>
        </p:nvSpPr>
        <p:spPr>
          <a:xfrm>
            <a:off x="250825" y="404813"/>
            <a:ext cx="8642350" cy="359891"/>
          </a:xfrm>
        </p:spPr>
        <p:txBody>
          <a:bodyPr/>
          <a:lstStyle/>
          <a:p>
            <a:r>
              <a:rPr lang="de-CH" dirty="0"/>
              <a:t>Geschichte und Grundlagen</a:t>
            </a:r>
          </a:p>
          <a:p>
            <a:endParaRPr lang="de-CH" dirty="0"/>
          </a:p>
        </p:txBody>
      </p:sp>
      <p:pic>
        <p:nvPicPr>
          <p:cNvPr id="9" name="Inhaltsplatzhalt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650" y="1788695"/>
            <a:ext cx="3032579" cy="4281866"/>
          </a:xfrm>
          <a:prstGeom prst="rect">
            <a:avLst/>
          </a:prstGeom>
        </p:spPr>
      </p:pic>
    </p:spTree>
    <p:extLst>
      <p:ext uri="{BB962C8B-B14F-4D97-AF65-F5344CB8AC3E}">
        <p14:creationId xmlns:p14="http://schemas.microsoft.com/office/powerpoint/2010/main" val="537750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half" idx="2"/>
          </p:nvPr>
        </p:nvSpPr>
        <p:spPr>
          <a:xfrm>
            <a:off x="4648200" y="2282510"/>
            <a:ext cx="3867150" cy="3894452"/>
          </a:xfrm>
        </p:spPr>
        <p:txBody>
          <a:bodyPr/>
          <a:lstStyle/>
          <a:p>
            <a:r>
              <a:rPr lang="de-CH" dirty="0"/>
              <a:t>Starker öffentlicher Sektor, </a:t>
            </a:r>
            <a:r>
              <a:rPr lang="de-CH" dirty="0" err="1"/>
              <a:t>keynesianische</a:t>
            </a:r>
            <a:r>
              <a:rPr lang="de-CH" dirty="0"/>
              <a:t> Wirtschaftslenkung</a:t>
            </a:r>
          </a:p>
          <a:p>
            <a:r>
              <a:rPr lang="de-CH" dirty="0"/>
              <a:t>Starke Gewerkschaften , wirksame Gesamtarbeitsverträge</a:t>
            </a:r>
          </a:p>
          <a:p>
            <a:r>
              <a:rPr lang="de-CH" dirty="0"/>
              <a:t>Ausbau der sozialen Sicherheit</a:t>
            </a:r>
          </a:p>
          <a:p>
            <a:r>
              <a:rPr lang="de-CH" dirty="0"/>
              <a:t>Beschleunigtes Wachstum (Massenproduktion und –</a:t>
            </a:r>
            <a:r>
              <a:rPr lang="de-CH" dirty="0" err="1"/>
              <a:t>konsum</a:t>
            </a:r>
            <a:r>
              <a:rPr lang="de-CH" dirty="0"/>
              <a:t>)</a:t>
            </a:r>
          </a:p>
          <a:p>
            <a:r>
              <a:rPr lang="de-CH" dirty="0"/>
              <a:t>Erstmals bescheidener Wohlstand für viele Lohnabhängige</a:t>
            </a:r>
          </a:p>
        </p:txBody>
      </p:sp>
      <p:sp>
        <p:nvSpPr>
          <p:cNvPr id="4" name="Fußzeilenplatzhalter 3"/>
          <p:cNvSpPr>
            <a:spLocks noGrp="1"/>
          </p:cNvSpPr>
          <p:nvPr>
            <p:ph type="ftr" sz="quarter" idx="11"/>
          </p:nvPr>
        </p:nvSpPr>
        <p:spPr/>
        <p:txBody>
          <a:bodyPr/>
          <a:lstStyle/>
          <a:p>
            <a:r>
              <a:rPr lang="fr-FR"/>
              <a:t>Wirtschaftsdemokratie</a:t>
            </a:r>
            <a:endParaRPr lang="de-CH" dirty="0"/>
          </a:p>
        </p:txBody>
      </p:sp>
      <p:sp>
        <p:nvSpPr>
          <p:cNvPr id="5" name="Foliennummernplatzhalter 4"/>
          <p:cNvSpPr>
            <a:spLocks noGrp="1"/>
          </p:cNvSpPr>
          <p:nvPr>
            <p:ph type="sldNum" sz="quarter" idx="12"/>
          </p:nvPr>
        </p:nvSpPr>
        <p:spPr/>
        <p:txBody>
          <a:bodyPr/>
          <a:lstStyle/>
          <a:p>
            <a:fld id="{0A46B44D-2D5A-486F-9341-417115BE5E44}" type="slidenum">
              <a:rPr lang="de-CH" smtClean="0"/>
              <a:pPr/>
              <a:t>15</a:t>
            </a:fld>
            <a:endParaRPr lang="de-CH" dirty="0"/>
          </a:p>
        </p:txBody>
      </p:sp>
      <p:sp>
        <p:nvSpPr>
          <p:cNvPr id="6" name="Titel 5"/>
          <p:cNvSpPr>
            <a:spLocks noGrp="1"/>
          </p:cNvSpPr>
          <p:nvPr>
            <p:ph type="title"/>
          </p:nvPr>
        </p:nvSpPr>
        <p:spPr>
          <a:xfrm>
            <a:off x="755650" y="1412874"/>
            <a:ext cx="7632700" cy="723053"/>
          </a:xfrm>
        </p:spPr>
        <p:txBody>
          <a:bodyPr/>
          <a:lstStyle/>
          <a:p>
            <a:r>
              <a:rPr lang="de-CH" b="1" dirty="0"/>
              <a:t>Der </a:t>
            </a:r>
            <a:r>
              <a:rPr lang="de-CH" b="1" dirty="0" err="1"/>
              <a:t>KOmProMISS</a:t>
            </a:r>
            <a:r>
              <a:rPr lang="de-CH" b="1" dirty="0"/>
              <a:t>: </a:t>
            </a:r>
            <a:r>
              <a:rPr lang="de-CH" b="1" dirty="0" err="1"/>
              <a:t>DemOKRATIe</a:t>
            </a:r>
            <a:r>
              <a:rPr lang="de-CH" b="1" dirty="0"/>
              <a:t> Und </a:t>
            </a:r>
            <a:r>
              <a:rPr lang="de-CH" b="1" dirty="0" err="1"/>
              <a:t>KapiTalISMUs</a:t>
            </a:r>
            <a:endParaRPr lang="de-CH" b="1" dirty="0"/>
          </a:p>
        </p:txBody>
      </p:sp>
      <p:sp>
        <p:nvSpPr>
          <p:cNvPr id="7" name="Textplatzhalter 6"/>
          <p:cNvSpPr>
            <a:spLocks noGrp="1"/>
          </p:cNvSpPr>
          <p:nvPr>
            <p:ph type="body" sz="quarter" idx="13"/>
          </p:nvPr>
        </p:nvSpPr>
        <p:spPr/>
        <p:txBody>
          <a:bodyPr/>
          <a:lstStyle/>
          <a:p>
            <a:r>
              <a:rPr lang="de-CH" dirty="0"/>
              <a:t>Geschichte und Grundlagen</a:t>
            </a:r>
          </a:p>
          <a:p>
            <a:endParaRPr lang="de-CH" dirty="0"/>
          </a:p>
        </p:txBody>
      </p:sp>
      <p:pic>
        <p:nvPicPr>
          <p:cNvPr id="11" name="Inhaltsplatzhalter 10"/>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591328" y="2315375"/>
            <a:ext cx="3867150" cy="2723329"/>
          </a:xfrm>
        </p:spPr>
      </p:pic>
    </p:spTree>
    <p:extLst>
      <p:ext uri="{BB962C8B-B14F-4D97-AF65-F5344CB8AC3E}">
        <p14:creationId xmlns:p14="http://schemas.microsoft.com/office/powerpoint/2010/main" val="3492740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755650" y="1134534"/>
            <a:ext cx="7632700" cy="541866"/>
          </a:xfrm>
        </p:spPr>
        <p:txBody>
          <a:bodyPr/>
          <a:lstStyle/>
          <a:p>
            <a:r>
              <a:rPr lang="de-CH" b="1" dirty="0">
                <a:latin typeface="Replica-Bold" panose="02000503030000020004" pitchFamily="50" charset="0"/>
              </a:rPr>
              <a:t>DIE </a:t>
            </a:r>
            <a:r>
              <a:rPr lang="de-CH" b="1" dirty="0" err="1">
                <a:latin typeface="Replica-Bold" panose="02000503030000020004" pitchFamily="50" charset="0"/>
              </a:rPr>
              <a:t>DemOkRATISIERUngsOFFENSIVE</a:t>
            </a:r>
            <a:r>
              <a:rPr lang="de-CH" b="1" dirty="0">
                <a:latin typeface="Replica-Bold" panose="02000503030000020004" pitchFamily="50" charset="0"/>
              </a:rPr>
              <a:t> Nach «1968»…</a:t>
            </a:r>
          </a:p>
        </p:txBody>
      </p:sp>
      <p:sp>
        <p:nvSpPr>
          <p:cNvPr id="8" name="Inhaltsplatzhalter 7"/>
          <p:cNvSpPr>
            <a:spLocks noGrp="1"/>
          </p:cNvSpPr>
          <p:nvPr>
            <p:ph sz="half" idx="2"/>
          </p:nvPr>
        </p:nvSpPr>
        <p:spPr>
          <a:xfrm>
            <a:off x="4439377" y="1952624"/>
            <a:ext cx="4075973" cy="4224339"/>
          </a:xfrm>
        </p:spPr>
        <p:txBody>
          <a:bodyPr/>
          <a:lstStyle/>
          <a:p>
            <a:r>
              <a:rPr lang="de-CH" dirty="0"/>
              <a:t>1968er Bewegung</a:t>
            </a:r>
          </a:p>
          <a:p>
            <a:r>
              <a:rPr lang="de-CH" dirty="0"/>
              <a:t>Demokratisierung aller Lebensbereiche</a:t>
            </a:r>
          </a:p>
          <a:p>
            <a:r>
              <a:rPr lang="de-CH" dirty="0"/>
              <a:t>D: Brandt «Mehr Demokratie wagen», Ausbau der Mitbestimmung</a:t>
            </a:r>
          </a:p>
          <a:p>
            <a:pPr lvl="2">
              <a:buFont typeface="Symbol" panose="05050102010706020507" pitchFamily="18" charset="2"/>
              <a:buChar char="-"/>
            </a:pPr>
            <a:r>
              <a:rPr lang="de-CH" sz="1800" dirty="0"/>
              <a:t>Betriebsverfassungsgesetz (1972)</a:t>
            </a:r>
          </a:p>
          <a:p>
            <a:pPr lvl="2">
              <a:buFont typeface="Symbol" panose="05050102010706020507" pitchFamily="18" charset="2"/>
              <a:buChar char="-"/>
            </a:pPr>
            <a:r>
              <a:rPr lang="de-CH" sz="1800" dirty="0"/>
              <a:t>Mitbestimmungsgesetz (1976)</a:t>
            </a:r>
            <a:endParaRPr lang="de-CH" dirty="0"/>
          </a:p>
          <a:p>
            <a:r>
              <a:rPr lang="de-CH" dirty="0"/>
              <a:t>Schweiz: Mitbestimmungsinitiative (1976 abgelehnt)</a:t>
            </a:r>
          </a:p>
        </p:txBody>
      </p:sp>
      <p:sp>
        <p:nvSpPr>
          <p:cNvPr id="4" name="Fußzeilenplatzhalter 3"/>
          <p:cNvSpPr>
            <a:spLocks noGrp="1"/>
          </p:cNvSpPr>
          <p:nvPr>
            <p:ph type="ftr" sz="quarter" idx="11"/>
          </p:nvPr>
        </p:nvSpPr>
        <p:spPr>
          <a:xfrm>
            <a:off x="251520" y="6453188"/>
            <a:ext cx="5616623" cy="216000"/>
          </a:xfrm>
        </p:spPr>
        <p:txBody>
          <a:bodyPr/>
          <a:lstStyle/>
          <a:p>
            <a:r>
              <a:rPr lang="fr-FR"/>
              <a:t>Wirtschaftsdemokratie</a:t>
            </a:r>
            <a:endParaRPr lang="de-CH" dirty="0"/>
          </a:p>
        </p:txBody>
      </p:sp>
      <p:sp>
        <p:nvSpPr>
          <p:cNvPr id="5" name="Foliennummernplatzhalter 4"/>
          <p:cNvSpPr>
            <a:spLocks noGrp="1"/>
          </p:cNvSpPr>
          <p:nvPr>
            <p:ph type="sldNum" sz="quarter" idx="12"/>
          </p:nvPr>
        </p:nvSpPr>
        <p:spPr>
          <a:xfrm>
            <a:off x="8532439" y="6453188"/>
            <a:ext cx="360735" cy="216000"/>
          </a:xfrm>
        </p:spPr>
        <p:txBody>
          <a:bodyPr/>
          <a:lstStyle/>
          <a:p>
            <a:fld id="{0A46B44D-2D5A-486F-9341-417115BE5E44}" type="slidenum">
              <a:rPr lang="de-CH" smtClean="0"/>
              <a:pPr/>
              <a:t>16</a:t>
            </a:fld>
            <a:endParaRPr lang="de-CH"/>
          </a:p>
        </p:txBody>
      </p:sp>
      <p:sp>
        <p:nvSpPr>
          <p:cNvPr id="7" name="Textplatzhalter 6"/>
          <p:cNvSpPr>
            <a:spLocks noGrp="1"/>
          </p:cNvSpPr>
          <p:nvPr>
            <p:ph type="body" sz="quarter" idx="13"/>
          </p:nvPr>
        </p:nvSpPr>
        <p:spPr>
          <a:xfrm>
            <a:off x="250825" y="404813"/>
            <a:ext cx="8642350" cy="359891"/>
          </a:xfrm>
        </p:spPr>
        <p:txBody>
          <a:bodyPr/>
          <a:lstStyle/>
          <a:p>
            <a:r>
              <a:rPr lang="de-CH" dirty="0"/>
              <a:t>Geschichte und Grundlagen</a:t>
            </a:r>
          </a:p>
          <a:p>
            <a:endParaRPr lang="de-CH" dirty="0"/>
          </a:p>
        </p:txBody>
      </p:sp>
      <p:pic>
        <p:nvPicPr>
          <p:cNvPr id="6" name="Inhaltsplatzhalter 5"/>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769581" y="1970218"/>
            <a:ext cx="2857500" cy="4048125"/>
          </a:xfrm>
        </p:spPr>
      </p:pic>
    </p:spTree>
    <p:extLst>
      <p:ext uri="{BB962C8B-B14F-4D97-AF65-F5344CB8AC3E}">
        <p14:creationId xmlns:p14="http://schemas.microsoft.com/office/powerpoint/2010/main" val="1044046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nhaltsplatzhalter 8"/>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11648" t="18111" b="1836"/>
          <a:stretch/>
        </p:blipFill>
        <p:spPr>
          <a:xfrm>
            <a:off x="350284" y="2923561"/>
            <a:ext cx="6017683" cy="3073933"/>
          </a:xfrm>
        </p:spPr>
      </p:pic>
      <p:sp>
        <p:nvSpPr>
          <p:cNvPr id="4" name="Fußzeilenplatzhalter 3"/>
          <p:cNvSpPr>
            <a:spLocks noGrp="1"/>
          </p:cNvSpPr>
          <p:nvPr>
            <p:ph type="ftr" sz="quarter" idx="11"/>
          </p:nvPr>
        </p:nvSpPr>
        <p:spPr/>
        <p:txBody>
          <a:bodyPr/>
          <a:lstStyle/>
          <a:p>
            <a:r>
              <a:rPr lang="fr-FR"/>
              <a:t>Wirtschaftsdemokratie</a:t>
            </a:r>
            <a:endParaRPr lang="de-CH" dirty="0"/>
          </a:p>
        </p:txBody>
      </p:sp>
      <p:sp>
        <p:nvSpPr>
          <p:cNvPr id="5" name="Foliennummernplatzhalter 4"/>
          <p:cNvSpPr>
            <a:spLocks noGrp="1"/>
          </p:cNvSpPr>
          <p:nvPr>
            <p:ph type="sldNum" sz="quarter" idx="12"/>
          </p:nvPr>
        </p:nvSpPr>
        <p:spPr/>
        <p:txBody>
          <a:bodyPr/>
          <a:lstStyle/>
          <a:p>
            <a:fld id="{0A46B44D-2D5A-486F-9341-417115BE5E44}" type="slidenum">
              <a:rPr lang="de-CH" smtClean="0"/>
              <a:pPr/>
              <a:t>17</a:t>
            </a:fld>
            <a:endParaRPr lang="de-CH"/>
          </a:p>
        </p:txBody>
      </p:sp>
      <p:sp>
        <p:nvSpPr>
          <p:cNvPr id="2" name="Titel 1"/>
          <p:cNvSpPr>
            <a:spLocks noGrp="1"/>
          </p:cNvSpPr>
          <p:nvPr>
            <p:ph type="title"/>
          </p:nvPr>
        </p:nvSpPr>
        <p:spPr>
          <a:xfrm>
            <a:off x="755650" y="1134534"/>
            <a:ext cx="7632700" cy="575733"/>
          </a:xfrm>
        </p:spPr>
        <p:txBody>
          <a:bodyPr/>
          <a:lstStyle/>
          <a:p>
            <a:r>
              <a:rPr lang="de-CH" b="1" dirty="0">
                <a:latin typeface="Replica-Bold" panose="02000503030000020004" pitchFamily="50" charset="0"/>
              </a:rPr>
              <a:t>…UND DIE </a:t>
            </a:r>
            <a:r>
              <a:rPr lang="de-CH" b="1" dirty="0" err="1">
                <a:latin typeface="Replica-Bold" panose="02000503030000020004" pitchFamily="50" charset="0"/>
              </a:rPr>
              <a:t>NEOLiBERALE</a:t>
            </a:r>
            <a:r>
              <a:rPr lang="de-CH" b="1" dirty="0">
                <a:latin typeface="Replica-Bold" panose="02000503030000020004" pitchFamily="50" charset="0"/>
              </a:rPr>
              <a:t> </a:t>
            </a:r>
            <a:r>
              <a:rPr lang="de-CH" b="1" dirty="0" err="1">
                <a:latin typeface="Replica-Bold" panose="02000503030000020004" pitchFamily="50" charset="0"/>
              </a:rPr>
              <a:t>GEgenOFFENSIVe</a:t>
            </a:r>
            <a:endParaRPr lang="de-CH" b="1" dirty="0">
              <a:latin typeface="Replica-Bold" panose="02000503030000020004" pitchFamily="50" charset="0"/>
            </a:endParaRPr>
          </a:p>
        </p:txBody>
      </p:sp>
      <p:pic>
        <p:nvPicPr>
          <p:cNvPr id="8" name="Inhaltsplatzhalter 7"/>
          <p:cNvPicPr>
            <a:picLocks noGrp="1" noChangeAspect="1"/>
          </p:cNvPicPr>
          <p:nvPr>
            <p:ph sz="half" idx="1"/>
          </p:nvPr>
        </p:nvPicPr>
        <p:blipFill rotWithShape="1">
          <a:blip r:embed="rId4">
            <a:extLst>
              <a:ext uri="{28A0092B-C50C-407E-A947-70E740481C1C}">
                <a14:useLocalDpi xmlns:a14="http://schemas.microsoft.com/office/drawing/2010/main" val="0"/>
              </a:ext>
            </a:extLst>
          </a:blip>
          <a:srcRect l="3624" t="3624" r="3267"/>
          <a:stretch/>
        </p:blipFill>
        <p:spPr>
          <a:xfrm>
            <a:off x="4023129" y="1710267"/>
            <a:ext cx="4689677" cy="3640667"/>
          </a:xfrm>
        </p:spPr>
      </p:pic>
      <p:sp>
        <p:nvSpPr>
          <p:cNvPr id="7" name="Textplatzhalter 6"/>
          <p:cNvSpPr>
            <a:spLocks noGrp="1"/>
          </p:cNvSpPr>
          <p:nvPr>
            <p:ph type="body" sz="quarter" idx="13"/>
          </p:nvPr>
        </p:nvSpPr>
        <p:spPr>
          <a:xfrm>
            <a:off x="250825" y="404813"/>
            <a:ext cx="8642350" cy="359891"/>
          </a:xfrm>
        </p:spPr>
        <p:txBody>
          <a:bodyPr/>
          <a:lstStyle/>
          <a:p>
            <a:r>
              <a:rPr lang="de-CH" dirty="0"/>
              <a:t>Geschichte und Grundlagen</a:t>
            </a:r>
          </a:p>
          <a:p>
            <a:endParaRPr lang="de-CH" dirty="0"/>
          </a:p>
        </p:txBody>
      </p:sp>
    </p:spTree>
    <p:extLst>
      <p:ext uri="{BB962C8B-B14F-4D97-AF65-F5344CB8AC3E}">
        <p14:creationId xmlns:p14="http://schemas.microsoft.com/office/powerpoint/2010/main" val="41466153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CH" dirty="0">
                <a:latin typeface="Replica-Bold" panose="02000503030000020004" pitchFamily="50" charset="0"/>
              </a:rPr>
              <a:t>Zukunftsfähige Wirtschaft</a:t>
            </a:r>
          </a:p>
        </p:txBody>
      </p:sp>
      <p:sp>
        <p:nvSpPr>
          <p:cNvPr id="3" name="Untertitel 2"/>
          <p:cNvSpPr>
            <a:spLocks noGrp="1"/>
          </p:cNvSpPr>
          <p:nvPr>
            <p:ph type="subTitle" idx="1"/>
          </p:nvPr>
        </p:nvSpPr>
        <p:spPr/>
        <p:txBody>
          <a:bodyPr/>
          <a:lstStyle/>
          <a:p>
            <a:endParaRPr lang="de-CH"/>
          </a:p>
        </p:txBody>
      </p:sp>
      <p:sp>
        <p:nvSpPr>
          <p:cNvPr id="4" name="Textplatzhalter 3"/>
          <p:cNvSpPr>
            <a:spLocks noGrp="1"/>
          </p:cNvSpPr>
          <p:nvPr>
            <p:ph type="body" sz="quarter" idx="13"/>
          </p:nvPr>
        </p:nvSpPr>
        <p:spPr/>
        <p:txBody>
          <a:bodyPr/>
          <a:lstStyle/>
          <a:p>
            <a:r>
              <a:rPr lang="de-CH" dirty="0"/>
              <a:t>Wirtschaftsdemokratie</a:t>
            </a:r>
          </a:p>
        </p:txBody>
      </p:sp>
    </p:spTree>
    <p:extLst>
      <p:ext uri="{BB962C8B-B14F-4D97-AF65-F5344CB8AC3E}">
        <p14:creationId xmlns:p14="http://schemas.microsoft.com/office/powerpoint/2010/main" val="12301401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fr-FR"/>
              <a:t>Wirtschaftsdemokratie</a:t>
            </a:r>
            <a:endParaRPr lang="de-CH" dirty="0"/>
          </a:p>
        </p:txBody>
      </p:sp>
      <p:sp>
        <p:nvSpPr>
          <p:cNvPr id="5" name="Foliennummernplatzhalter 4"/>
          <p:cNvSpPr>
            <a:spLocks noGrp="1"/>
          </p:cNvSpPr>
          <p:nvPr>
            <p:ph type="sldNum" sz="quarter" idx="12"/>
          </p:nvPr>
        </p:nvSpPr>
        <p:spPr/>
        <p:txBody>
          <a:bodyPr/>
          <a:lstStyle/>
          <a:p>
            <a:fld id="{0A46B44D-2D5A-486F-9341-417115BE5E44}" type="slidenum">
              <a:rPr lang="de-CH" smtClean="0"/>
              <a:pPr/>
              <a:t>19</a:t>
            </a:fld>
            <a:endParaRPr lang="de-CH" dirty="0"/>
          </a:p>
        </p:txBody>
      </p:sp>
      <p:sp>
        <p:nvSpPr>
          <p:cNvPr id="6" name="Titel 5"/>
          <p:cNvSpPr>
            <a:spLocks noGrp="1"/>
          </p:cNvSpPr>
          <p:nvPr>
            <p:ph type="title"/>
          </p:nvPr>
        </p:nvSpPr>
        <p:spPr>
          <a:xfrm>
            <a:off x="736600" y="1412874"/>
            <a:ext cx="7632700" cy="503957"/>
          </a:xfrm>
        </p:spPr>
        <p:txBody>
          <a:bodyPr/>
          <a:lstStyle/>
          <a:p>
            <a:r>
              <a:rPr lang="de-CH" dirty="0"/>
              <a:t>Vielfältig zur Wirtschaftsdemokratie</a:t>
            </a:r>
          </a:p>
        </p:txBody>
      </p:sp>
      <p:sp>
        <p:nvSpPr>
          <p:cNvPr id="7" name="Textplatzhalter 6"/>
          <p:cNvSpPr>
            <a:spLocks noGrp="1"/>
          </p:cNvSpPr>
          <p:nvPr>
            <p:ph type="body" sz="quarter" idx="13"/>
          </p:nvPr>
        </p:nvSpPr>
        <p:spPr/>
        <p:txBody>
          <a:bodyPr/>
          <a:lstStyle/>
          <a:p>
            <a:r>
              <a:rPr lang="de-CH" dirty="0"/>
              <a:t>Zukunftsfähige Wirtschaft</a:t>
            </a:r>
          </a:p>
        </p:txBody>
      </p:sp>
      <p:pic>
        <p:nvPicPr>
          <p:cNvPr id="2" name="Grafik 1"/>
          <p:cNvPicPr>
            <a:picLocks noChangeAspect="1"/>
          </p:cNvPicPr>
          <p:nvPr/>
        </p:nvPicPr>
        <p:blipFill>
          <a:blip r:embed="rId3"/>
          <a:stretch>
            <a:fillRect/>
          </a:stretch>
        </p:blipFill>
        <p:spPr>
          <a:xfrm>
            <a:off x="1130603" y="1827931"/>
            <a:ext cx="6882794" cy="4202607"/>
          </a:xfrm>
          <a:prstGeom prst="rect">
            <a:avLst/>
          </a:prstGeom>
        </p:spPr>
      </p:pic>
    </p:spTree>
    <p:extLst>
      <p:ext uri="{BB962C8B-B14F-4D97-AF65-F5344CB8AC3E}">
        <p14:creationId xmlns:p14="http://schemas.microsoft.com/office/powerpoint/2010/main" val="31310167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p:cNvSpPr>
            <a:spLocks noGrp="1"/>
          </p:cNvSpPr>
          <p:nvPr>
            <p:ph type="ftr" sz="quarter" idx="11"/>
          </p:nvPr>
        </p:nvSpPr>
        <p:spPr/>
        <p:txBody>
          <a:bodyPr/>
          <a:lstStyle/>
          <a:p>
            <a:r>
              <a:rPr lang="fr-FR"/>
              <a:t>Wirtschaftsdemokratie</a:t>
            </a:r>
            <a:endParaRPr lang="de-CH" dirty="0"/>
          </a:p>
        </p:txBody>
      </p:sp>
      <p:sp>
        <p:nvSpPr>
          <p:cNvPr id="3" name="Foliennummernplatzhalter 2"/>
          <p:cNvSpPr>
            <a:spLocks noGrp="1"/>
          </p:cNvSpPr>
          <p:nvPr>
            <p:ph type="sldNum" sz="quarter" idx="12"/>
          </p:nvPr>
        </p:nvSpPr>
        <p:spPr/>
        <p:txBody>
          <a:bodyPr/>
          <a:lstStyle/>
          <a:p>
            <a:fld id="{0A46B44D-2D5A-486F-9341-417115BE5E44}" type="slidenum">
              <a:rPr lang="de-CH" smtClean="0"/>
              <a:pPr/>
              <a:t>2</a:t>
            </a:fld>
            <a:endParaRPr lang="de-CH" dirty="0"/>
          </a:p>
        </p:txBody>
      </p:sp>
      <p:sp>
        <p:nvSpPr>
          <p:cNvPr id="4" name="Textplatzhalter 3"/>
          <p:cNvSpPr>
            <a:spLocks noGrp="1"/>
          </p:cNvSpPr>
          <p:nvPr>
            <p:ph type="body" sz="quarter" idx="13"/>
          </p:nvPr>
        </p:nvSpPr>
        <p:spPr/>
        <p:txBody>
          <a:bodyPr/>
          <a:lstStyle/>
          <a:p>
            <a:r>
              <a:rPr lang="de-CH" dirty="0">
                <a:latin typeface="Replica-Bold" panose="02000503030000020004" pitchFamily="50" charset="0"/>
              </a:rPr>
              <a:t>Veranstaltungsablauf</a:t>
            </a:r>
          </a:p>
          <a:p>
            <a:pPr>
              <a:buFont typeface="Arial" panose="020B0604020202020204" pitchFamily="34" charset="0"/>
              <a:buChar char="•"/>
            </a:pPr>
            <a:r>
              <a:rPr lang="de-CH" dirty="0">
                <a:latin typeface="Replica-Bold" panose="02000503030000020004" pitchFamily="50" charset="0"/>
              </a:rPr>
              <a:t>Ausgangslage</a:t>
            </a:r>
          </a:p>
          <a:p>
            <a:pPr>
              <a:buFont typeface="Arial" panose="020B0604020202020204" pitchFamily="34" charset="0"/>
              <a:buChar char="•"/>
            </a:pPr>
            <a:r>
              <a:rPr lang="de-CH" dirty="0">
                <a:latin typeface="Replica-Bold" panose="02000503030000020004" pitchFamily="50" charset="0"/>
              </a:rPr>
              <a:t>Geschichte und Grundlagen</a:t>
            </a:r>
          </a:p>
          <a:p>
            <a:pPr>
              <a:buFont typeface="Arial" panose="020B0604020202020204" pitchFamily="34" charset="0"/>
              <a:buChar char="•"/>
            </a:pPr>
            <a:r>
              <a:rPr lang="de-CH" dirty="0">
                <a:latin typeface="Replica-Bold" panose="02000503030000020004" pitchFamily="50" charset="0"/>
              </a:rPr>
              <a:t>Zukunftsfähige Wirtschaft</a:t>
            </a:r>
          </a:p>
          <a:p>
            <a:pPr>
              <a:buFont typeface="Arial" panose="020B0604020202020204" pitchFamily="34" charset="0"/>
              <a:buChar char="•"/>
            </a:pPr>
            <a:r>
              <a:rPr lang="de-CH" dirty="0">
                <a:latin typeface="Replica-Bold" panose="02000503030000020004" pitchFamily="50" charset="0"/>
              </a:rPr>
              <a:t>Weiterdenken…</a:t>
            </a:r>
          </a:p>
          <a:p>
            <a:pPr>
              <a:buFont typeface="Arial" panose="020B0604020202020204" pitchFamily="34" charset="0"/>
              <a:buChar char="•"/>
            </a:pPr>
            <a:endParaRPr lang="de-CH" dirty="0">
              <a:latin typeface="Replica-Bold" panose="02000503030000020004" pitchFamily="50" charset="0"/>
            </a:endParaRPr>
          </a:p>
          <a:p>
            <a:pPr>
              <a:buFont typeface="Arial" panose="020B0604020202020204" pitchFamily="34" charset="0"/>
              <a:buChar char="•"/>
            </a:pPr>
            <a:endParaRPr lang="de-CH" dirty="0">
              <a:latin typeface="Replica-Bold" panose="02000503030000020004" pitchFamily="50" charset="0"/>
            </a:endParaRPr>
          </a:p>
        </p:txBody>
      </p:sp>
      <p:sp>
        <p:nvSpPr>
          <p:cNvPr id="5" name="Textplatzhalter 4"/>
          <p:cNvSpPr>
            <a:spLocks noGrp="1"/>
          </p:cNvSpPr>
          <p:nvPr>
            <p:ph type="body" sz="quarter" idx="14"/>
          </p:nvPr>
        </p:nvSpPr>
        <p:spPr/>
        <p:txBody>
          <a:bodyPr/>
          <a:lstStyle/>
          <a:p>
            <a:r>
              <a:rPr lang="de-CH" dirty="0"/>
              <a:t>Ablauf		</a:t>
            </a:r>
          </a:p>
        </p:txBody>
      </p:sp>
    </p:spTree>
    <p:extLst>
      <p:ext uri="{BB962C8B-B14F-4D97-AF65-F5344CB8AC3E}">
        <p14:creationId xmlns:p14="http://schemas.microsoft.com/office/powerpoint/2010/main" val="32495718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half" idx="2"/>
          </p:nvPr>
        </p:nvSpPr>
        <p:spPr/>
        <p:txBody>
          <a:bodyPr/>
          <a:lstStyle/>
          <a:p>
            <a:r>
              <a:rPr lang="de-CH" dirty="0"/>
              <a:t>Mitbestimmung</a:t>
            </a:r>
          </a:p>
          <a:p>
            <a:r>
              <a:rPr lang="de-CH" dirty="0"/>
              <a:t>Genossenschaften und soziales Unternehmertum</a:t>
            </a:r>
          </a:p>
        </p:txBody>
      </p:sp>
      <p:sp>
        <p:nvSpPr>
          <p:cNvPr id="4" name="Fußzeilenplatzhalter 3"/>
          <p:cNvSpPr>
            <a:spLocks noGrp="1"/>
          </p:cNvSpPr>
          <p:nvPr>
            <p:ph type="ftr" sz="quarter" idx="11"/>
          </p:nvPr>
        </p:nvSpPr>
        <p:spPr/>
        <p:txBody>
          <a:bodyPr/>
          <a:lstStyle/>
          <a:p>
            <a:r>
              <a:rPr lang="fr-FR"/>
              <a:t>Wirtschaftsdemokratie</a:t>
            </a:r>
            <a:endParaRPr lang="de-CH" dirty="0"/>
          </a:p>
        </p:txBody>
      </p:sp>
      <p:sp>
        <p:nvSpPr>
          <p:cNvPr id="5" name="Foliennummernplatzhalter 4"/>
          <p:cNvSpPr>
            <a:spLocks noGrp="1"/>
          </p:cNvSpPr>
          <p:nvPr>
            <p:ph type="sldNum" sz="quarter" idx="12"/>
          </p:nvPr>
        </p:nvSpPr>
        <p:spPr/>
        <p:txBody>
          <a:bodyPr/>
          <a:lstStyle/>
          <a:p>
            <a:fld id="{0A46B44D-2D5A-486F-9341-417115BE5E44}" type="slidenum">
              <a:rPr lang="de-CH" smtClean="0"/>
              <a:pPr/>
              <a:t>20</a:t>
            </a:fld>
            <a:endParaRPr lang="de-CH" dirty="0"/>
          </a:p>
        </p:txBody>
      </p:sp>
      <p:sp>
        <p:nvSpPr>
          <p:cNvPr id="6" name="Titel 5"/>
          <p:cNvSpPr>
            <a:spLocks noGrp="1"/>
          </p:cNvSpPr>
          <p:nvPr>
            <p:ph type="title"/>
          </p:nvPr>
        </p:nvSpPr>
        <p:spPr/>
        <p:txBody>
          <a:bodyPr/>
          <a:lstStyle/>
          <a:p>
            <a:r>
              <a:rPr lang="de-CH" dirty="0"/>
              <a:t>Schwerpunkte</a:t>
            </a:r>
          </a:p>
        </p:txBody>
      </p:sp>
      <p:sp>
        <p:nvSpPr>
          <p:cNvPr id="7" name="Textplatzhalter 6"/>
          <p:cNvSpPr>
            <a:spLocks noGrp="1"/>
          </p:cNvSpPr>
          <p:nvPr>
            <p:ph type="body" sz="quarter" idx="13"/>
          </p:nvPr>
        </p:nvSpPr>
        <p:spPr/>
        <p:txBody>
          <a:bodyPr/>
          <a:lstStyle/>
          <a:p>
            <a:r>
              <a:rPr lang="de-CH" dirty="0"/>
              <a:t>Zukunftsfähige Wirtschaft</a:t>
            </a:r>
          </a:p>
        </p:txBody>
      </p:sp>
      <p:pic>
        <p:nvPicPr>
          <p:cNvPr id="14" name="Inhaltsplatzhalter 13"/>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568094" y="2128057"/>
            <a:ext cx="3867150" cy="2578100"/>
          </a:xfrm>
        </p:spPr>
      </p:pic>
    </p:spTree>
    <p:extLst>
      <p:ext uri="{BB962C8B-B14F-4D97-AF65-F5344CB8AC3E}">
        <p14:creationId xmlns:p14="http://schemas.microsoft.com/office/powerpoint/2010/main" val="30831464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5419" r="8210"/>
          <a:stretch/>
        </p:blipFill>
        <p:spPr>
          <a:xfrm>
            <a:off x="652741" y="2095499"/>
            <a:ext cx="3919259" cy="3026644"/>
          </a:xfrm>
        </p:spPr>
      </p:pic>
      <p:sp>
        <p:nvSpPr>
          <p:cNvPr id="3" name="Inhaltsplatzhalter 2"/>
          <p:cNvSpPr>
            <a:spLocks noGrp="1"/>
          </p:cNvSpPr>
          <p:nvPr>
            <p:ph sz="half" idx="2"/>
          </p:nvPr>
        </p:nvSpPr>
        <p:spPr>
          <a:xfrm>
            <a:off x="4648200" y="2095499"/>
            <a:ext cx="3867150" cy="4081463"/>
          </a:xfrm>
        </p:spPr>
        <p:txBody>
          <a:bodyPr/>
          <a:lstStyle/>
          <a:p>
            <a:r>
              <a:rPr lang="de-CH" dirty="0"/>
              <a:t>Gerechtere Verteilung wirtschaftlicher Macht</a:t>
            </a:r>
          </a:p>
          <a:p>
            <a:r>
              <a:rPr lang="de-CH" dirty="0"/>
              <a:t>Die Schweiz hinkt hinterher</a:t>
            </a:r>
          </a:p>
          <a:p>
            <a:r>
              <a:rPr lang="de-CH" dirty="0"/>
              <a:t>Unser Vorschlag: </a:t>
            </a:r>
            <a:r>
              <a:rPr lang="de-CH" dirty="0" err="1"/>
              <a:t>Mitarbeitendenvertretung</a:t>
            </a:r>
            <a:r>
              <a:rPr lang="de-CH" dirty="0"/>
              <a:t> ab 30 Beschäftigten, bei mehr als 500 min. ein Drittel im VR</a:t>
            </a:r>
          </a:p>
          <a:p>
            <a:r>
              <a:rPr lang="de-CH" dirty="0"/>
              <a:t>Selbstverwaltung</a:t>
            </a:r>
          </a:p>
          <a:p>
            <a:r>
              <a:rPr lang="de-CH" dirty="0"/>
              <a:t>Beteiligung am finanziellen Erfolg </a:t>
            </a:r>
          </a:p>
        </p:txBody>
      </p:sp>
      <p:sp>
        <p:nvSpPr>
          <p:cNvPr id="4" name="Fußzeilenplatzhalter 3"/>
          <p:cNvSpPr>
            <a:spLocks noGrp="1"/>
          </p:cNvSpPr>
          <p:nvPr>
            <p:ph type="ftr" sz="quarter" idx="11"/>
          </p:nvPr>
        </p:nvSpPr>
        <p:spPr/>
        <p:txBody>
          <a:bodyPr/>
          <a:lstStyle/>
          <a:p>
            <a:r>
              <a:rPr lang="fr-FR"/>
              <a:t>Wirtschaftsdemokratie</a:t>
            </a:r>
            <a:endParaRPr lang="de-CH" dirty="0"/>
          </a:p>
        </p:txBody>
      </p:sp>
      <p:sp>
        <p:nvSpPr>
          <p:cNvPr id="5" name="Foliennummernplatzhalter 4"/>
          <p:cNvSpPr>
            <a:spLocks noGrp="1"/>
          </p:cNvSpPr>
          <p:nvPr>
            <p:ph type="sldNum" sz="quarter" idx="12"/>
          </p:nvPr>
        </p:nvSpPr>
        <p:spPr/>
        <p:txBody>
          <a:bodyPr/>
          <a:lstStyle/>
          <a:p>
            <a:fld id="{0A46B44D-2D5A-486F-9341-417115BE5E44}" type="slidenum">
              <a:rPr lang="de-CH" smtClean="0"/>
              <a:pPr/>
              <a:t>21</a:t>
            </a:fld>
            <a:endParaRPr lang="de-CH" dirty="0"/>
          </a:p>
        </p:txBody>
      </p:sp>
      <p:sp>
        <p:nvSpPr>
          <p:cNvPr id="6" name="Titel 5"/>
          <p:cNvSpPr>
            <a:spLocks noGrp="1"/>
          </p:cNvSpPr>
          <p:nvPr>
            <p:ph type="title"/>
          </p:nvPr>
        </p:nvSpPr>
        <p:spPr/>
        <p:txBody>
          <a:bodyPr/>
          <a:lstStyle/>
          <a:p>
            <a:r>
              <a:rPr lang="de-CH" dirty="0">
                <a:latin typeface="Replica-Bold" panose="02000503030000020004" pitchFamily="50" charset="0"/>
              </a:rPr>
              <a:t>Mitbestimmung und Beteiligung ausbauen</a:t>
            </a:r>
          </a:p>
        </p:txBody>
      </p:sp>
      <p:sp>
        <p:nvSpPr>
          <p:cNvPr id="8" name="Textplatzhalter 6"/>
          <p:cNvSpPr>
            <a:spLocks noGrp="1"/>
          </p:cNvSpPr>
          <p:nvPr>
            <p:ph type="body" sz="quarter" idx="13"/>
          </p:nvPr>
        </p:nvSpPr>
        <p:spPr>
          <a:xfrm>
            <a:off x="250825" y="404813"/>
            <a:ext cx="8642350" cy="359891"/>
          </a:xfrm>
        </p:spPr>
        <p:txBody>
          <a:bodyPr/>
          <a:lstStyle/>
          <a:p>
            <a:r>
              <a:rPr lang="de-CH" dirty="0"/>
              <a:t>Zukunftsfähige Wirtschaft</a:t>
            </a:r>
          </a:p>
        </p:txBody>
      </p:sp>
    </p:spTree>
    <p:extLst>
      <p:ext uri="{BB962C8B-B14F-4D97-AF65-F5344CB8AC3E}">
        <p14:creationId xmlns:p14="http://schemas.microsoft.com/office/powerpoint/2010/main" val="39721017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Soziales Unternehmertum</a:t>
            </a:r>
          </a:p>
        </p:txBody>
      </p:sp>
      <p:graphicFrame>
        <p:nvGraphicFramePr>
          <p:cNvPr id="7" name="Inhaltsplatzhalter 6"/>
          <p:cNvGraphicFramePr>
            <a:graphicFrameLocks noGrp="1"/>
          </p:cNvGraphicFramePr>
          <p:nvPr>
            <p:ph idx="1"/>
            <p:extLst>
              <p:ext uri="{D42A27DB-BD31-4B8C-83A1-F6EECF244321}">
                <p14:modId xmlns:p14="http://schemas.microsoft.com/office/powerpoint/2010/main" val="1980390021"/>
              </p:ext>
            </p:extLst>
          </p:nvPr>
        </p:nvGraphicFramePr>
        <p:xfrm>
          <a:off x="755650" y="1989138"/>
          <a:ext cx="7632700" cy="2661920"/>
        </p:xfrm>
        <a:graphic>
          <a:graphicData uri="http://schemas.openxmlformats.org/drawingml/2006/table">
            <a:tbl>
              <a:tblPr firstRow="1" bandRow="1">
                <a:tableStyleId>{5C22544A-7EE6-4342-B048-85BDC9FD1C3A}</a:tableStyleId>
              </a:tblPr>
              <a:tblGrid>
                <a:gridCol w="3816350">
                  <a:extLst>
                    <a:ext uri="{9D8B030D-6E8A-4147-A177-3AD203B41FA5}">
                      <a16:colId xmlns:a16="http://schemas.microsoft.com/office/drawing/2014/main" xmlns="" val="2650696755"/>
                    </a:ext>
                  </a:extLst>
                </a:gridCol>
                <a:gridCol w="3816350">
                  <a:extLst>
                    <a:ext uri="{9D8B030D-6E8A-4147-A177-3AD203B41FA5}">
                      <a16:colId xmlns:a16="http://schemas.microsoft.com/office/drawing/2014/main" xmlns="" val="1930108368"/>
                    </a:ext>
                  </a:extLst>
                </a:gridCol>
              </a:tblGrid>
              <a:tr h="370840">
                <a:tc>
                  <a:txBody>
                    <a:bodyPr/>
                    <a:lstStyle/>
                    <a:p>
                      <a:r>
                        <a:rPr lang="de-CH" dirty="0"/>
                        <a:t>Klassisch kommerzielles / kapitalistisches Unternehmertum</a:t>
                      </a:r>
                    </a:p>
                  </a:txBody>
                  <a:tcPr/>
                </a:tc>
                <a:tc>
                  <a:txBody>
                    <a:bodyPr/>
                    <a:lstStyle/>
                    <a:p>
                      <a:r>
                        <a:rPr lang="de-CH" dirty="0"/>
                        <a:t>Soziales Unternehmertum</a:t>
                      </a:r>
                    </a:p>
                  </a:txBody>
                  <a:tcPr/>
                </a:tc>
                <a:extLst>
                  <a:ext uri="{0D108BD9-81ED-4DB2-BD59-A6C34878D82A}">
                    <a16:rowId xmlns:a16="http://schemas.microsoft.com/office/drawing/2014/main" xmlns="" val="839306944"/>
                  </a:ext>
                </a:extLst>
              </a:tr>
              <a:tr h="370840">
                <a:tc>
                  <a:txBody>
                    <a:bodyPr/>
                    <a:lstStyle/>
                    <a:p>
                      <a:r>
                        <a:rPr lang="de-CH" dirty="0"/>
                        <a:t>Gewinnmaximierende Zielsetzung</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Verzicht auf Gewinnmaximierung </a:t>
                      </a:r>
                    </a:p>
                  </a:txBody>
                  <a:tcPr/>
                </a:tc>
                <a:extLst>
                  <a:ext uri="{0D108BD9-81ED-4DB2-BD59-A6C34878D82A}">
                    <a16:rowId xmlns:a16="http://schemas.microsoft.com/office/drawing/2014/main" xmlns="" val="132631576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Orientierungspunkt: Kapitalgeber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Orientierungspunkt: Soziale und ökologische «Mission» (</a:t>
                      </a:r>
                      <a:r>
                        <a:rPr lang="de-CH" dirty="0" err="1"/>
                        <a:t>Social</a:t>
                      </a:r>
                      <a:r>
                        <a:rPr lang="de-CH" dirty="0"/>
                        <a:t> Value)</a:t>
                      </a:r>
                    </a:p>
                  </a:txBody>
                  <a:tcPr/>
                </a:tc>
                <a:extLst>
                  <a:ext uri="{0D108BD9-81ED-4DB2-BD59-A6C34878D82A}">
                    <a16:rowId xmlns:a16="http://schemas.microsoft.com/office/drawing/2014/main" xmlns="" val="3738215055"/>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Hierarchische Top-Down-Struktur; Macht liegt beim Management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dirty="0"/>
                        <a:t>Demokratische Struktur und Partizipation</a:t>
                      </a:r>
                    </a:p>
                  </a:txBody>
                  <a:tcPr/>
                </a:tc>
                <a:extLst>
                  <a:ext uri="{0D108BD9-81ED-4DB2-BD59-A6C34878D82A}">
                    <a16:rowId xmlns:a16="http://schemas.microsoft.com/office/drawing/2014/main" xmlns="" val="4192917652"/>
                  </a:ext>
                </a:extLst>
              </a:tr>
              <a:tr h="370840">
                <a:tc>
                  <a:txBody>
                    <a:bodyPr/>
                    <a:lstStyle/>
                    <a:p>
                      <a:r>
                        <a:rPr lang="de-CH" b="1" dirty="0"/>
                        <a:t>Business </a:t>
                      </a:r>
                      <a:r>
                        <a:rPr lang="de-CH" b="1" dirty="0" err="1"/>
                        <a:t>as</a:t>
                      </a:r>
                      <a:r>
                        <a:rPr lang="de-CH" b="1" dirty="0"/>
                        <a:t> </a:t>
                      </a:r>
                      <a:r>
                        <a:rPr lang="de-CH" b="1" dirty="0" err="1"/>
                        <a:t>usual</a:t>
                      </a:r>
                      <a:endParaRPr lang="de-CH" b="1"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CH" b="1" i="0" dirty="0">
                          <a:solidFill>
                            <a:schemeClr val="tx1"/>
                          </a:solidFill>
                        </a:rPr>
                        <a:t>Business </a:t>
                      </a:r>
                      <a:r>
                        <a:rPr lang="de-CH" b="1" i="0" dirty="0" err="1">
                          <a:solidFill>
                            <a:schemeClr val="tx1"/>
                          </a:solidFill>
                        </a:rPr>
                        <a:t>as</a:t>
                      </a:r>
                      <a:r>
                        <a:rPr lang="de-CH" b="1" i="0" dirty="0">
                          <a:solidFill>
                            <a:schemeClr val="tx1"/>
                          </a:solidFill>
                        </a:rPr>
                        <a:t> </a:t>
                      </a:r>
                      <a:r>
                        <a:rPr lang="de-CH" b="1" i="0" dirty="0" err="1">
                          <a:solidFill>
                            <a:schemeClr val="tx1"/>
                          </a:solidFill>
                        </a:rPr>
                        <a:t>unusual</a:t>
                      </a:r>
                      <a:endParaRPr lang="de-CH" b="1" i="0" dirty="0">
                        <a:solidFill>
                          <a:schemeClr val="tx1"/>
                        </a:solidFill>
                      </a:endParaRPr>
                    </a:p>
                  </a:txBody>
                  <a:tcPr/>
                </a:tc>
                <a:extLst>
                  <a:ext uri="{0D108BD9-81ED-4DB2-BD59-A6C34878D82A}">
                    <a16:rowId xmlns:a16="http://schemas.microsoft.com/office/drawing/2014/main" xmlns="" val="2399919493"/>
                  </a:ext>
                </a:extLst>
              </a:tr>
            </a:tbl>
          </a:graphicData>
        </a:graphic>
      </p:graphicFrame>
      <p:sp>
        <p:nvSpPr>
          <p:cNvPr id="4" name="Fußzeilenplatzhalter 3"/>
          <p:cNvSpPr>
            <a:spLocks noGrp="1"/>
          </p:cNvSpPr>
          <p:nvPr>
            <p:ph type="ftr" sz="quarter" idx="11"/>
          </p:nvPr>
        </p:nvSpPr>
        <p:spPr/>
        <p:txBody>
          <a:bodyPr/>
          <a:lstStyle/>
          <a:p>
            <a:r>
              <a:rPr lang="fr-FR"/>
              <a:t>Wirtschaftsdemokratie</a:t>
            </a:r>
            <a:endParaRPr lang="de-CH" dirty="0"/>
          </a:p>
        </p:txBody>
      </p:sp>
      <p:sp>
        <p:nvSpPr>
          <p:cNvPr id="5" name="Foliennummernplatzhalter 4"/>
          <p:cNvSpPr>
            <a:spLocks noGrp="1"/>
          </p:cNvSpPr>
          <p:nvPr>
            <p:ph type="sldNum" sz="quarter" idx="12"/>
          </p:nvPr>
        </p:nvSpPr>
        <p:spPr/>
        <p:txBody>
          <a:bodyPr/>
          <a:lstStyle/>
          <a:p>
            <a:fld id="{0A46B44D-2D5A-486F-9341-417115BE5E44}" type="slidenum">
              <a:rPr lang="de-CH" smtClean="0"/>
              <a:pPr/>
              <a:t>22</a:t>
            </a:fld>
            <a:endParaRPr lang="de-CH"/>
          </a:p>
        </p:txBody>
      </p:sp>
      <p:sp>
        <p:nvSpPr>
          <p:cNvPr id="6" name="Textplatzhalter 5"/>
          <p:cNvSpPr>
            <a:spLocks noGrp="1"/>
          </p:cNvSpPr>
          <p:nvPr>
            <p:ph type="body" sz="quarter" idx="13"/>
          </p:nvPr>
        </p:nvSpPr>
        <p:spPr/>
        <p:txBody>
          <a:bodyPr/>
          <a:lstStyle/>
          <a:p>
            <a:r>
              <a:rPr lang="de-CH" dirty="0"/>
              <a:t>Zukunftsfähige Wirtschaft</a:t>
            </a:r>
          </a:p>
          <a:p>
            <a:endParaRPr lang="de-CH" dirty="0"/>
          </a:p>
        </p:txBody>
      </p:sp>
    </p:spTree>
    <p:extLst>
      <p:ext uri="{BB962C8B-B14F-4D97-AF65-F5344CB8AC3E}">
        <p14:creationId xmlns:p14="http://schemas.microsoft.com/office/powerpoint/2010/main" val="12420208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nhaltsplatzhalter 6"/>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l="43866" t="3273" b="6800"/>
          <a:stretch/>
        </p:blipFill>
        <p:spPr>
          <a:xfrm>
            <a:off x="755649" y="2193055"/>
            <a:ext cx="3207876" cy="3674345"/>
          </a:xfrm>
        </p:spPr>
      </p:pic>
      <p:sp>
        <p:nvSpPr>
          <p:cNvPr id="3" name="Inhaltsplatzhalter 2"/>
          <p:cNvSpPr>
            <a:spLocks noGrp="1"/>
          </p:cNvSpPr>
          <p:nvPr>
            <p:ph sz="half" idx="2"/>
          </p:nvPr>
        </p:nvSpPr>
        <p:spPr>
          <a:xfrm>
            <a:off x="4648200" y="2193055"/>
            <a:ext cx="3594100" cy="3983908"/>
          </a:xfrm>
        </p:spPr>
        <p:txBody>
          <a:bodyPr/>
          <a:lstStyle/>
          <a:p>
            <a:pPr marL="0" indent="0">
              <a:buNone/>
            </a:pPr>
            <a:r>
              <a:rPr lang="de-CH" dirty="0"/>
              <a:t>Weltweite Dynamik:</a:t>
            </a:r>
          </a:p>
          <a:p>
            <a:r>
              <a:rPr lang="de-CH" dirty="0" err="1"/>
              <a:t>Économie</a:t>
            </a:r>
            <a:r>
              <a:rPr lang="de-CH" dirty="0"/>
              <a:t> </a:t>
            </a:r>
            <a:r>
              <a:rPr lang="de-CH" dirty="0" err="1"/>
              <a:t>Sociale</a:t>
            </a:r>
            <a:r>
              <a:rPr lang="de-CH" dirty="0"/>
              <a:t> et Solidaire in FR, Genossenschaften (z.B. </a:t>
            </a:r>
            <a:r>
              <a:rPr lang="de-CH" dirty="0" err="1"/>
              <a:t>Mondragón</a:t>
            </a:r>
            <a:r>
              <a:rPr lang="de-CH" dirty="0"/>
              <a:t>), </a:t>
            </a:r>
            <a:r>
              <a:rPr lang="de-CH" dirty="0" err="1"/>
              <a:t>Économie</a:t>
            </a:r>
            <a:r>
              <a:rPr lang="de-CH" dirty="0"/>
              <a:t> </a:t>
            </a:r>
            <a:r>
              <a:rPr lang="de-CH" dirty="0" err="1"/>
              <a:t>Sociale</a:t>
            </a:r>
            <a:r>
              <a:rPr lang="de-CH" dirty="0"/>
              <a:t> in Québec, Gemeinwohl-Ökonomie, </a:t>
            </a:r>
            <a:r>
              <a:rPr lang="de-CH" dirty="0" err="1"/>
              <a:t>Après</a:t>
            </a:r>
            <a:r>
              <a:rPr lang="de-CH" dirty="0"/>
              <a:t>-GE, usw.</a:t>
            </a:r>
          </a:p>
          <a:p>
            <a:pPr marL="0" indent="0">
              <a:buNone/>
            </a:pPr>
            <a:r>
              <a:rPr lang="de-CH" dirty="0"/>
              <a:t>Die SP will:</a:t>
            </a:r>
          </a:p>
          <a:p>
            <a:r>
              <a:rPr lang="de-CH" dirty="0"/>
              <a:t>Förderartikel in der Bundesverfassung (oder auch auf kantonaler Ebene)</a:t>
            </a:r>
          </a:p>
          <a:p>
            <a:r>
              <a:rPr lang="de-CH" dirty="0"/>
              <a:t>Zukunftsfonds</a:t>
            </a:r>
          </a:p>
          <a:p>
            <a:endParaRPr lang="de-CH" dirty="0"/>
          </a:p>
        </p:txBody>
      </p:sp>
      <p:sp>
        <p:nvSpPr>
          <p:cNvPr id="4" name="Fußzeilenplatzhalter 3"/>
          <p:cNvSpPr>
            <a:spLocks noGrp="1"/>
          </p:cNvSpPr>
          <p:nvPr>
            <p:ph type="ftr" sz="quarter" idx="11"/>
          </p:nvPr>
        </p:nvSpPr>
        <p:spPr/>
        <p:txBody>
          <a:bodyPr/>
          <a:lstStyle/>
          <a:p>
            <a:r>
              <a:rPr lang="fr-FR"/>
              <a:t>Wirtschaftsdemokratie</a:t>
            </a:r>
            <a:endParaRPr lang="de-CH" dirty="0"/>
          </a:p>
        </p:txBody>
      </p:sp>
      <p:sp>
        <p:nvSpPr>
          <p:cNvPr id="5" name="Foliennummernplatzhalter 4"/>
          <p:cNvSpPr>
            <a:spLocks noGrp="1"/>
          </p:cNvSpPr>
          <p:nvPr>
            <p:ph type="sldNum" sz="quarter" idx="12"/>
          </p:nvPr>
        </p:nvSpPr>
        <p:spPr/>
        <p:txBody>
          <a:bodyPr/>
          <a:lstStyle/>
          <a:p>
            <a:fld id="{0A46B44D-2D5A-486F-9341-417115BE5E44}" type="slidenum">
              <a:rPr lang="de-CH" smtClean="0"/>
              <a:pPr/>
              <a:t>23</a:t>
            </a:fld>
            <a:endParaRPr lang="de-CH" dirty="0"/>
          </a:p>
        </p:txBody>
      </p:sp>
      <p:sp>
        <p:nvSpPr>
          <p:cNvPr id="6" name="Titel 5"/>
          <p:cNvSpPr>
            <a:spLocks noGrp="1"/>
          </p:cNvSpPr>
          <p:nvPr>
            <p:ph type="title"/>
          </p:nvPr>
        </p:nvSpPr>
        <p:spPr>
          <a:xfrm>
            <a:off x="533400" y="1412874"/>
            <a:ext cx="7854950" cy="503957"/>
          </a:xfrm>
        </p:spPr>
        <p:txBody>
          <a:bodyPr/>
          <a:lstStyle/>
          <a:p>
            <a:r>
              <a:rPr lang="de-CH" dirty="0"/>
              <a:t>Soziales Unternehmertum und </a:t>
            </a:r>
            <a:r>
              <a:rPr lang="de-CH" dirty="0" err="1"/>
              <a:t>genossenschaften</a:t>
            </a:r>
            <a:endParaRPr lang="de-CH" dirty="0">
              <a:latin typeface="Replica-Bold" panose="02000503030000020004" pitchFamily="50" charset="0"/>
            </a:endParaRPr>
          </a:p>
        </p:txBody>
      </p:sp>
      <p:sp>
        <p:nvSpPr>
          <p:cNvPr id="8" name="Textplatzhalter 6"/>
          <p:cNvSpPr>
            <a:spLocks noGrp="1"/>
          </p:cNvSpPr>
          <p:nvPr>
            <p:ph type="body" sz="quarter" idx="13"/>
          </p:nvPr>
        </p:nvSpPr>
        <p:spPr>
          <a:xfrm>
            <a:off x="250825" y="404813"/>
            <a:ext cx="8642350" cy="359891"/>
          </a:xfrm>
        </p:spPr>
        <p:txBody>
          <a:bodyPr/>
          <a:lstStyle/>
          <a:p>
            <a:r>
              <a:rPr lang="de-CH" dirty="0"/>
              <a:t>Zukunftsfähige Wirtschaft</a:t>
            </a:r>
          </a:p>
        </p:txBody>
      </p:sp>
    </p:spTree>
    <p:extLst>
      <p:ext uri="{BB962C8B-B14F-4D97-AF65-F5344CB8AC3E}">
        <p14:creationId xmlns:p14="http://schemas.microsoft.com/office/powerpoint/2010/main" val="13260434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CH" dirty="0"/>
              <a:t>Weiterdenken…</a:t>
            </a:r>
          </a:p>
        </p:txBody>
      </p:sp>
      <p:sp>
        <p:nvSpPr>
          <p:cNvPr id="3" name="Untertitel 2"/>
          <p:cNvSpPr>
            <a:spLocks noGrp="1"/>
          </p:cNvSpPr>
          <p:nvPr>
            <p:ph type="subTitle" idx="1"/>
          </p:nvPr>
        </p:nvSpPr>
        <p:spPr/>
        <p:txBody>
          <a:bodyPr/>
          <a:lstStyle/>
          <a:p>
            <a:endParaRPr lang="de-CH"/>
          </a:p>
        </p:txBody>
      </p:sp>
      <p:sp>
        <p:nvSpPr>
          <p:cNvPr id="4" name="Textplatzhalter 3"/>
          <p:cNvSpPr>
            <a:spLocks noGrp="1"/>
          </p:cNvSpPr>
          <p:nvPr>
            <p:ph type="body" sz="quarter" idx="13"/>
          </p:nvPr>
        </p:nvSpPr>
        <p:spPr/>
        <p:txBody>
          <a:bodyPr/>
          <a:lstStyle/>
          <a:p>
            <a:endParaRPr lang="de-CH"/>
          </a:p>
        </p:txBody>
      </p:sp>
    </p:spTree>
    <p:extLst>
      <p:ext uri="{BB962C8B-B14F-4D97-AF65-F5344CB8AC3E}">
        <p14:creationId xmlns:p14="http://schemas.microsoft.com/office/powerpoint/2010/main" val="14545859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half" idx="2"/>
          </p:nvPr>
        </p:nvSpPr>
        <p:spPr/>
        <p:txBody>
          <a:bodyPr/>
          <a:lstStyle/>
          <a:p>
            <a:r>
              <a:rPr lang="de-CH" dirty="0"/>
              <a:t>Konkrete Ideen und Beispiele für Wirtschaftsdemokratie?</a:t>
            </a:r>
          </a:p>
          <a:p>
            <a:r>
              <a:rPr lang="de-CH" dirty="0"/>
              <a:t>Braucht es überhaupt mehr Wirtschaftsdemokratie?</a:t>
            </a:r>
          </a:p>
          <a:p>
            <a:pPr marL="0" indent="0">
              <a:buNone/>
            </a:pPr>
            <a:endParaRPr lang="de-CH" dirty="0"/>
          </a:p>
        </p:txBody>
      </p:sp>
      <p:sp>
        <p:nvSpPr>
          <p:cNvPr id="4" name="Fußzeilenplatzhalter 3"/>
          <p:cNvSpPr>
            <a:spLocks noGrp="1"/>
          </p:cNvSpPr>
          <p:nvPr>
            <p:ph type="ftr" sz="quarter" idx="11"/>
          </p:nvPr>
        </p:nvSpPr>
        <p:spPr/>
        <p:txBody>
          <a:bodyPr/>
          <a:lstStyle/>
          <a:p>
            <a:r>
              <a:rPr lang="fr-FR"/>
              <a:t>Wirtschaftsdemokratie</a:t>
            </a:r>
            <a:endParaRPr lang="de-CH" dirty="0"/>
          </a:p>
        </p:txBody>
      </p:sp>
      <p:sp>
        <p:nvSpPr>
          <p:cNvPr id="5" name="Foliennummernplatzhalter 4"/>
          <p:cNvSpPr>
            <a:spLocks noGrp="1"/>
          </p:cNvSpPr>
          <p:nvPr>
            <p:ph type="sldNum" sz="quarter" idx="12"/>
          </p:nvPr>
        </p:nvSpPr>
        <p:spPr/>
        <p:txBody>
          <a:bodyPr/>
          <a:lstStyle/>
          <a:p>
            <a:fld id="{0A46B44D-2D5A-486F-9341-417115BE5E44}" type="slidenum">
              <a:rPr lang="de-CH" smtClean="0"/>
              <a:pPr/>
              <a:t>25</a:t>
            </a:fld>
            <a:endParaRPr lang="de-CH" dirty="0"/>
          </a:p>
        </p:txBody>
      </p:sp>
      <p:sp>
        <p:nvSpPr>
          <p:cNvPr id="6" name="Titel 5"/>
          <p:cNvSpPr>
            <a:spLocks noGrp="1"/>
          </p:cNvSpPr>
          <p:nvPr>
            <p:ph type="title"/>
          </p:nvPr>
        </p:nvSpPr>
        <p:spPr/>
        <p:txBody>
          <a:bodyPr/>
          <a:lstStyle/>
          <a:p>
            <a:r>
              <a:rPr lang="de-CH" dirty="0"/>
              <a:t>Diskussion</a:t>
            </a:r>
          </a:p>
        </p:txBody>
      </p:sp>
      <p:sp>
        <p:nvSpPr>
          <p:cNvPr id="7" name="Textplatzhalter 6"/>
          <p:cNvSpPr>
            <a:spLocks noGrp="1"/>
          </p:cNvSpPr>
          <p:nvPr>
            <p:ph type="body" sz="quarter" idx="13"/>
          </p:nvPr>
        </p:nvSpPr>
        <p:spPr/>
        <p:txBody>
          <a:bodyPr/>
          <a:lstStyle/>
          <a:p>
            <a:r>
              <a:rPr lang="de-CH" dirty="0"/>
              <a:t>Weiterdenken…</a:t>
            </a:r>
          </a:p>
        </p:txBody>
      </p:sp>
      <p:pic>
        <p:nvPicPr>
          <p:cNvPr id="11" name="Inhaltsplatzhalter 10"/>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549926" y="2128057"/>
            <a:ext cx="3867150" cy="2578100"/>
          </a:xfrm>
        </p:spPr>
      </p:pic>
    </p:spTree>
    <p:extLst>
      <p:ext uri="{BB962C8B-B14F-4D97-AF65-F5344CB8AC3E}">
        <p14:creationId xmlns:p14="http://schemas.microsoft.com/office/powerpoint/2010/main" val="14264644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CH" dirty="0"/>
              <a:t>Weitere Informationen</a:t>
            </a:r>
          </a:p>
        </p:txBody>
      </p:sp>
      <p:sp>
        <p:nvSpPr>
          <p:cNvPr id="3" name="Inhaltsplatzhalter 2"/>
          <p:cNvSpPr>
            <a:spLocks noGrp="1"/>
          </p:cNvSpPr>
          <p:nvPr>
            <p:ph idx="1"/>
          </p:nvPr>
        </p:nvSpPr>
        <p:spPr/>
        <p:txBody>
          <a:bodyPr/>
          <a:lstStyle/>
          <a:p>
            <a:endParaRPr lang="de-CH" dirty="0"/>
          </a:p>
          <a:p>
            <a:endParaRPr lang="de-CH" dirty="0"/>
          </a:p>
          <a:p>
            <a:pPr marL="0" indent="0">
              <a:buNone/>
            </a:pPr>
            <a:endParaRPr lang="de-CH" dirty="0"/>
          </a:p>
          <a:p>
            <a:pPr marL="0" indent="0">
              <a:buNone/>
            </a:pPr>
            <a:r>
              <a:rPr lang="de-CH" sz="3200" u="sng" dirty="0">
                <a:solidFill>
                  <a:srgbClr val="FF0000"/>
                </a:solidFill>
              </a:rPr>
              <a:t>www.wirtschaftsdemokratie.ch</a:t>
            </a:r>
          </a:p>
        </p:txBody>
      </p:sp>
      <p:sp>
        <p:nvSpPr>
          <p:cNvPr id="4" name="Fußzeilenplatzhalter 3"/>
          <p:cNvSpPr>
            <a:spLocks noGrp="1"/>
          </p:cNvSpPr>
          <p:nvPr>
            <p:ph type="ftr" sz="quarter" idx="11"/>
          </p:nvPr>
        </p:nvSpPr>
        <p:spPr/>
        <p:txBody>
          <a:bodyPr/>
          <a:lstStyle/>
          <a:p>
            <a:r>
              <a:rPr lang="fr-FR"/>
              <a:t>Wirtschaftsdemokratie</a:t>
            </a:r>
            <a:endParaRPr lang="de-CH" dirty="0"/>
          </a:p>
        </p:txBody>
      </p:sp>
      <p:sp>
        <p:nvSpPr>
          <p:cNvPr id="5" name="Foliennummernplatzhalter 4"/>
          <p:cNvSpPr>
            <a:spLocks noGrp="1"/>
          </p:cNvSpPr>
          <p:nvPr>
            <p:ph type="sldNum" sz="quarter" idx="12"/>
          </p:nvPr>
        </p:nvSpPr>
        <p:spPr/>
        <p:txBody>
          <a:bodyPr/>
          <a:lstStyle/>
          <a:p>
            <a:fld id="{0A46B44D-2D5A-486F-9341-417115BE5E44}" type="slidenum">
              <a:rPr lang="de-CH" smtClean="0"/>
              <a:pPr/>
              <a:t>26</a:t>
            </a:fld>
            <a:endParaRPr lang="de-CH"/>
          </a:p>
        </p:txBody>
      </p:sp>
      <p:sp>
        <p:nvSpPr>
          <p:cNvPr id="6" name="Textplatzhalter 5"/>
          <p:cNvSpPr>
            <a:spLocks noGrp="1"/>
          </p:cNvSpPr>
          <p:nvPr>
            <p:ph type="body" sz="quarter" idx="13"/>
          </p:nvPr>
        </p:nvSpPr>
        <p:spPr/>
        <p:txBody>
          <a:bodyPr/>
          <a:lstStyle/>
          <a:p>
            <a:r>
              <a:rPr lang="de-CH" dirty="0"/>
              <a:t>Ausblick</a:t>
            </a:r>
          </a:p>
        </p:txBody>
      </p:sp>
    </p:spTree>
    <p:extLst>
      <p:ext uri="{BB962C8B-B14F-4D97-AF65-F5344CB8AC3E}">
        <p14:creationId xmlns:p14="http://schemas.microsoft.com/office/powerpoint/2010/main" val="1914702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CH" dirty="0">
                <a:latin typeface="Replica-Bold" panose="02000503030000020004" pitchFamily="50" charset="0"/>
              </a:rPr>
              <a:t>Ausgangslage</a:t>
            </a:r>
            <a:r>
              <a:rPr lang="de-CH" dirty="0"/>
              <a:t>	</a:t>
            </a:r>
          </a:p>
        </p:txBody>
      </p:sp>
      <p:sp>
        <p:nvSpPr>
          <p:cNvPr id="3" name="Untertitel 2"/>
          <p:cNvSpPr>
            <a:spLocks noGrp="1"/>
          </p:cNvSpPr>
          <p:nvPr>
            <p:ph type="subTitle" idx="1"/>
          </p:nvPr>
        </p:nvSpPr>
        <p:spPr/>
        <p:txBody>
          <a:bodyPr/>
          <a:lstStyle/>
          <a:p>
            <a:r>
              <a:rPr lang="de-CH" dirty="0"/>
              <a:t>multiple Krise</a:t>
            </a:r>
          </a:p>
        </p:txBody>
      </p:sp>
      <p:sp>
        <p:nvSpPr>
          <p:cNvPr id="4" name="Textplatzhalter 3"/>
          <p:cNvSpPr>
            <a:spLocks noGrp="1"/>
          </p:cNvSpPr>
          <p:nvPr>
            <p:ph type="body" sz="quarter" idx="13"/>
          </p:nvPr>
        </p:nvSpPr>
        <p:spPr/>
        <p:txBody>
          <a:bodyPr/>
          <a:lstStyle/>
          <a:p>
            <a:r>
              <a:rPr lang="de-CH" dirty="0"/>
              <a:t>Wirtschaftsdemokratie</a:t>
            </a:r>
          </a:p>
        </p:txBody>
      </p:sp>
    </p:spTree>
    <p:extLst>
      <p:ext uri="{BB962C8B-B14F-4D97-AF65-F5344CB8AC3E}">
        <p14:creationId xmlns:p14="http://schemas.microsoft.com/office/powerpoint/2010/main" val="2082660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sz="half" idx="2"/>
          </p:nvPr>
        </p:nvSpPr>
        <p:spPr/>
        <p:txBody>
          <a:bodyPr/>
          <a:lstStyle/>
          <a:p>
            <a:r>
              <a:rPr lang="de-CH" dirty="0"/>
              <a:t>Soziale Gerechtigkeit</a:t>
            </a:r>
          </a:p>
          <a:p>
            <a:r>
              <a:rPr lang="de-CH" dirty="0"/>
              <a:t>Ökologische Nachhaltigkeit</a:t>
            </a:r>
          </a:p>
          <a:p>
            <a:r>
              <a:rPr lang="de-CH" dirty="0"/>
              <a:t>Demokratische Teilhabe</a:t>
            </a:r>
          </a:p>
        </p:txBody>
      </p:sp>
      <p:sp>
        <p:nvSpPr>
          <p:cNvPr id="4" name="Fußzeilenplatzhalter 3"/>
          <p:cNvSpPr>
            <a:spLocks noGrp="1"/>
          </p:cNvSpPr>
          <p:nvPr>
            <p:ph type="ftr" sz="quarter" idx="11"/>
          </p:nvPr>
        </p:nvSpPr>
        <p:spPr/>
        <p:txBody>
          <a:bodyPr/>
          <a:lstStyle/>
          <a:p>
            <a:r>
              <a:rPr lang="fr-FR"/>
              <a:t>Wirtschaftsdemokratie</a:t>
            </a:r>
            <a:endParaRPr lang="de-CH" dirty="0"/>
          </a:p>
        </p:txBody>
      </p:sp>
      <p:sp>
        <p:nvSpPr>
          <p:cNvPr id="5" name="Foliennummernplatzhalter 4"/>
          <p:cNvSpPr>
            <a:spLocks noGrp="1"/>
          </p:cNvSpPr>
          <p:nvPr>
            <p:ph type="sldNum" sz="quarter" idx="12"/>
          </p:nvPr>
        </p:nvSpPr>
        <p:spPr/>
        <p:txBody>
          <a:bodyPr/>
          <a:lstStyle/>
          <a:p>
            <a:fld id="{0A46B44D-2D5A-486F-9341-417115BE5E44}" type="slidenum">
              <a:rPr lang="de-CH" smtClean="0"/>
              <a:pPr/>
              <a:t>4</a:t>
            </a:fld>
            <a:endParaRPr lang="de-CH" dirty="0"/>
          </a:p>
        </p:txBody>
      </p:sp>
      <p:sp>
        <p:nvSpPr>
          <p:cNvPr id="6" name="Titel 5"/>
          <p:cNvSpPr>
            <a:spLocks noGrp="1"/>
          </p:cNvSpPr>
          <p:nvPr>
            <p:ph type="title"/>
          </p:nvPr>
        </p:nvSpPr>
        <p:spPr/>
        <p:txBody>
          <a:bodyPr/>
          <a:lstStyle/>
          <a:p>
            <a:r>
              <a:rPr lang="de-CH" dirty="0"/>
              <a:t>Wie wir zusammenleben?</a:t>
            </a:r>
          </a:p>
        </p:txBody>
      </p:sp>
      <p:sp>
        <p:nvSpPr>
          <p:cNvPr id="7" name="Textplatzhalter 6"/>
          <p:cNvSpPr>
            <a:spLocks noGrp="1"/>
          </p:cNvSpPr>
          <p:nvPr>
            <p:ph type="body" sz="quarter" idx="13"/>
          </p:nvPr>
        </p:nvSpPr>
        <p:spPr/>
        <p:txBody>
          <a:bodyPr/>
          <a:lstStyle/>
          <a:p>
            <a:r>
              <a:rPr lang="de-CH" dirty="0"/>
              <a:t>Ausgangslage</a:t>
            </a:r>
          </a:p>
          <a:p>
            <a:endParaRPr lang="de-CH" dirty="0"/>
          </a:p>
        </p:txBody>
      </p:sp>
      <p:sp>
        <p:nvSpPr>
          <p:cNvPr id="9" name="Textplatzhalter 5"/>
          <p:cNvSpPr txBox="1">
            <a:spLocks/>
          </p:cNvSpPr>
          <p:nvPr/>
        </p:nvSpPr>
        <p:spPr>
          <a:xfrm>
            <a:off x="755650" y="4704928"/>
            <a:ext cx="2800350" cy="311920"/>
          </a:xfrm>
          <a:prstGeom prst="rect">
            <a:avLst/>
          </a:prstGeom>
        </p:spPr>
        <p:txBody>
          <a:bodyPr/>
          <a:lstStyle>
            <a:lvl1pPr marL="360000" indent="-360000" algn="l" defTabSz="914400" rtl="0" eaLnBrk="1" latinLnBrk="0" hangingPunct="1">
              <a:spcBef>
                <a:spcPts val="0"/>
              </a:spcBef>
              <a:spcAft>
                <a:spcPts val="600"/>
              </a:spcAft>
              <a:buFont typeface="NimbusSanNovSemBol" pitchFamily="18" charset="0"/>
              <a:buChar char="•"/>
              <a:defRPr sz="1800" kern="1200" baseline="0">
                <a:solidFill>
                  <a:schemeClr val="tx1"/>
                </a:solidFill>
                <a:latin typeface="NimbusSanNovSemBol" pitchFamily="18" charset="0"/>
                <a:ea typeface="+mn-ea"/>
                <a:cs typeface="+mn-cs"/>
              </a:defRPr>
            </a:lvl1pPr>
            <a:lvl2pPr marL="360000" indent="-360000" algn="l" defTabSz="914400" rtl="0" eaLnBrk="1" latinLnBrk="0" hangingPunct="1">
              <a:spcBef>
                <a:spcPts val="0"/>
              </a:spcBef>
              <a:spcAft>
                <a:spcPts val="1000"/>
              </a:spcAft>
              <a:buFont typeface="NimbusSanNov" pitchFamily="18" charset="0"/>
              <a:buChar char="•"/>
              <a:defRPr sz="1500" kern="1200" baseline="0">
                <a:solidFill>
                  <a:schemeClr val="tx1"/>
                </a:solidFill>
                <a:latin typeface="NimbusSanNov" pitchFamily="18" charset="0"/>
                <a:ea typeface="+mn-ea"/>
                <a:cs typeface="+mn-cs"/>
              </a:defRPr>
            </a:lvl2pPr>
            <a:lvl3pPr marL="720000" indent="-360000" algn="l" defTabSz="914400" rtl="0" eaLnBrk="1" latinLnBrk="0" hangingPunct="1">
              <a:spcBef>
                <a:spcPts val="0"/>
              </a:spcBef>
              <a:spcAft>
                <a:spcPts val="1000"/>
              </a:spcAft>
              <a:buFont typeface="NimbusSanNov" pitchFamily="18" charset="0"/>
              <a:buChar char="•"/>
              <a:defRPr sz="1500" kern="1200" baseline="0">
                <a:solidFill>
                  <a:schemeClr val="tx1"/>
                </a:solidFill>
                <a:latin typeface="NimbusSanNov" pitchFamily="18" charset="0"/>
                <a:ea typeface="+mn-ea"/>
                <a:cs typeface="+mn-cs"/>
              </a:defRPr>
            </a:lvl3pPr>
            <a:lvl4pPr marL="1080000" indent="-360000" algn="l" defTabSz="914400" rtl="0" eaLnBrk="1" latinLnBrk="0" hangingPunct="1">
              <a:spcBef>
                <a:spcPts val="0"/>
              </a:spcBef>
              <a:spcAft>
                <a:spcPts val="1000"/>
              </a:spcAft>
              <a:buFont typeface="NimbusSanNov" pitchFamily="18" charset="0"/>
              <a:buChar char="•"/>
              <a:defRPr sz="1500" kern="1200" baseline="0">
                <a:solidFill>
                  <a:schemeClr val="tx1"/>
                </a:solidFill>
                <a:latin typeface="NimbusSanNov" pitchFamily="18" charset="0"/>
                <a:ea typeface="+mn-ea"/>
                <a:cs typeface="+mn-cs"/>
              </a:defRPr>
            </a:lvl4pPr>
            <a:lvl5pPr marL="1440000" indent="-360000" algn="l" defTabSz="914400" rtl="0" eaLnBrk="1" latinLnBrk="0" hangingPunct="1">
              <a:spcBef>
                <a:spcPts val="0"/>
              </a:spcBef>
              <a:spcAft>
                <a:spcPts val="1000"/>
              </a:spcAft>
              <a:buFont typeface="NimbusSanNov" pitchFamily="18" charset="0"/>
              <a:buChar char="•"/>
              <a:defRPr sz="1500" kern="1200" baseline="0">
                <a:solidFill>
                  <a:schemeClr val="tx1"/>
                </a:solidFill>
                <a:latin typeface="NimbusSanNov"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de-CH" sz="1200" dirty="0">
              <a:latin typeface="NimbusSanNov" panose="02020500000000000000" pitchFamily="18" charset="0"/>
            </a:endParaRPr>
          </a:p>
        </p:txBody>
      </p:sp>
      <p:pic>
        <p:nvPicPr>
          <p:cNvPr id="10" name="Inhaltsplatzhalter 9"/>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r="11989"/>
          <a:stretch/>
        </p:blipFill>
        <p:spPr>
          <a:xfrm>
            <a:off x="755650" y="2128056"/>
            <a:ext cx="3728185" cy="2824025"/>
          </a:xfrm>
        </p:spPr>
      </p:pic>
    </p:spTree>
    <p:extLst>
      <p:ext uri="{BB962C8B-B14F-4D97-AF65-F5344CB8AC3E}">
        <p14:creationId xmlns:p14="http://schemas.microsoft.com/office/powerpoint/2010/main" val="2982664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nhaltsplatzhalter 7"/>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211271" y="2128838"/>
            <a:ext cx="2624130" cy="3931593"/>
          </a:xfrm>
        </p:spPr>
      </p:pic>
      <p:sp>
        <p:nvSpPr>
          <p:cNvPr id="3" name="Inhaltsplatzhalter 2"/>
          <p:cNvSpPr>
            <a:spLocks noGrp="1"/>
          </p:cNvSpPr>
          <p:nvPr>
            <p:ph sz="half" idx="2"/>
          </p:nvPr>
        </p:nvSpPr>
        <p:spPr/>
        <p:txBody>
          <a:bodyPr/>
          <a:lstStyle/>
          <a:p>
            <a:r>
              <a:rPr lang="de-CH" dirty="0"/>
              <a:t>Ökonomische Krise</a:t>
            </a:r>
          </a:p>
          <a:p>
            <a:r>
              <a:rPr lang="de-CH" dirty="0"/>
              <a:t>Ökologische Krise</a:t>
            </a:r>
          </a:p>
          <a:p>
            <a:r>
              <a:rPr lang="de-CH" dirty="0"/>
              <a:t>Soziale Krise</a:t>
            </a:r>
          </a:p>
          <a:p>
            <a:r>
              <a:rPr lang="de-CH" dirty="0"/>
              <a:t>Krise der Demokratie</a:t>
            </a:r>
          </a:p>
          <a:p>
            <a:endParaRPr lang="de-CH" dirty="0"/>
          </a:p>
        </p:txBody>
      </p:sp>
      <p:sp>
        <p:nvSpPr>
          <p:cNvPr id="4" name="Fußzeilenplatzhalter 3"/>
          <p:cNvSpPr>
            <a:spLocks noGrp="1"/>
          </p:cNvSpPr>
          <p:nvPr>
            <p:ph type="ftr" sz="quarter" idx="11"/>
          </p:nvPr>
        </p:nvSpPr>
        <p:spPr/>
        <p:txBody>
          <a:bodyPr/>
          <a:lstStyle/>
          <a:p>
            <a:r>
              <a:rPr lang="fr-FR"/>
              <a:t>Wirtschaftsdemokratie</a:t>
            </a:r>
            <a:endParaRPr lang="de-CH" dirty="0"/>
          </a:p>
        </p:txBody>
      </p:sp>
      <p:sp>
        <p:nvSpPr>
          <p:cNvPr id="5" name="Foliennummernplatzhalter 4"/>
          <p:cNvSpPr>
            <a:spLocks noGrp="1"/>
          </p:cNvSpPr>
          <p:nvPr>
            <p:ph type="sldNum" sz="quarter" idx="12"/>
          </p:nvPr>
        </p:nvSpPr>
        <p:spPr/>
        <p:txBody>
          <a:bodyPr/>
          <a:lstStyle/>
          <a:p>
            <a:fld id="{0A46B44D-2D5A-486F-9341-417115BE5E44}" type="slidenum">
              <a:rPr lang="de-CH" smtClean="0"/>
              <a:pPr/>
              <a:t>5</a:t>
            </a:fld>
            <a:endParaRPr lang="de-CH" dirty="0"/>
          </a:p>
        </p:txBody>
      </p:sp>
      <p:sp>
        <p:nvSpPr>
          <p:cNvPr id="6" name="Titel 5"/>
          <p:cNvSpPr>
            <a:spLocks noGrp="1"/>
          </p:cNvSpPr>
          <p:nvPr>
            <p:ph type="title"/>
          </p:nvPr>
        </p:nvSpPr>
        <p:spPr/>
        <p:txBody>
          <a:bodyPr/>
          <a:lstStyle/>
          <a:p>
            <a:r>
              <a:rPr lang="de-CH" dirty="0"/>
              <a:t>«Multiple Krise»</a:t>
            </a:r>
          </a:p>
        </p:txBody>
      </p:sp>
      <p:sp>
        <p:nvSpPr>
          <p:cNvPr id="7" name="Textplatzhalter 6"/>
          <p:cNvSpPr>
            <a:spLocks noGrp="1"/>
          </p:cNvSpPr>
          <p:nvPr>
            <p:ph type="body" sz="quarter" idx="13"/>
          </p:nvPr>
        </p:nvSpPr>
        <p:spPr/>
        <p:txBody>
          <a:bodyPr/>
          <a:lstStyle/>
          <a:p>
            <a:r>
              <a:rPr lang="de-CH" dirty="0"/>
              <a:t>Ausgangslage</a:t>
            </a:r>
          </a:p>
        </p:txBody>
      </p:sp>
    </p:spTree>
    <p:extLst>
      <p:ext uri="{BB962C8B-B14F-4D97-AF65-F5344CB8AC3E}">
        <p14:creationId xmlns:p14="http://schemas.microsoft.com/office/powerpoint/2010/main" val="23147705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nhaltsplatzhalter 7"/>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l="10017" r="8210"/>
          <a:stretch/>
        </p:blipFill>
        <p:spPr>
          <a:xfrm>
            <a:off x="755650" y="2128057"/>
            <a:ext cx="3535234" cy="2295656"/>
          </a:xfrm>
        </p:spPr>
      </p:pic>
      <p:sp>
        <p:nvSpPr>
          <p:cNvPr id="3" name="Inhaltsplatzhalter 2"/>
          <p:cNvSpPr>
            <a:spLocks noGrp="1"/>
          </p:cNvSpPr>
          <p:nvPr>
            <p:ph sz="half" idx="2"/>
          </p:nvPr>
        </p:nvSpPr>
        <p:spPr/>
        <p:txBody>
          <a:bodyPr/>
          <a:lstStyle/>
          <a:p>
            <a:r>
              <a:rPr lang="de-CH" dirty="0"/>
              <a:t>Anhäufung von Kapital im Finanzsektor</a:t>
            </a:r>
          </a:p>
          <a:p>
            <a:r>
              <a:rPr lang="de-CH" dirty="0"/>
              <a:t>Entstehung von spekulativen Blasen</a:t>
            </a:r>
          </a:p>
          <a:p>
            <a:r>
              <a:rPr lang="de-CH" dirty="0"/>
              <a:t>Löhne und Arbeitsplätze geraten unter Druck</a:t>
            </a:r>
          </a:p>
          <a:p>
            <a:pPr marL="0" indent="0">
              <a:buNone/>
            </a:pPr>
            <a:endParaRPr lang="de-CH" dirty="0"/>
          </a:p>
          <a:p>
            <a:pPr>
              <a:buFont typeface="Symbol" panose="05050102010706020507" pitchFamily="18" charset="2"/>
              <a:buChar char="Þ"/>
            </a:pPr>
            <a:endParaRPr lang="de-CH" dirty="0"/>
          </a:p>
          <a:p>
            <a:endParaRPr lang="de-CH" dirty="0"/>
          </a:p>
        </p:txBody>
      </p:sp>
      <p:sp>
        <p:nvSpPr>
          <p:cNvPr id="4" name="Fußzeilenplatzhalter 3"/>
          <p:cNvSpPr>
            <a:spLocks noGrp="1"/>
          </p:cNvSpPr>
          <p:nvPr>
            <p:ph type="ftr" sz="quarter" idx="11"/>
          </p:nvPr>
        </p:nvSpPr>
        <p:spPr/>
        <p:txBody>
          <a:bodyPr/>
          <a:lstStyle/>
          <a:p>
            <a:r>
              <a:rPr lang="fr-FR" dirty="0" err="1"/>
              <a:t>Wirtschaftsdemokratie</a:t>
            </a:r>
            <a:endParaRPr lang="de-CH" dirty="0"/>
          </a:p>
        </p:txBody>
      </p:sp>
      <p:sp>
        <p:nvSpPr>
          <p:cNvPr id="5" name="Foliennummernplatzhalter 4"/>
          <p:cNvSpPr>
            <a:spLocks noGrp="1"/>
          </p:cNvSpPr>
          <p:nvPr>
            <p:ph type="sldNum" sz="quarter" idx="12"/>
          </p:nvPr>
        </p:nvSpPr>
        <p:spPr/>
        <p:txBody>
          <a:bodyPr/>
          <a:lstStyle/>
          <a:p>
            <a:fld id="{0A46B44D-2D5A-486F-9341-417115BE5E44}" type="slidenum">
              <a:rPr lang="de-CH" smtClean="0"/>
              <a:pPr/>
              <a:t>6</a:t>
            </a:fld>
            <a:endParaRPr lang="de-CH" dirty="0"/>
          </a:p>
        </p:txBody>
      </p:sp>
      <p:sp>
        <p:nvSpPr>
          <p:cNvPr id="6" name="Titel 5"/>
          <p:cNvSpPr>
            <a:spLocks noGrp="1"/>
          </p:cNvSpPr>
          <p:nvPr>
            <p:ph type="title"/>
          </p:nvPr>
        </p:nvSpPr>
        <p:spPr/>
        <p:txBody>
          <a:bodyPr/>
          <a:lstStyle/>
          <a:p>
            <a:r>
              <a:rPr lang="de-CH" dirty="0"/>
              <a:t>Ökonomische Krise</a:t>
            </a:r>
          </a:p>
        </p:txBody>
      </p:sp>
      <p:sp>
        <p:nvSpPr>
          <p:cNvPr id="7" name="Textplatzhalter 6"/>
          <p:cNvSpPr>
            <a:spLocks noGrp="1"/>
          </p:cNvSpPr>
          <p:nvPr>
            <p:ph type="body" sz="quarter" idx="13"/>
          </p:nvPr>
        </p:nvSpPr>
        <p:spPr/>
        <p:txBody>
          <a:bodyPr/>
          <a:lstStyle/>
          <a:p>
            <a:r>
              <a:rPr lang="de-CH" dirty="0"/>
              <a:t>Ausgangslage</a:t>
            </a:r>
          </a:p>
        </p:txBody>
      </p:sp>
      <p:sp>
        <p:nvSpPr>
          <p:cNvPr id="10" name="Textplatzhalter 5"/>
          <p:cNvSpPr txBox="1">
            <a:spLocks/>
          </p:cNvSpPr>
          <p:nvPr/>
        </p:nvSpPr>
        <p:spPr>
          <a:xfrm>
            <a:off x="755650" y="4423713"/>
            <a:ext cx="2178050" cy="306389"/>
          </a:xfrm>
          <a:prstGeom prst="rect">
            <a:avLst/>
          </a:prstGeom>
        </p:spPr>
        <p:txBody>
          <a:bodyPr/>
          <a:lstStyle>
            <a:lvl1pPr marL="360000" indent="-360000" algn="l" defTabSz="914400" rtl="0" eaLnBrk="1" latinLnBrk="0" hangingPunct="1">
              <a:spcBef>
                <a:spcPts val="0"/>
              </a:spcBef>
              <a:spcAft>
                <a:spcPts val="600"/>
              </a:spcAft>
              <a:buFont typeface="NimbusSanNovSemBol" pitchFamily="18" charset="0"/>
              <a:buChar char="•"/>
              <a:defRPr sz="1800" kern="1200" baseline="0">
                <a:solidFill>
                  <a:schemeClr val="tx1"/>
                </a:solidFill>
                <a:latin typeface="NimbusSanNovSemBol" pitchFamily="18" charset="0"/>
                <a:ea typeface="+mn-ea"/>
                <a:cs typeface="+mn-cs"/>
              </a:defRPr>
            </a:lvl1pPr>
            <a:lvl2pPr marL="360000" indent="-360000" algn="l" defTabSz="914400" rtl="0" eaLnBrk="1" latinLnBrk="0" hangingPunct="1">
              <a:spcBef>
                <a:spcPts val="0"/>
              </a:spcBef>
              <a:spcAft>
                <a:spcPts val="1000"/>
              </a:spcAft>
              <a:buFont typeface="NimbusSanNov" pitchFamily="18" charset="0"/>
              <a:buChar char="•"/>
              <a:defRPr sz="1500" kern="1200" baseline="0">
                <a:solidFill>
                  <a:schemeClr val="tx1"/>
                </a:solidFill>
                <a:latin typeface="NimbusSanNov" pitchFamily="18" charset="0"/>
                <a:ea typeface="+mn-ea"/>
                <a:cs typeface="+mn-cs"/>
              </a:defRPr>
            </a:lvl2pPr>
            <a:lvl3pPr marL="720000" indent="-360000" algn="l" defTabSz="914400" rtl="0" eaLnBrk="1" latinLnBrk="0" hangingPunct="1">
              <a:spcBef>
                <a:spcPts val="0"/>
              </a:spcBef>
              <a:spcAft>
                <a:spcPts val="1000"/>
              </a:spcAft>
              <a:buFont typeface="NimbusSanNov" pitchFamily="18" charset="0"/>
              <a:buChar char="•"/>
              <a:defRPr sz="1500" kern="1200" baseline="0">
                <a:solidFill>
                  <a:schemeClr val="tx1"/>
                </a:solidFill>
                <a:latin typeface="NimbusSanNov" pitchFamily="18" charset="0"/>
                <a:ea typeface="+mn-ea"/>
                <a:cs typeface="+mn-cs"/>
              </a:defRPr>
            </a:lvl3pPr>
            <a:lvl4pPr marL="1080000" indent="-360000" algn="l" defTabSz="914400" rtl="0" eaLnBrk="1" latinLnBrk="0" hangingPunct="1">
              <a:spcBef>
                <a:spcPts val="0"/>
              </a:spcBef>
              <a:spcAft>
                <a:spcPts val="1000"/>
              </a:spcAft>
              <a:buFont typeface="NimbusSanNov" pitchFamily="18" charset="0"/>
              <a:buChar char="•"/>
              <a:defRPr sz="1500" kern="1200" baseline="0">
                <a:solidFill>
                  <a:schemeClr val="tx1"/>
                </a:solidFill>
                <a:latin typeface="NimbusSanNov" pitchFamily="18" charset="0"/>
                <a:ea typeface="+mn-ea"/>
                <a:cs typeface="+mn-cs"/>
              </a:defRPr>
            </a:lvl4pPr>
            <a:lvl5pPr marL="1440000" indent="-360000" algn="l" defTabSz="914400" rtl="0" eaLnBrk="1" latinLnBrk="0" hangingPunct="1">
              <a:spcBef>
                <a:spcPts val="0"/>
              </a:spcBef>
              <a:spcAft>
                <a:spcPts val="1000"/>
              </a:spcAft>
              <a:buFont typeface="NimbusSanNov" pitchFamily="18" charset="0"/>
              <a:buChar char="•"/>
              <a:defRPr sz="1500" kern="1200" baseline="0">
                <a:solidFill>
                  <a:schemeClr val="tx1"/>
                </a:solidFill>
                <a:latin typeface="NimbusSanNov"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de-CH" sz="1200" dirty="0"/>
              <a:t>Rafael </a:t>
            </a:r>
            <a:r>
              <a:rPr lang="de-CH" sz="1200" dirty="0" err="1"/>
              <a:t>Matsunaga</a:t>
            </a:r>
            <a:r>
              <a:rPr lang="de-CH" sz="1200" dirty="0"/>
              <a:t> I cc </a:t>
            </a:r>
            <a:r>
              <a:rPr lang="de-CH" sz="1200" dirty="0" err="1"/>
              <a:t>by-sa</a:t>
            </a:r>
            <a:r>
              <a:rPr lang="de-CH" sz="1200" dirty="0"/>
              <a:t> 2.0</a:t>
            </a:r>
          </a:p>
        </p:txBody>
      </p:sp>
    </p:spTree>
    <p:extLst>
      <p:ext uri="{BB962C8B-B14F-4D97-AF65-F5344CB8AC3E}">
        <p14:creationId xmlns:p14="http://schemas.microsoft.com/office/powerpoint/2010/main" val="2003223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nhaltsplatzhalter 7"/>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l="-164"/>
          <a:stretch/>
        </p:blipFill>
        <p:spPr>
          <a:xfrm>
            <a:off x="755650" y="2128057"/>
            <a:ext cx="3873500" cy="2491069"/>
          </a:xfrm>
        </p:spPr>
      </p:pic>
      <p:sp>
        <p:nvSpPr>
          <p:cNvPr id="3" name="Inhaltsplatzhalter 2"/>
          <p:cNvSpPr>
            <a:spLocks noGrp="1"/>
          </p:cNvSpPr>
          <p:nvPr>
            <p:ph sz="half" idx="2"/>
          </p:nvPr>
        </p:nvSpPr>
        <p:spPr/>
        <p:txBody>
          <a:bodyPr/>
          <a:lstStyle/>
          <a:p>
            <a:r>
              <a:rPr lang="de-CH" dirty="0" err="1"/>
              <a:t>Refeudalisierung</a:t>
            </a:r>
            <a:r>
              <a:rPr lang="de-CH" dirty="0"/>
              <a:t> der Gesellschaft</a:t>
            </a:r>
          </a:p>
          <a:p>
            <a:r>
              <a:rPr lang="de-CH" dirty="0" err="1"/>
              <a:t>Prekarisierung</a:t>
            </a:r>
            <a:r>
              <a:rPr lang="de-CH" dirty="0"/>
              <a:t> und Arbeitslosigkeit</a:t>
            </a:r>
          </a:p>
          <a:p>
            <a:r>
              <a:rPr lang="de-CH" dirty="0"/>
              <a:t>Steigende Produktivität ≠ Erhöhung des Gemeinwohls</a:t>
            </a:r>
          </a:p>
          <a:p>
            <a:r>
              <a:rPr lang="de-CH" dirty="0"/>
              <a:t>Abbau des Sozialstaates</a:t>
            </a:r>
          </a:p>
          <a:p>
            <a:endParaRPr lang="de-CH" dirty="0"/>
          </a:p>
          <a:p>
            <a:pPr marL="0" indent="0">
              <a:buNone/>
            </a:pPr>
            <a:endParaRPr lang="de-CH" dirty="0"/>
          </a:p>
          <a:p>
            <a:pPr marL="0" indent="0">
              <a:buNone/>
            </a:pPr>
            <a:endParaRPr lang="de-CH" dirty="0"/>
          </a:p>
        </p:txBody>
      </p:sp>
      <p:sp>
        <p:nvSpPr>
          <p:cNvPr id="4" name="Fußzeilenplatzhalter 3"/>
          <p:cNvSpPr>
            <a:spLocks noGrp="1"/>
          </p:cNvSpPr>
          <p:nvPr>
            <p:ph type="ftr" sz="quarter" idx="11"/>
          </p:nvPr>
        </p:nvSpPr>
        <p:spPr/>
        <p:txBody>
          <a:bodyPr/>
          <a:lstStyle/>
          <a:p>
            <a:r>
              <a:rPr lang="fr-FR"/>
              <a:t>Wirtschaftsdemokratie</a:t>
            </a:r>
            <a:endParaRPr lang="de-CH" dirty="0"/>
          </a:p>
        </p:txBody>
      </p:sp>
      <p:sp>
        <p:nvSpPr>
          <p:cNvPr id="5" name="Foliennummernplatzhalter 4"/>
          <p:cNvSpPr>
            <a:spLocks noGrp="1"/>
          </p:cNvSpPr>
          <p:nvPr>
            <p:ph type="sldNum" sz="quarter" idx="12"/>
          </p:nvPr>
        </p:nvSpPr>
        <p:spPr/>
        <p:txBody>
          <a:bodyPr/>
          <a:lstStyle/>
          <a:p>
            <a:fld id="{0A46B44D-2D5A-486F-9341-417115BE5E44}" type="slidenum">
              <a:rPr lang="de-CH" smtClean="0"/>
              <a:pPr/>
              <a:t>7</a:t>
            </a:fld>
            <a:endParaRPr lang="de-CH" dirty="0"/>
          </a:p>
        </p:txBody>
      </p:sp>
      <p:sp>
        <p:nvSpPr>
          <p:cNvPr id="6" name="Titel 5"/>
          <p:cNvSpPr>
            <a:spLocks noGrp="1"/>
          </p:cNvSpPr>
          <p:nvPr>
            <p:ph type="title"/>
          </p:nvPr>
        </p:nvSpPr>
        <p:spPr/>
        <p:txBody>
          <a:bodyPr/>
          <a:lstStyle/>
          <a:p>
            <a:r>
              <a:rPr lang="de-CH" dirty="0"/>
              <a:t>Soziale Krise</a:t>
            </a:r>
          </a:p>
        </p:txBody>
      </p:sp>
      <p:sp>
        <p:nvSpPr>
          <p:cNvPr id="7" name="Textplatzhalter 6"/>
          <p:cNvSpPr>
            <a:spLocks noGrp="1"/>
          </p:cNvSpPr>
          <p:nvPr>
            <p:ph type="body" sz="quarter" idx="13"/>
          </p:nvPr>
        </p:nvSpPr>
        <p:spPr/>
        <p:txBody>
          <a:bodyPr/>
          <a:lstStyle/>
          <a:p>
            <a:r>
              <a:rPr lang="de-CH" dirty="0"/>
              <a:t>Ausgangslage</a:t>
            </a:r>
          </a:p>
        </p:txBody>
      </p:sp>
      <p:sp>
        <p:nvSpPr>
          <p:cNvPr id="10" name="Textplatzhalter 5"/>
          <p:cNvSpPr txBox="1">
            <a:spLocks/>
          </p:cNvSpPr>
          <p:nvPr/>
        </p:nvSpPr>
        <p:spPr>
          <a:xfrm>
            <a:off x="755650" y="4619126"/>
            <a:ext cx="2114550" cy="268289"/>
          </a:xfrm>
          <a:prstGeom prst="rect">
            <a:avLst/>
          </a:prstGeom>
        </p:spPr>
        <p:txBody>
          <a:bodyPr/>
          <a:lstStyle>
            <a:lvl1pPr marL="360000" indent="-360000" algn="l" defTabSz="914400" rtl="0" eaLnBrk="1" latinLnBrk="0" hangingPunct="1">
              <a:spcBef>
                <a:spcPts val="0"/>
              </a:spcBef>
              <a:spcAft>
                <a:spcPts val="600"/>
              </a:spcAft>
              <a:buFont typeface="NimbusSanNovSemBol" pitchFamily="18" charset="0"/>
              <a:buChar char="•"/>
              <a:defRPr sz="1800" kern="1200" baseline="0">
                <a:solidFill>
                  <a:schemeClr val="tx1"/>
                </a:solidFill>
                <a:latin typeface="NimbusSanNovSemBol" pitchFamily="18" charset="0"/>
                <a:ea typeface="+mn-ea"/>
                <a:cs typeface="+mn-cs"/>
              </a:defRPr>
            </a:lvl1pPr>
            <a:lvl2pPr marL="360000" indent="-360000" algn="l" defTabSz="914400" rtl="0" eaLnBrk="1" latinLnBrk="0" hangingPunct="1">
              <a:spcBef>
                <a:spcPts val="0"/>
              </a:spcBef>
              <a:spcAft>
                <a:spcPts val="1000"/>
              </a:spcAft>
              <a:buFont typeface="NimbusSanNov" pitchFamily="18" charset="0"/>
              <a:buChar char="•"/>
              <a:defRPr sz="1500" kern="1200" baseline="0">
                <a:solidFill>
                  <a:schemeClr val="tx1"/>
                </a:solidFill>
                <a:latin typeface="NimbusSanNov" pitchFamily="18" charset="0"/>
                <a:ea typeface="+mn-ea"/>
                <a:cs typeface="+mn-cs"/>
              </a:defRPr>
            </a:lvl2pPr>
            <a:lvl3pPr marL="720000" indent="-360000" algn="l" defTabSz="914400" rtl="0" eaLnBrk="1" latinLnBrk="0" hangingPunct="1">
              <a:spcBef>
                <a:spcPts val="0"/>
              </a:spcBef>
              <a:spcAft>
                <a:spcPts val="1000"/>
              </a:spcAft>
              <a:buFont typeface="NimbusSanNov" pitchFamily="18" charset="0"/>
              <a:buChar char="•"/>
              <a:defRPr sz="1500" kern="1200" baseline="0">
                <a:solidFill>
                  <a:schemeClr val="tx1"/>
                </a:solidFill>
                <a:latin typeface="NimbusSanNov" pitchFamily="18" charset="0"/>
                <a:ea typeface="+mn-ea"/>
                <a:cs typeface="+mn-cs"/>
              </a:defRPr>
            </a:lvl3pPr>
            <a:lvl4pPr marL="1080000" indent="-360000" algn="l" defTabSz="914400" rtl="0" eaLnBrk="1" latinLnBrk="0" hangingPunct="1">
              <a:spcBef>
                <a:spcPts val="0"/>
              </a:spcBef>
              <a:spcAft>
                <a:spcPts val="1000"/>
              </a:spcAft>
              <a:buFont typeface="NimbusSanNov" pitchFamily="18" charset="0"/>
              <a:buChar char="•"/>
              <a:defRPr sz="1500" kern="1200" baseline="0">
                <a:solidFill>
                  <a:schemeClr val="tx1"/>
                </a:solidFill>
                <a:latin typeface="NimbusSanNov" pitchFamily="18" charset="0"/>
                <a:ea typeface="+mn-ea"/>
                <a:cs typeface="+mn-cs"/>
              </a:defRPr>
            </a:lvl4pPr>
            <a:lvl5pPr marL="1440000" indent="-360000" algn="l" defTabSz="914400" rtl="0" eaLnBrk="1" latinLnBrk="0" hangingPunct="1">
              <a:spcBef>
                <a:spcPts val="0"/>
              </a:spcBef>
              <a:spcAft>
                <a:spcPts val="1000"/>
              </a:spcAft>
              <a:buFont typeface="NimbusSanNov" pitchFamily="18" charset="0"/>
              <a:buChar char="•"/>
              <a:defRPr sz="1500" kern="1200" baseline="0">
                <a:solidFill>
                  <a:schemeClr val="tx1"/>
                </a:solidFill>
                <a:latin typeface="NimbusSanNov"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de-CH" sz="1200" dirty="0"/>
              <a:t>William Murphy I cc </a:t>
            </a:r>
            <a:r>
              <a:rPr lang="de-CH" sz="1200" dirty="0" err="1"/>
              <a:t>by-sa</a:t>
            </a:r>
            <a:r>
              <a:rPr lang="de-CH" sz="1200" dirty="0"/>
              <a:t> 2.0</a:t>
            </a:r>
          </a:p>
        </p:txBody>
      </p:sp>
    </p:spTree>
    <p:extLst>
      <p:ext uri="{BB962C8B-B14F-4D97-AF65-F5344CB8AC3E}">
        <p14:creationId xmlns:p14="http://schemas.microsoft.com/office/powerpoint/2010/main" val="9389368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nhaltsplatzhalter 7"/>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l="7390" r="3612"/>
          <a:stretch/>
        </p:blipFill>
        <p:spPr>
          <a:xfrm>
            <a:off x="755650" y="2128057"/>
            <a:ext cx="3441700" cy="2491337"/>
          </a:xfrm>
        </p:spPr>
      </p:pic>
      <p:sp>
        <p:nvSpPr>
          <p:cNvPr id="3" name="Inhaltsplatzhalter 2"/>
          <p:cNvSpPr>
            <a:spLocks noGrp="1"/>
          </p:cNvSpPr>
          <p:nvPr>
            <p:ph sz="half" idx="2"/>
          </p:nvPr>
        </p:nvSpPr>
        <p:spPr/>
        <p:txBody>
          <a:bodyPr/>
          <a:lstStyle/>
          <a:p>
            <a:r>
              <a:rPr lang="de-CH" dirty="0"/>
              <a:t>Ausbeutung der natürlichen Ressourcen</a:t>
            </a:r>
          </a:p>
          <a:p>
            <a:r>
              <a:rPr lang="de-CH" dirty="0"/>
              <a:t>Ausdruck davon ist u.a. Klimawandel</a:t>
            </a:r>
          </a:p>
          <a:p>
            <a:r>
              <a:rPr lang="de-CH" dirty="0"/>
              <a:t>Kapitalismus und ökologische Nachhaltigkeit stehen im Widerspruch</a:t>
            </a:r>
          </a:p>
          <a:p>
            <a:pPr>
              <a:buFont typeface="Symbol" panose="05050102010706020507" pitchFamily="18" charset="2"/>
              <a:buChar char="Þ"/>
            </a:pPr>
            <a:r>
              <a:rPr lang="de-CH" dirty="0"/>
              <a:t>Es braucht nachhaltigere Lebensstile</a:t>
            </a:r>
          </a:p>
          <a:p>
            <a:pPr>
              <a:buFont typeface="Symbol" panose="05050102010706020507" pitchFamily="18" charset="2"/>
              <a:buChar char="Þ"/>
            </a:pPr>
            <a:endParaRPr lang="de-CH" dirty="0"/>
          </a:p>
          <a:p>
            <a:pPr marL="0" indent="0">
              <a:buNone/>
            </a:pPr>
            <a:endParaRPr lang="de-CH" dirty="0"/>
          </a:p>
        </p:txBody>
      </p:sp>
      <p:sp>
        <p:nvSpPr>
          <p:cNvPr id="4" name="Fußzeilenplatzhalter 3"/>
          <p:cNvSpPr>
            <a:spLocks noGrp="1"/>
          </p:cNvSpPr>
          <p:nvPr>
            <p:ph type="ftr" sz="quarter" idx="11"/>
          </p:nvPr>
        </p:nvSpPr>
        <p:spPr>
          <a:xfrm>
            <a:off x="226988" y="6499276"/>
            <a:ext cx="5616623" cy="216000"/>
          </a:xfrm>
        </p:spPr>
        <p:txBody>
          <a:bodyPr/>
          <a:lstStyle/>
          <a:p>
            <a:r>
              <a:rPr lang="fr-FR"/>
              <a:t>Wirtschaftsdemokratie</a:t>
            </a:r>
            <a:endParaRPr lang="de-CH" dirty="0"/>
          </a:p>
        </p:txBody>
      </p:sp>
      <p:sp>
        <p:nvSpPr>
          <p:cNvPr id="5" name="Foliennummernplatzhalter 4"/>
          <p:cNvSpPr>
            <a:spLocks noGrp="1"/>
          </p:cNvSpPr>
          <p:nvPr>
            <p:ph type="sldNum" sz="quarter" idx="12"/>
          </p:nvPr>
        </p:nvSpPr>
        <p:spPr/>
        <p:txBody>
          <a:bodyPr/>
          <a:lstStyle/>
          <a:p>
            <a:fld id="{0A46B44D-2D5A-486F-9341-417115BE5E44}" type="slidenum">
              <a:rPr lang="de-CH" smtClean="0"/>
              <a:pPr/>
              <a:t>8</a:t>
            </a:fld>
            <a:endParaRPr lang="de-CH" dirty="0"/>
          </a:p>
        </p:txBody>
      </p:sp>
      <p:sp>
        <p:nvSpPr>
          <p:cNvPr id="6" name="Titel 5"/>
          <p:cNvSpPr>
            <a:spLocks noGrp="1"/>
          </p:cNvSpPr>
          <p:nvPr>
            <p:ph type="title"/>
          </p:nvPr>
        </p:nvSpPr>
        <p:spPr/>
        <p:txBody>
          <a:bodyPr/>
          <a:lstStyle/>
          <a:p>
            <a:r>
              <a:rPr lang="de-CH" dirty="0"/>
              <a:t>Ökologische Krise</a:t>
            </a:r>
          </a:p>
        </p:txBody>
      </p:sp>
      <p:sp>
        <p:nvSpPr>
          <p:cNvPr id="7" name="Textplatzhalter 6"/>
          <p:cNvSpPr>
            <a:spLocks noGrp="1"/>
          </p:cNvSpPr>
          <p:nvPr>
            <p:ph type="body" sz="quarter" idx="13"/>
          </p:nvPr>
        </p:nvSpPr>
        <p:spPr/>
        <p:txBody>
          <a:bodyPr/>
          <a:lstStyle/>
          <a:p>
            <a:r>
              <a:rPr lang="de-CH" dirty="0"/>
              <a:t>Ausgangslage</a:t>
            </a:r>
          </a:p>
        </p:txBody>
      </p:sp>
      <p:sp>
        <p:nvSpPr>
          <p:cNvPr id="11" name="Textplatzhalter 5"/>
          <p:cNvSpPr txBox="1">
            <a:spLocks/>
          </p:cNvSpPr>
          <p:nvPr/>
        </p:nvSpPr>
        <p:spPr>
          <a:xfrm>
            <a:off x="755650" y="4619394"/>
            <a:ext cx="2406650" cy="346594"/>
          </a:xfrm>
          <a:prstGeom prst="rect">
            <a:avLst/>
          </a:prstGeom>
        </p:spPr>
        <p:txBody>
          <a:bodyPr/>
          <a:lstStyle>
            <a:lvl1pPr marL="360000" indent="-360000" algn="l" defTabSz="914400" rtl="0" eaLnBrk="1" latinLnBrk="0" hangingPunct="1">
              <a:spcBef>
                <a:spcPts val="0"/>
              </a:spcBef>
              <a:spcAft>
                <a:spcPts val="600"/>
              </a:spcAft>
              <a:buFont typeface="NimbusSanNovSemBol" pitchFamily="18" charset="0"/>
              <a:buChar char="•"/>
              <a:defRPr sz="1800" kern="1200" baseline="0">
                <a:solidFill>
                  <a:schemeClr val="tx1"/>
                </a:solidFill>
                <a:latin typeface="NimbusSanNovSemBol" pitchFamily="18" charset="0"/>
                <a:ea typeface="+mn-ea"/>
                <a:cs typeface="+mn-cs"/>
              </a:defRPr>
            </a:lvl1pPr>
            <a:lvl2pPr marL="360000" indent="-360000" algn="l" defTabSz="914400" rtl="0" eaLnBrk="1" latinLnBrk="0" hangingPunct="1">
              <a:spcBef>
                <a:spcPts val="0"/>
              </a:spcBef>
              <a:spcAft>
                <a:spcPts val="1000"/>
              </a:spcAft>
              <a:buFont typeface="NimbusSanNov" pitchFamily="18" charset="0"/>
              <a:buChar char="•"/>
              <a:defRPr sz="1500" kern="1200" baseline="0">
                <a:solidFill>
                  <a:schemeClr val="tx1"/>
                </a:solidFill>
                <a:latin typeface="NimbusSanNov" pitchFamily="18" charset="0"/>
                <a:ea typeface="+mn-ea"/>
                <a:cs typeface="+mn-cs"/>
              </a:defRPr>
            </a:lvl2pPr>
            <a:lvl3pPr marL="720000" indent="-360000" algn="l" defTabSz="914400" rtl="0" eaLnBrk="1" latinLnBrk="0" hangingPunct="1">
              <a:spcBef>
                <a:spcPts val="0"/>
              </a:spcBef>
              <a:spcAft>
                <a:spcPts val="1000"/>
              </a:spcAft>
              <a:buFont typeface="NimbusSanNov" pitchFamily="18" charset="0"/>
              <a:buChar char="•"/>
              <a:defRPr sz="1500" kern="1200" baseline="0">
                <a:solidFill>
                  <a:schemeClr val="tx1"/>
                </a:solidFill>
                <a:latin typeface="NimbusSanNov" pitchFamily="18" charset="0"/>
                <a:ea typeface="+mn-ea"/>
                <a:cs typeface="+mn-cs"/>
              </a:defRPr>
            </a:lvl3pPr>
            <a:lvl4pPr marL="1080000" indent="-360000" algn="l" defTabSz="914400" rtl="0" eaLnBrk="1" latinLnBrk="0" hangingPunct="1">
              <a:spcBef>
                <a:spcPts val="0"/>
              </a:spcBef>
              <a:spcAft>
                <a:spcPts val="1000"/>
              </a:spcAft>
              <a:buFont typeface="NimbusSanNov" pitchFamily="18" charset="0"/>
              <a:buChar char="•"/>
              <a:defRPr sz="1500" kern="1200" baseline="0">
                <a:solidFill>
                  <a:schemeClr val="tx1"/>
                </a:solidFill>
                <a:latin typeface="NimbusSanNov" pitchFamily="18" charset="0"/>
                <a:ea typeface="+mn-ea"/>
                <a:cs typeface="+mn-cs"/>
              </a:defRPr>
            </a:lvl4pPr>
            <a:lvl5pPr marL="1440000" indent="-360000" algn="l" defTabSz="914400" rtl="0" eaLnBrk="1" latinLnBrk="0" hangingPunct="1">
              <a:spcBef>
                <a:spcPts val="0"/>
              </a:spcBef>
              <a:spcAft>
                <a:spcPts val="1000"/>
              </a:spcAft>
              <a:buFont typeface="NimbusSanNov" pitchFamily="18" charset="0"/>
              <a:buChar char="•"/>
              <a:defRPr sz="1500" kern="1200" baseline="0">
                <a:solidFill>
                  <a:schemeClr val="tx1"/>
                </a:solidFill>
                <a:latin typeface="NimbusSanNov"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de-CH" sz="1200" dirty="0"/>
              <a:t>www.dragonoil.com I  cc </a:t>
            </a:r>
            <a:r>
              <a:rPr lang="de-CH" sz="1200" dirty="0" err="1"/>
              <a:t>by-sa</a:t>
            </a:r>
            <a:r>
              <a:rPr lang="de-CH" sz="1200" dirty="0"/>
              <a:t> 3.0 </a:t>
            </a:r>
          </a:p>
        </p:txBody>
      </p:sp>
    </p:spTree>
    <p:extLst>
      <p:ext uri="{BB962C8B-B14F-4D97-AF65-F5344CB8AC3E}">
        <p14:creationId xmlns:p14="http://schemas.microsoft.com/office/powerpoint/2010/main" val="16171244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nhaltsplatzhalter 7"/>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r="2956"/>
          <a:stretch/>
        </p:blipFill>
        <p:spPr>
          <a:xfrm>
            <a:off x="755650" y="2128057"/>
            <a:ext cx="3752850" cy="2492908"/>
          </a:xfrm>
        </p:spPr>
      </p:pic>
      <p:sp>
        <p:nvSpPr>
          <p:cNvPr id="3" name="Inhaltsplatzhalter 2"/>
          <p:cNvSpPr>
            <a:spLocks noGrp="1"/>
          </p:cNvSpPr>
          <p:nvPr>
            <p:ph sz="half" idx="2"/>
          </p:nvPr>
        </p:nvSpPr>
        <p:spPr>
          <a:xfrm>
            <a:off x="4648200" y="2128057"/>
            <a:ext cx="4013200" cy="4048905"/>
          </a:xfrm>
        </p:spPr>
        <p:txBody>
          <a:bodyPr/>
          <a:lstStyle/>
          <a:p>
            <a:r>
              <a:rPr lang="de-CH" dirty="0"/>
              <a:t>Wirtschaftspolitik geprägt von «Sachzwängen»; «Alternativlosigkeit»</a:t>
            </a:r>
          </a:p>
          <a:p>
            <a:r>
              <a:rPr lang="de-CH" dirty="0"/>
              <a:t>Zunahme autoritärer Politik</a:t>
            </a:r>
          </a:p>
          <a:p>
            <a:r>
              <a:rPr lang="de-CH" dirty="0"/>
              <a:t>«Marktgerechte Demokratie»</a:t>
            </a:r>
          </a:p>
          <a:p>
            <a:r>
              <a:rPr lang="de-CH" dirty="0"/>
              <a:t>Aufstieg der Rechtspopulisten</a:t>
            </a:r>
          </a:p>
          <a:p>
            <a:endParaRPr lang="de-CH" dirty="0"/>
          </a:p>
          <a:p>
            <a:pPr>
              <a:buFont typeface="Symbol" panose="05050102010706020507" pitchFamily="18" charset="2"/>
              <a:buChar char="Þ"/>
            </a:pPr>
            <a:r>
              <a:rPr lang="de-CH" dirty="0"/>
              <a:t>Es braucht mehr statt weniger Demokratie</a:t>
            </a:r>
          </a:p>
          <a:p>
            <a:pPr>
              <a:buFont typeface="Symbol" panose="05050102010706020507" pitchFamily="18" charset="2"/>
              <a:buChar char="Þ"/>
            </a:pPr>
            <a:endParaRPr lang="de-CH" dirty="0"/>
          </a:p>
          <a:p>
            <a:pPr marL="0" indent="0">
              <a:buNone/>
            </a:pPr>
            <a:endParaRPr lang="de-CH" dirty="0"/>
          </a:p>
          <a:p>
            <a:endParaRPr lang="de-CH" dirty="0"/>
          </a:p>
        </p:txBody>
      </p:sp>
      <p:sp>
        <p:nvSpPr>
          <p:cNvPr id="4" name="Fußzeilenplatzhalter 3"/>
          <p:cNvSpPr>
            <a:spLocks noGrp="1"/>
          </p:cNvSpPr>
          <p:nvPr>
            <p:ph type="ftr" sz="quarter" idx="11"/>
          </p:nvPr>
        </p:nvSpPr>
        <p:spPr/>
        <p:txBody>
          <a:bodyPr/>
          <a:lstStyle/>
          <a:p>
            <a:r>
              <a:rPr lang="fr-FR"/>
              <a:t>Wirtschaftsdemokratie</a:t>
            </a:r>
            <a:endParaRPr lang="de-CH" dirty="0"/>
          </a:p>
        </p:txBody>
      </p:sp>
      <p:sp>
        <p:nvSpPr>
          <p:cNvPr id="5" name="Foliennummernplatzhalter 4"/>
          <p:cNvSpPr>
            <a:spLocks noGrp="1"/>
          </p:cNvSpPr>
          <p:nvPr>
            <p:ph type="sldNum" sz="quarter" idx="12"/>
          </p:nvPr>
        </p:nvSpPr>
        <p:spPr/>
        <p:txBody>
          <a:bodyPr/>
          <a:lstStyle/>
          <a:p>
            <a:fld id="{0A46B44D-2D5A-486F-9341-417115BE5E44}" type="slidenum">
              <a:rPr lang="de-CH" smtClean="0"/>
              <a:pPr/>
              <a:t>9</a:t>
            </a:fld>
            <a:endParaRPr lang="de-CH" dirty="0"/>
          </a:p>
        </p:txBody>
      </p:sp>
      <p:sp>
        <p:nvSpPr>
          <p:cNvPr id="6" name="Titel 5"/>
          <p:cNvSpPr>
            <a:spLocks noGrp="1"/>
          </p:cNvSpPr>
          <p:nvPr>
            <p:ph type="title"/>
          </p:nvPr>
        </p:nvSpPr>
        <p:spPr/>
        <p:txBody>
          <a:bodyPr/>
          <a:lstStyle/>
          <a:p>
            <a:r>
              <a:rPr lang="de-CH" dirty="0"/>
              <a:t>Krise der Demokratie</a:t>
            </a:r>
          </a:p>
        </p:txBody>
      </p:sp>
      <p:sp>
        <p:nvSpPr>
          <p:cNvPr id="7" name="Textplatzhalter 6"/>
          <p:cNvSpPr>
            <a:spLocks noGrp="1"/>
          </p:cNvSpPr>
          <p:nvPr>
            <p:ph type="body" sz="quarter" idx="13"/>
          </p:nvPr>
        </p:nvSpPr>
        <p:spPr/>
        <p:txBody>
          <a:bodyPr/>
          <a:lstStyle/>
          <a:p>
            <a:r>
              <a:rPr lang="de-CH" dirty="0"/>
              <a:t>Ausgangslage</a:t>
            </a:r>
          </a:p>
        </p:txBody>
      </p:sp>
      <p:sp>
        <p:nvSpPr>
          <p:cNvPr id="9" name="Textplatzhalter 5"/>
          <p:cNvSpPr txBox="1">
            <a:spLocks/>
          </p:cNvSpPr>
          <p:nvPr/>
        </p:nvSpPr>
        <p:spPr>
          <a:xfrm>
            <a:off x="755650" y="4620965"/>
            <a:ext cx="1733550" cy="299243"/>
          </a:xfrm>
          <a:prstGeom prst="rect">
            <a:avLst/>
          </a:prstGeom>
        </p:spPr>
        <p:txBody>
          <a:bodyPr/>
          <a:lstStyle>
            <a:lvl1pPr marL="360000" indent="-360000" algn="l" defTabSz="914400" rtl="0" eaLnBrk="1" latinLnBrk="0" hangingPunct="1">
              <a:spcBef>
                <a:spcPts val="0"/>
              </a:spcBef>
              <a:spcAft>
                <a:spcPts val="600"/>
              </a:spcAft>
              <a:buFont typeface="NimbusSanNovSemBol" pitchFamily="18" charset="0"/>
              <a:buChar char="•"/>
              <a:defRPr sz="1800" kern="1200" baseline="0">
                <a:solidFill>
                  <a:schemeClr val="tx1"/>
                </a:solidFill>
                <a:latin typeface="NimbusSanNovSemBol" pitchFamily="18" charset="0"/>
                <a:ea typeface="+mn-ea"/>
                <a:cs typeface="+mn-cs"/>
              </a:defRPr>
            </a:lvl1pPr>
            <a:lvl2pPr marL="360000" indent="-360000" algn="l" defTabSz="914400" rtl="0" eaLnBrk="1" latinLnBrk="0" hangingPunct="1">
              <a:spcBef>
                <a:spcPts val="0"/>
              </a:spcBef>
              <a:spcAft>
                <a:spcPts val="1000"/>
              </a:spcAft>
              <a:buFont typeface="NimbusSanNov" pitchFamily="18" charset="0"/>
              <a:buChar char="•"/>
              <a:defRPr sz="1500" kern="1200" baseline="0">
                <a:solidFill>
                  <a:schemeClr val="tx1"/>
                </a:solidFill>
                <a:latin typeface="NimbusSanNov" pitchFamily="18" charset="0"/>
                <a:ea typeface="+mn-ea"/>
                <a:cs typeface="+mn-cs"/>
              </a:defRPr>
            </a:lvl2pPr>
            <a:lvl3pPr marL="720000" indent="-360000" algn="l" defTabSz="914400" rtl="0" eaLnBrk="1" latinLnBrk="0" hangingPunct="1">
              <a:spcBef>
                <a:spcPts val="0"/>
              </a:spcBef>
              <a:spcAft>
                <a:spcPts val="1000"/>
              </a:spcAft>
              <a:buFont typeface="NimbusSanNov" pitchFamily="18" charset="0"/>
              <a:buChar char="•"/>
              <a:defRPr sz="1500" kern="1200" baseline="0">
                <a:solidFill>
                  <a:schemeClr val="tx1"/>
                </a:solidFill>
                <a:latin typeface="NimbusSanNov" pitchFamily="18" charset="0"/>
                <a:ea typeface="+mn-ea"/>
                <a:cs typeface="+mn-cs"/>
              </a:defRPr>
            </a:lvl3pPr>
            <a:lvl4pPr marL="1080000" indent="-360000" algn="l" defTabSz="914400" rtl="0" eaLnBrk="1" latinLnBrk="0" hangingPunct="1">
              <a:spcBef>
                <a:spcPts val="0"/>
              </a:spcBef>
              <a:spcAft>
                <a:spcPts val="1000"/>
              </a:spcAft>
              <a:buFont typeface="NimbusSanNov" pitchFamily="18" charset="0"/>
              <a:buChar char="•"/>
              <a:defRPr sz="1500" kern="1200" baseline="0">
                <a:solidFill>
                  <a:schemeClr val="tx1"/>
                </a:solidFill>
                <a:latin typeface="NimbusSanNov" pitchFamily="18" charset="0"/>
                <a:ea typeface="+mn-ea"/>
                <a:cs typeface="+mn-cs"/>
              </a:defRPr>
            </a:lvl4pPr>
            <a:lvl5pPr marL="1440000" indent="-360000" algn="l" defTabSz="914400" rtl="0" eaLnBrk="1" latinLnBrk="0" hangingPunct="1">
              <a:spcBef>
                <a:spcPts val="0"/>
              </a:spcBef>
              <a:spcAft>
                <a:spcPts val="1000"/>
              </a:spcAft>
              <a:buFont typeface="NimbusSanNov" pitchFamily="18" charset="0"/>
              <a:buChar char="•"/>
              <a:defRPr sz="1500" kern="1200" baseline="0">
                <a:solidFill>
                  <a:schemeClr val="tx1"/>
                </a:solidFill>
                <a:latin typeface="NimbusSanNov"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de-CH" sz="1200" dirty="0" err="1"/>
              <a:t>Kalispera</a:t>
            </a:r>
            <a:r>
              <a:rPr lang="de-CH" sz="1200" dirty="0"/>
              <a:t> Dell I cc </a:t>
            </a:r>
            <a:r>
              <a:rPr lang="de-CH" sz="1200" dirty="0" err="1"/>
              <a:t>by</a:t>
            </a:r>
            <a:r>
              <a:rPr lang="de-CH" sz="1200" dirty="0"/>
              <a:t> 3.0</a:t>
            </a:r>
          </a:p>
        </p:txBody>
      </p:sp>
    </p:spTree>
    <p:extLst>
      <p:ext uri="{BB962C8B-B14F-4D97-AF65-F5344CB8AC3E}">
        <p14:creationId xmlns:p14="http://schemas.microsoft.com/office/powerpoint/2010/main" val="2168199794"/>
      </p:ext>
    </p:extLst>
  </p:cSld>
  <p:clrMapOvr>
    <a:masterClrMapping/>
  </p:clrMapOvr>
</p:sld>
</file>

<file path=ppt/theme/theme1.xml><?xml version="1.0" encoding="utf-8"?>
<a:theme xmlns:a="http://schemas.openxmlformats.org/drawingml/2006/main" name="praesentation">
  <a:themeElements>
    <a:clrScheme name="PS">
      <a:dk1>
        <a:sysClr val="windowText" lastClr="000000"/>
      </a:dk1>
      <a:lt1>
        <a:sysClr val="window" lastClr="FFFFFF"/>
      </a:lt1>
      <a:dk2>
        <a:srgbClr val="1F497D"/>
      </a:dk2>
      <a:lt2>
        <a:srgbClr val="EEECE1"/>
      </a:lt2>
      <a:accent1>
        <a:srgbClr val="E53136"/>
      </a:accent1>
      <a:accent2>
        <a:srgbClr val="4F81BD"/>
      </a:accent2>
      <a:accent3>
        <a:srgbClr val="9BBB59"/>
      </a:accent3>
      <a:accent4>
        <a:srgbClr val="8064A2"/>
      </a:accent4>
      <a:accent5>
        <a:srgbClr val="4BACC6"/>
      </a:accent5>
      <a:accent6>
        <a:srgbClr val="F79646"/>
      </a:accent6>
      <a:hlink>
        <a:srgbClr val="0000FF"/>
      </a:hlink>
      <a:folHlink>
        <a:srgbClr val="800080"/>
      </a:folHlink>
    </a:clrScheme>
    <a:fontScheme name="PS">
      <a:majorFont>
        <a:latin typeface="NimbusSanNovSemBol"/>
        <a:ea typeface=""/>
        <a:cs typeface=""/>
      </a:majorFont>
      <a:minorFont>
        <a:latin typeface="NimbusSanNov"/>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1500"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praesentation.potx</Template>
  <TotalTime>0</TotalTime>
  <Words>2227</Words>
  <Application>Microsoft Office PowerPoint</Application>
  <PresentationFormat>Bildschirmpräsentation (4:3)</PresentationFormat>
  <Paragraphs>339</Paragraphs>
  <Slides>26</Slides>
  <Notes>24</Notes>
  <HiddenSlides>0</HiddenSlides>
  <MMClips>0</MMClips>
  <ScaleCrop>false</ScaleCrop>
  <HeadingPairs>
    <vt:vector size="4" baseType="variant">
      <vt:variant>
        <vt:lpstr>Design</vt:lpstr>
      </vt:variant>
      <vt:variant>
        <vt:i4>1</vt:i4>
      </vt:variant>
      <vt:variant>
        <vt:lpstr>Folientitel</vt:lpstr>
      </vt:variant>
      <vt:variant>
        <vt:i4>26</vt:i4>
      </vt:variant>
    </vt:vector>
  </HeadingPairs>
  <TitlesOfParts>
    <vt:vector size="27" baseType="lpstr">
      <vt:lpstr>praesentation</vt:lpstr>
      <vt:lpstr>Wirtschaftsdemokratie</vt:lpstr>
      <vt:lpstr>PowerPoint-Präsentation</vt:lpstr>
      <vt:lpstr>Ausgangslage </vt:lpstr>
      <vt:lpstr>Wie wir zusammenleben?</vt:lpstr>
      <vt:lpstr>«Multiple Krise»</vt:lpstr>
      <vt:lpstr>Ökonomische Krise</vt:lpstr>
      <vt:lpstr>Soziale Krise</vt:lpstr>
      <vt:lpstr>Ökologische Krise</vt:lpstr>
      <vt:lpstr>Krise der Demokratie</vt:lpstr>
      <vt:lpstr>Eine sozialdemokratische Antwort?</vt:lpstr>
      <vt:lpstr>Wirtschaftsdemokratie!</vt:lpstr>
      <vt:lpstr>Geschichte und Grundlagen </vt:lpstr>
      <vt:lpstr>Von der politischen zur sozialen Demokratie</vt:lpstr>
      <vt:lpstr>1914-1945: DIE KATASTROPHE DES KAPITALISMUS</vt:lpstr>
      <vt:lpstr>Der KOmProMISS: DemOKRATIe Und KapiTalISMUs</vt:lpstr>
      <vt:lpstr>DIE DemOkRATISIERUngsOFFENSIVE Nach «1968»…</vt:lpstr>
      <vt:lpstr>…UND DIE NEOLiBERALE GEgenOFFENSIVe</vt:lpstr>
      <vt:lpstr>Zukunftsfähige Wirtschaft</vt:lpstr>
      <vt:lpstr>Vielfältig zur Wirtschaftsdemokratie</vt:lpstr>
      <vt:lpstr>Schwerpunkte</vt:lpstr>
      <vt:lpstr>Mitbestimmung und Beteiligung ausbauen</vt:lpstr>
      <vt:lpstr>Soziales Unternehmertum</vt:lpstr>
      <vt:lpstr>Soziales Unternehmertum und genossenschaften</vt:lpstr>
      <vt:lpstr>Weiterdenken…</vt:lpstr>
      <vt:lpstr>Diskussion</vt:lpstr>
      <vt:lpstr>Weitere Informationen</vt:lpstr>
    </vt:vector>
  </TitlesOfParts>
  <Company>FEINHEIT kreativ studio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STEUERPOLITIK – BÜRGERLICHE DENKMUSTER UND UNSERE ALTERNATIVEN</dc:title>
  <dc:creator>Hannes</dc:creator>
  <cp:lastModifiedBy>Simon Roth</cp:lastModifiedBy>
  <cp:revision>644</cp:revision>
  <cp:lastPrinted>2015-02-17T16:19:06Z</cp:lastPrinted>
  <dcterms:created xsi:type="dcterms:W3CDTF">2014-01-22T15:18:23Z</dcterms:created>
  <dcterms:modified xsi:type="dcterms:W3CDTF">2017-03-10T17:56:40Z</dcterms:modified>
</cp:coreProperties>
</file>