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  <p:sldMasterId id="2147483921" r:id="rId2"/>
  </p:sldMasterIdLst>
  <p:notesMasterIdLst>
    <p:notesMasterId r:id="rId15"/>
  </p:notesMasterIdLst>
  <p:handoutMasterIdLst>
    <p:handoutMasterId r:id="rId16"/>
  </p:handoutMasterIdLst>
  <p:sldIdLst>
    <p:sldId id="258" r:id="rId3"/>
    <p:sldId id="259" r:id="rId4"/>
    <p:sldId id="260" r:id="rId5"/>
    <p:sldId id="261" r:id="rId6"/>
    <p:sldId id="262" r:id="rId7"/>
    <p:sldId id="264" r:id="rId8"/>
    <p:sldId id="270" r:id="rId9"/>
    <p:sldId id="263" r:id="rId10"/>
    <p:sldId id="265" r:id="rId11"/>
    <p:sldId id="266" r:id="rId12"/>
    <p:sldId id="267" r:id="rId13"/>
    <p:sldId id="269" r:id="rId14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2" autoAdjust="0"/>
    <p:restoredTop sz="82927" autoAdjust="0"/>
  </p:normalViewPr>
  <p:slideViewPr>
    <p:cSldViewPr>
      <p:cViewPr varScale="1">
        <p:scale>
          <a:sx n="76" d="100"/>
          <a:sy n="76" d="100"/>
        </p:scale>
        <p:origin x="3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5" Type="http://schemas.openxmlformats.org/officeDocument/2006/relationships/chartUserShapes" Target="../drawings/drawing1.xml"/><Relationship Id="rId4" Type="http://schemas.openxmlformats.org/officeDocument/2006/relationships/oleObject" Target="../embeddings/oleObject1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953937007874016E-2"/>
          <c:y val="5.0925925925925923E-2"/>
          <c:w val="0.86601618547681536"/>
          <c:h val="0.69095581802274719"/>
        </c:manualLayout>
      </c:layout>
      <c:lineChart>
        <c:grouping val="standard"/>
        <c:varyColors val="0"/>
        <c:ser>
          <c:idx val="0"/>
          <c:order val="0"/>
          <c:tx>
            <c:strRef>
              <c:f>'f2'!$A$2</c:f>
              <c:strCache>
                <c:ptCount val="1"/>
                <c:pt idx="0">
                  <c:v>Ind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'f2'!$B$1:$S$1</c:f>
              <c:numCache>
                <c:formatCode>General</c:formatCode>
                <c:ptCount val="1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</c:numCache>
            </c:numRef>
          </c:cat>
          <c:val>
            <c:numRef>
              <c:f>'f2'!$B$2:$S$2</c:f>
              <c:numCache>
                <c:formatCode>0.0%</c:formatCode>
                <c:ptCount val="18"/>
                <c:pt idx="0">
                  <c:v>0.106</c:v>
                </c:pt>
                <c:pt idx="1">
                  <c:v>0.10299999999999999</c:v>
                </c:pt>
                <c:pt idx="2">
                  <c:v>0.10100000000000001</c:v>
                </c:pt>
                <c:pt idx="3">
                  <c:v>9.9000000000000005E-2</c:v>
                </c:pt>
                <c:pt idx="4">
                  <c:v>9.7000000000000003E-2</c:v>
                </c:pt>
                <c:pt idx="5">
                  <c:v>0.1</c:v>
                </c:pt>
                <c:pt idx="6">
                  <c:v>9.8000000000000004E-2</c:v>
                </c:pt>
                <c:pt idx="7">
                  <c:v>9.0999999999999998E-2</c:v>
                </c:pt>
                <c:pt idx="8">
                  <c:v>9.5000000000000001E-2</c:v>
                </c:pt>
                <c:pt idx="9">
                  <c:v>9.1999999999999998E-2</c:v>
                </c:pt>
                <c:pt idx="10">
                  <c:v>9.0999999999999998E-2</c:v>
                </c:pt>
                <c:pt idx="11">
                  <c:v>9.1999999999999998E-2</c:v>
                </c:pt>
                <c:pt idx="12">
                  <c:v>8.8999999999999996E-2</c:v>
                </c:pt>
                <c:pt idx="13">
                  <c:v>8.3000000000000004E-2</c:v>
                </c:pt>
                <c:pt idx="14">
                  <c:v>8.3000000000000004E-2</c:v>
                </c:pt>
                <c:pt idx="15">
                  <c:v>8.1000000000000003E-2</c:v>
                </c:pt>
                <c:pt idx="16">
                  <c:v>8.1000000000000003E-2</c:v>
                </c:pt>
                <c:pt idx="17">
                  <c:v>7.8E-2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6DD-4F31-A185-EB0874F21832}"/>
            </c:ext>
          </c:extLst>
        </c:ser>
        <c:ser>
          <c:idx val="1"/>
          <c:order val="1"/>
          <c:tx>
            <c:strRef>
              <c:f>'f2'!$A$3</c:f>
              <c:strCache>
                <c:ptCount val="1"/>
                <c:pt idx="0">
                  <c:v>SPE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'f2'!$B$1:$S$1</c:f>
              <c:numCache>
                <c:formatCode>General</c:formatCode>
                <c:ptCount val="1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</c:numCache>
            </c:numRef>
          </c:cat>
          <c:val>
            <c:numRef>
              <c:f>'f2'!$B$3:$S$3</c:f>
              <c:numCache>
                <c:formatCode>0.0%</c:formatCode>
                <c:ptCount val="18"/>
                <c:pt idx="0">
                  <c:v>3.7999999999999999E-2</c:v>
                </c:pt>
                <c:pt idx="1">
                  <c:v>4.8000000000000001E-2</c:v>
                </c:pt>
                <c:pt idx="2">
                  <c:v>4.1000000000000002E-2</c:v>
                </c:pt>
                <c:pt idx="3">
                  <c:v>4.1000000000000002E-2</c:v>
                </c:pt>
                <c:pt idx="4">
                  <c:v>0.04</c:v>
                </c:pt>
                <c:pt idx="5">
                  <c:v>3.7999999999999999E-2</c:v>
                </c:pt>
                <c:pt idx="6">
                  <c:v>4.1000000000000002E-2</c:v>
                </c:pt>
                <c:pt idx="7">
                  <c:v>0.04</c:v>
                </c:pt>
                <c:pt idx="8">
                  <c:v>4.2000000000000003E-2</c:v>
                </c:pt>
                <c:pt idx="9">
                  <c:v>4.2000000000000003E-2</c:v>
                </c:pt>
                <c:pt idx="10">
                  <c:v>4.2999999999999997E-2</c:v>
                </c:pt>
                <c:pt idx="11">
                  <c:v>4.1000000000000002E-2</c:v>
                </c:pt>
                <c:pt idx="12">
                  <c:v>4.2999999999999997E-2</c:v>
                </c:pt>
                <c:pt idx="13">
                  <c:v>4.7E-2</c:v>
                </c:pt>
                <c:pt idx="14">
                  <c:v>4.8000000000000001E-2</c:v>
                </c:pt>
                <c:pt idx="15">
                  <c:v>4.8000000000000001E-2</c:v>
                </c:pt>
                <c:pt idx="16">
                  <c:v>4.7E-2</c:v>
                </c:pt>
                <c:pt idx="17">
                  <c:v>4.8000000000000001E-2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6DD-4F31-A185-EB0874F21832}"/>
            </c:ext>
          </c:extLst>
        </c:ser>
        <c:ser>
          <c:idx val="3"/>
          <c:order val="2"/>
          <c:tx>
            <c:strRef>
              <c:f>'f2'!$A$5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val>
            <c:numRef>
              <c:f>'f2'!$B$5:$S$5</c:f>
              <c:numCache>
                <c:formatCode>0.0%</c:formatCode>
                <c:ptCount val="18"/>
                <c:pt idx="0">
                  <c:v>0.14377587522970758</c:v>
                </c:pt>
                <c:pt idx="1">
                  <c:v>0.15155593861295064</c:v>
                </c:pt>
                <c:pt idx="2">
                  <c:v>0.14186303967825509</c:v>
                </c:pt>
                <c:pt idx="3">
                  <c:v>0.13982014617931102</c:v>
                </c:pt>
                <c:pt idx="4">
                  <c:v>0.13706496797482956</c:v>
                </c:pt>
                <c:pt idx="5">
                  <c:v>0.13790608766236961</c:v>
                </c:pt>
                <c:pt idx="6">
                  <c:v>0.13915152827104244</c:v>
                </c:pt>
                <c:pt idx="7">
                  <c:v>0.13066516869672304</c:v>
                </c:pt>
                <c:pt idx="8">
                  <c:v>0.13706220192683849</c:v>
                </c:pt>
                <c:pt idx="9">
                  <c:v>0.13264366649266943</c:v>
                </c:pt>
                <c:pt idx="10">
                  <c:v>0.1323645631142919</c:v>
                </c:pt>
                <c:pt idx="11">
                  <c:v>0.13182279187383969</c:v>
                </c:pt>
                <c:pt idx="12">
                  <c:v>0.13218946673396373</c:v>
                </c:pt>
                <c:pt idx="13">
                  <c:v>0.12900835771346911</c:v>
                </c:pt>
                <c:pt idx="14">
                  <c:v>0.13073617315760724</c:v>
                </c:pt>
                <c:pt idx="15">
                  <c:v>0.12809857486987583</c:v>
                </c:pt>
                <c:pt idx="16">
                  <c:v>0.12790264781539207</c:v>
                </c:pt>
                <c:pt idx="17">
                  <c:v>0.12585422666008253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6DD-4F31-A185-EB0874F218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8208072"/>
        <c:axId val="338208400"/>
      </c:lineChart>
      <c:catAx>
        <c:axId val="338208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CH"/>
          </a:p>
        </c:txPr>
        <c:crossAx val="338208400"/>
        <c:crosses val="autoZero"/>
        <c:auto val="1"/>
        <c:lblAlgn val="ctr"/>
        <c:lblOffset val="100"/>
        <c:noMultiLvlLbl val="0"/>
      </c:catAx>
      <c:valAx>
        <c:axId val="338208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CH"/>
          </a:p>
        </c:txPr>
        <c:crossAx val="338208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CH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CH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'f12'!$B$1</c:f>
              <c:strCache>
                <c:ptCount val="1"/>
                <c:pt idx="0">
                  <c:v>indépendants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'f12'!$A$2:$A$23</c:f>
              <c:strCache>
                <c:ptCount val="22"/>
                <c:pt idx="0">
                  <c:v>administration publique</c:v>
                </c:pt>
                <c:pt idx="1">
                  <c:v>produc. et distr. d'électricité</c:v>
                </c:pt>
                <c:pt idx="2">
                  <c:v>industries extractives</c:v>
                </c:pt>
                <c:pt idx="3">
                  <c:v>activités financières et d'assurance</c:v>
                </c:pt>
                <c:pt idx="4">
                  <c:v>transports et entreposage</c:v>
                </c:pt>
                <c:pt idx="5">
                  <c:v>produc. et distr. d'eau; assainissement</c:v>
                </c:pt>
                <c:pt idx="6">
                  <c:v>enseignement</c:v>
                </c:pt>
                <c:pt idx="7">
                  <c:v>activités extra-territoriales</c:v>
                </c:pt>
                <c:pt idx="8">
                  <c:v>industrie manufacturière</c:v>
                </c:pt>
                <c:pt idx="9">
                  <c:v>activ. des ménages en tant qu'employeurs</c:v>
                </c:pt>
                <c:pt idx="10">
                  <c:v>santé humaine et action sociale</c:v>
                </c:pt>
                <c:pt idx="11">
                  <c:v>activités de services administratifs et de soutien</c:v>
                </c:pt>
                <c:pt idx="12">
                  <c:v>commerce; réparation d'automobiles et de motocycles</c:v>
                </c:pt>
                <c:pt idx="13">
                  <c:v>Total</c:v>
                </c:pt>
                <c:pt idx="14">
                  <c:v>information et communication</c:v>
                </c:pt>
                <c:pt idx="15">
                  <c:v>hébergement et restauration</c:v>
                </c:pt>
                <c:pt idx="16">
                  <c:v>construction</c:v>
                </c:pt>
                <c:pt idx="17">
                  <c:v>activités immobilières</c:v>
                </c:pt>
                <c:pt idx="18">
                  <c:v>arts, spectacles et activités récréatives</c:v>
                </c:pt>
                <c:pt idx="19">
                  <c:v>autres activités de services</c:v>
                </c:pt>
                <c:pt idx="20">
                  <c:v>activités spécialisées, scientifiques et techniques</c:v>
                </c:pt>
                <c:pt idx="21">
                  <c:v>agriculture, sylviculture et pêche</c:v>
                </c:pt>
              </c:strCache>
            </c:strRef>
          </c:cat>
          <c:val>
            <c:numRef>
              <c:f>'f12'!$B$2:$B$23</c:f>
              <c:numCache>
                <c:formatCode>0.00%</c:formatCode>
                <c:ptCount val="22"/>
                <c:pt idx="1">
                  <c:v>1.4E-2</c:v>
                </c:pt>
                <c:pt idx="2">
                  <c:v>1.9E-2</c:v>
                </c:pt>
                <c:pt idx="3">
                  <c:v>4.1000000000000002E-2</c:v>
                </c:pt>
                <c:pt idx="4">
                  <c:v>4.5999999999999999E-2</c:v>
                </c:pt>
                <c:pt idx="5">
                  <c:v>5.1999999999999998E-2</c:v>
                </c:pt>
                <c:pt idx="6">
                  <c:v>5.8000000000000003E-2</c:v>
                </c:pt>
                <c:pt idx="7">
                  <c:v>6.6000000000000003E-2</c:v>
                </c:pt>
                <c:pt idx="8">
                  <c:v>7.4999999999999997E-2</c:v>
                </c:pt>
                <c:pt idx="9">
                  <c:v>9.0999999999999998E-2</c:v>
                </c:pt>
                <c:pt idx="10">
                  <c:v>9.7000000000000003E-2</c:v>
                </c:pt>
                <c:pt idx="11">
                  <c:v>0.112</c:v>
                </c:pt>
                <c:pt idx="12">
                  <c:v>0.125</c:v>
                </c:pt>
                <c:pt idx="13">
                  <c:v>0.126</c:v>
                </c:pt>
                <c:pt idx="14">
                  <c:v>0.13700000000000001</c:v>
                </c:pt>
                <c:pt idx="15">
                  <c:v>0.14899999999999999</c:v>
                </c:pt>
                <c:pt idx="16">
                  <c:v>0.17</c:v>
                </c:pt>
                <c:pt idx="17">
                  <c:v>0.20799999999999999</c:v>
                </c:pt>
                <c:pt idx="18">
                  <c:v>0.22600000000000001</c:v>
                </c:pt>
                <c:pt idx="19">
                  <c:v>0.23599999999999999</c:v>
                </c:pt>
                <c:pt idx="20">
                  <c:v>0.248</c:v>
                </c:pt>
                <c:pt idx="21">
                  <c:v>0.51200000000000001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C9-4D59-A603-34B4DAA40AC6}"/>
            </c:ext>
          </c:extLst>
        </c:ser>
        <c:ser>
          <c:idx val="1"/>
          <c:order val="1"/>
          <c:tx>
            <c:strRef>
              <c:f>'f12'!$C$1</c:f>
              <c:strCache>
                <c:ptCount val="1"/>
                <c:pt idx="0">
                  <c:v>coll. fam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'f12'!$A$2:$A$23</c:f>
              <c:strCache>
                <c:ptCount val="22"/>
                <c:pt idx="0">
                  <c:v>administration publique</c:v>
                </c:pt>
                <c:pt idx="1">
                  <c:v>produc. et distr. d'électricité</c:v>
                </c:pt>
                <c:pt idx="2">
                  <c:v>industries extractives</c:v>
                </c:pt>
                <c:pt idx="3">
                  <c:v>activités financières et d'assurance</c:v>
                </c:pt>
                <c:pt idx="4">
                  <c:v>transports et entreposage</c:v>
                </c:pt>
                <c:pt idx="5">
                  <c:v>produc. et distr. d'eau; assainissement</c:v>
                </c:pt>
                <c:pt idx="6">
                  <c:v>enseignement</c:v>
                </c:pt>
                <c:pt idx="7">
                  <c:v>activités extra-territoriales</c:v>
                </c:pt>
                <c:pt idx="8">
                  <c:v>industrie manufacturière</c:v>
                </c:pt>
                <c:pt idx="9">
                  <c:v>activ. des ménages en tant qu'employeurs</c:v>
                </c:pt>
                <c:pt idx="10">
                  <c:v>santé humaine et action sociale</c:v>
                </c:pt>
                <c:pt idx="11">
                  <c:v>activités de services administratifs et de soutien</c:v>
                </c:pt>
                <c:pt idx="12">
                  <c:v>commerce; réparation d'automobiles et de motocycles</c:v>
                </c:pt>
                <c:pt idx="13">
                  <c:v>Total</c:v>
                </c:pt>
                <c:pt idx="14">
                  <c:v>information et communication</c:v>
                </c:pt>
                <c:pt idx="15">
                  <c:v>hébergement et restauration</c:v>
                </c:pt>
                <c:pt idx="16">
                  <c:v>construction</c:v>
                </c:pt>
                <c:pt idx="17">
                  <c:v>activités immobilières</c:v>
                </c:pt>
                <c:pt idx="18">
                  <c:v>arts, spectacles et activités récréatives</c:v>
                </c:pt>
                <c:pt idx="19">
                  <c:v>autres activités de services</c:v>
                </c:pt>
                <c:pt idx="20">
                  <c:v>activités spécialisées, scientifiques et techniques</c:v>
                </c:pt>
                <c:pt idx="21">
                  <c:v>agriculture, sylviculture et pêche</c:v>
                </c:pt>
              </c:strCache>
            </c:strRef>
          </c:cat>
          <c:val>
            <c:numRef>
              <c:f>'f12'!$C$2:$C$23</c:f>
              <c:numCache>
                <c:formatCode>General</c:formatCode>
                <c:ptCount val="22"/>
                <c:pt idx="2" formatCode="0.00%">
                  <c:v>6.0999999999999999E-2</c:v>
                </c:pt>
                <c:pt idx="3" formatCode="0.00%">
                  <c:v>6.0000000000000001E-3</c:v>
                </c:pt>
                <c:pt idx="4" formatCode="0.00%">
                  <c:v>6.0000000000000001E-3</c:v>
                </c:pt>
                <c:pt idx="5" formatCode="0.00%">
                  <c:v>2.8000000000000001E-2</c:v>
                </c:pt>
                <c:pt idx="6" formatCode="0.00%">
                  <c:v>2E-3</c:v>
                </c:pt>
                <c:pt idx="8" formatCode="0.00%">
                  <c:v>1.4E-2</c:v>
                </c:pt>
                <c:pt idx="9" formatCode="0.00%">
                  <c:v>3.0000000000000001E-3</c:v>
                </c:pt>
                <c:pt idx="10" formatCode="0.00%">
                  <c:v>5.0000000000000001E-3</c:v>
                </c:pt>
                <c:pt idx="11" formatCode="0.00%">
                  <c:v>1.4E-2</c:v>
                </c:pt>
                <c:pt idx="12" formatCode="0.00%">
                  <c:v>0.02</c:v>
                </c:pt>
                <c:pt idx="13" formatCode="0.00%">
                  <c:v>1.7999999999999999E-2</c:v>
                </c:pt>
                <c:pt idx="14" formatCode="0.00%">
                  <c:v>8.9999999999999993E-3</c:v>
                </c:pt>
                <c:pt idx="15" formatCode="0.00%">
                  <c:v>2.4E-2</c:v>
                </c:pt>
                <c:pt idx="16" formatCode="0.00%">
                  <c:v>2.5000000000000001E-2</c:v>
                </c:pt>
                <c:pt idx="17" formatCode="0.00%">
                  <c:v>2.1999999999999999E-2</c:v>
                </c:pt>
                <c:pt idx="18" formatCode="0.00%">
                  <c:v>0.01</c:v>
                </c:pt>
                <c:pt idx="19" formatCode="0.00%">
                  <c:v>5.0000000000000001E-3</c:v>
                </c:pt>
                <c:pt idx="20" formatCode="0.00%">
                  <c:v>1.9E-2</c:v>
                </c:pt>
                <c:pt idx="21" formatCode="0.00%">
                  <c:v>0.249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C9-4D59-A603-34B4DAA40AC6}"/>
            </c:ext>
          </c:extLst>
        </c:ser>
        <c:ser>
          <c:idx val="2"/>
          <c:order val="2"/>
          <c:tx>
            <c:strRef>
              <c:f>'f12'!$D$1</c:f>
              <c:strCache>
                <c:ptCount val="1"/>
                <c:pt idx="0">
                  <c:v>salariés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'f12'!$A$2:$A$23</c:f>
              <c:strCache>
                <c:ptCount val="22"/>
                <c:pt idx="0">
                  <c:v>administration publique</c:v>
                </c:pt>
                <c:pt idx="1">
                  <c:v>produc. et distr. d'électricité</c:v>
                </c:pt>
                <c:pt idx="2">
                  <c:v>industries extractives</c:v>
                </c:pt>
                <c:pt idx="3">
                  <c:v>activités financières et d'assurance</c:v>
                </c:pt>
                <c:pt idx="4">
                  <c:v>transports et entreposage</c:v>
                </c:pt>
                <c:pt idx="5">
                  <c:v>produc. et distr. d'eau; assainissement</c:v>
                </c:pt>
                <c:pt idx="6">
                  <c:v>enseignement</c:v>
                </c:pt>
                <c:pt idx="7">
                  <c:v>activités extra-territoriales</c:v>
                </c:pt>
                <c:pt idx="8">
                  <c:v>industrie manufacturière</c:v>
                </c:pt>
                <c:pt idx="9">
                  <c:v>activ. des ménages en tant qu'employeurs</c:v>
                </c:pt>
                <c:pt idx="10">
                  <c:v>santé humaine et action sociale</c:v>
                </c:pt>
                <c:pt idx="11">
                  <c:v>activités de services administratifs et de soutien</c:v>
                </c:pt>
                <c:pt idx="12">
                  <c:v>commerce; réparation d'automobiles et de motocycles</c:v>
                </c:pt>
                <c:pt idx="13">
                  <c:v>Total</c:v>
                </c:pt>
                <c:pt idx="14">
                  <c:v>information et communication</c:v>
                </c:pt>
                <c:pt idx="15">
                  <c:v>hébergement et restauration</c:v>
                </c:pt>
                <c:pt idx="16">
                  <c:v>construction</c:v>
                </c:pt>
                <c:pt idx="17">
                  <c:v>activités immobilières</c:v>
                </c:pt>
                <c:pt idx="18">
                  <c:v>arts, spectacles et activités récréatives</c:v>
                </c:pt>
                <c:pt idx="19">
                  <c:v>autres activités de services</c:v>
                </c:pt>
                <c:pt idx="20">
                  <c:v>activités spécialisées, scientifiques et techniques</c:v>
                </c:pt>
                <c:pt idx="21">
                  <c:v>agriculture, sylviculture et pêche</c:v>
                </c:pt>
              </c:strCache>
            </c:strRef>
          </c:cat>
          <c:val>
            <c:numRef>
              <c:f>'f12'!$D$2:$D$23</c:f>
              <c:numCache>
                <c:formatCode>0.00%</c:formatCode>
                <c:ptCount val="22"/>
                <c:pt idx="0">
                  <c:v>0.96299999999999997</c:v>
                </c:pt>
                <c:pt idx="1">
                  <c:v>0.95399999999999996</c:v>
                </c:pt>
                <c:pt idx="2">
                  <c:v>0.92</c:v>
                </c:pt>
                <c:pt idx="3">
                  <c:v>0.92800000000000005</c:v>
                </c:pt>
                <c:pt idx="4">
                  <c:v>0.91300000000000003</c:v>
                </c:pt>
                <c:pt idx="5">
                  <c:v>0.91600000000000004</c:v>
                </c:pt>
                <c:pt idx="6">
                  <c:v>0.91500000000000004</c:v>
                </c:pt>
                <c:pt idx="7">
                  <c:v>0.93400000000000005</c:v>
                </c:pt>
                <c:pt idx="8">
                  <c:v>0.86399999999999999</c:v>
                </c:pt>
                <c:pt idx="9">
                  <c:v>0.90700000000000003</c:v>
                </c:pt>
                <c:pt idx="10">
                  <c:v>0.84</c:v>
                </c:pt>
                <c:pt idx="11">
                  <c:v>0.84799999999999998</c:v>
                </c:pt>
                <c:pt idx="12">
                  <c:v>0.79700000000000004</c:v>
                </c:pt>
                <c:pt idx="13">
                  <c:v>0.81299999999999994</c:v>
                </c:pt>
                <c:pt idx="14">
                  <c:v>0.82899999999999996</c:v>
                </c:pt>
                <c:pt idx="15">
                  <c:v>0.79900000000000004</c:v>
                </c:pt>
                <c:pt idx="16">
                  <c:v>0.71299999999999997</c:v>
                </c:pt>
                <c:pt idx="17">
                  <c:v>0.75800000000000001</c:v>
                </c:pt>
                <c:pt idx="18">
                  <c:v>0.747</c:v>
                </c:pt>
                <c:pt idx="19">
                  <c:v>0.73599999999999999</c:v>
                </c:pt>
                <c:pt idx="20">
                  <c:v>0.69499999999999995</c:v>
                </c:pt>
                <c:pt idx="21">
                  <c:v>0.20200000000000001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8C9-4D59-A603-34B4DAA40AC6}"/>
            </c:ext>
          </c:extLst>
        </c:ser>
        <c:ser>
          <c:idx val="3"/>
          <c:order val="3"/>
          <c:tx>
            <c:strRef>
              <c:f>'f12'!$E$1</c:f>
              <c:strCache>
                <c:ptCount val="1"/>
                <c:pt idx="0">
                  <c:v>apprentis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'f12'!$A$2:$A$23</c:f>
              <c:strCache>
                <c:ptCount val="22"/>
                <c:pt idx="0">
                  <c:v>administration publique</c:v>
                </c:pt>
                <c:pt idx="1">
                  <c:v>produc. et distr. d'électricité</c:v>
                </c:pt>
                <c:pt idx="2">
                  <c:v>industries extractives</c:v>
                </c:pt>
                <c:pt idx="3">
                  <c:v>activités financières et d'assurance</c:v>
                </c:pt>
                <c:pt idx="4">
                  <c:v>transports et entreposage</c:v>
                </c:pt>
                <c:pt idx="5">
                  <c:v>produc. et distr. d'eau; assainissement</c:v>
                </c:pt>
                <c:pt idx="6">
                  <c:v>enseignement</c:v>
                </c:pt>
                <c:pt idx="7">
                  <c:v>activités extra-territoriales</c:v>
                </c:pt>
                <c:pt idx="8">
                  <c:v>industrie manufacturière</c:v>
                </c:pt>
                <c:pt idx="9">
                  <c:v>activ. des ménages en tant qu'employeurs</c:v>
                </c:pt>
                <c:pt idx="10">
                  <c:v>santé humaine et action sociale</c:v>
                </c:pt>
                <c:pt idx="11">
                  <c:v>activités de services administratifs et de soutien</c:v>
                </c:pt>
                <c:pt idx="12">
                  <c:v>commerce; réparation d'automobiles et de motocycles</c:v>
                </c:pt>
                <c:pt idx="13">
                  <c:v>Total</c:v>
                </c:pt>
                <c:pt idx="14">
                  <c:v>information et communication</c:v>
                </c:pt>
                <c:pt idx="15">
                  <c:v>hébergement et restauration</c:v>
                </c:pt>
                <c:pt idx="16">
                  <c:v>construction</c:v>
                </c:pt>
                <c:pt idx="17">
                  <c:v>activités immobilières</c:v>
                </c:pt>
                <c:pt idx="18">
                  <c:v>arts, spectacles et activités récréatives</c:v>
                </c:pt>
                <c:pt idx="19">
                  <c:v>autres activités de services</c:v>
                </c:pt>
                <c:pt idx="20">
                  <c:v>activités spécialisées, scientifiques et techniques</c:v>
                </c:pt>
                <c:pt idx="21">
                  <c:v>agriculture, sylviculture et pêche</c:v>
                </c:pt>
              </c:strCache>
            </c:strRef>
          </c:cat>
          <c:val>
            <c:numRef>
              <c:f>'f12'!$E$2:$E$23</c:f>
              <c:numCache>
                <c:formatCode>0.00%</c:formatCode>
                <c:ptCount val="22"/>
                <c:pt idx="0">
                  <c:v>3.6999999999999998E-2</c:v>
                </c:pt>
                <c:pt idx="1">
                  <c:v>3.2000000000000001E-2</c:v>
                </c:pt>
                <c:pt idx="3">
                  <c:v>2.5000000000000001E-2</c:v>
                </c:pt>
                <c:pt idx="4">
                  <c:v>3.5000000000000003E-2</c:v>
                </c:pt>
                <c:pt idx="5">
                  <c:v>4.0000000000000001E-3</c:v>
                </c:pt>
                <c:pt idx="6">
                  <c:v>2.4E-2</c:v>
                </c:pt>
                <c:pt idx="8">
                  <c:v>4.8000000000000001E-2</c:v>
                </c:pt>
                <c:pt idx="10">
                  <c:v>5.8000000000000003E-2</c:v>
                </c:pt>
                <c:pt idx="11">
                  <c:v>2.5999999999999999E-2</c:v>
                </c:pt>
                <c:pt idx="12">
                  <c:v>5.8999999999999997E-2</c:v>
                </c:pt>
                <c:pt idx="13">
                  <c:v>4.2999999999999997E-2</c:v>
                </c:pt>
                <c:pt idx="14">
                  <c:v>2.5000000000000001E-2</c:v>
                </c:pt>
                <c:pt idx="15">
                  <c:v>2.8000000000000001E-2</c:v>
                </c:pt>
                <c:pt idx="16">
                  <c:v>9.1999999999999998E-2</c:v>
                </c:pt>
                <c:pt idx="17">
                  <c:v>1.2E-2</c:v>
                </c:pt>
                <c:pt idx="18">
                  <c:v>1.7000000000000001E-2</c:v>
                </c:pt>
                <c:pt idx="19">
                  <c:v>2.3E-2</c:v>
                </c:pt>
                <c:pt idx="20">
                  <c:v>3.9E-2</c:v>
                </c:pt>
                <c:pt idx="21">
                  <c:v>3.6999999999999998E-2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8C9-4D59-A603-34B4DAA40A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00669184"/>
        <c:axId val="500664592"/>
      </c:barChart>
      <c:catAx>
        <c:axId val="500669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CH"/>
          </a:p>
        </c:txPr>
        <c:crossAx val="500664592"/>
        <c:crosses val="autoZero"/>
        <c:auto val="1"/>
        <c:lblAlgn val="ctr"/>
        <c:lblOffset val="100"/>
        <c:noMultiLvlLbl val="0"/>
      </c:catAx>
      <c:valAx>
        <c:axId val="5006645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CH"/>
          </a:p>
        </c:txPr>
        <c:crossAx val="500669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CH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CH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'f17'!$B$3</c:f>
              <c:strCache>
                <c:ptCount val="1"/>
                <c:pt idx="0">
                  <c:v>78.001+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5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948-444F-8DF9-D6EAD61C993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CH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'f17'!$C$2:$R$2</c:f>
              <c:strCache>
                <c:ptCount val="16"/>
                <c:pt idx="0">
                  <c:v>A agriculture, sylviculture et pêche</c:v>
                </c:pt>
                <c:pt idx="1">
                  <c:v>C industrie manufacturière</c:v>
                </c:pt>
                <c:pt idx="2">
                  <c:v>F construction</c:v>
                </c:pt>
                <c:pt idx="3">
                  <c:v>G commerce; réparation d'automobiles et de motocycles</c:v>
                </c:pt>
                <c:pt idx="4">
                  <c:v>H transports et entreposage</c:v>
                </c:pt>
                <c:pt idx="5">
                  <c:v>I hébergement et restauration</c:v>
                </c:pt>
                <c:pt idx="6">
                  <c:v>J information et communication</c:v>
                </c:pt>
                <c:pt idx="7">
                  <c:v>K activités financières et d'assurance</c:v>
                </c:pt>
                <c:pt idx="8">
                  <c:v>L activités immobilières</c:v>
                </c:pt>
                <c:pt idx="9">
                  <c:v>M activités spécialisées, scientifiques et techniques</c:v>
                </c:pt>
                <c:pt idx="10">
                  <c:v>N activités de services administratifs et de soutien</c:v>
                </c:pt>
                <c:pt idx="11">
                  <c:v>P enseignement</c:v>
                </c:pt>
                <c:pt idx="12">
                  <c:v>Q santé humaine et action sociale</c:v>
                </c:pt>
                <c:pt idx="13">
                  <c:v>R arts, spectacles et activités récréatives</c:v>
                </c:pt>
                <c:pt idx="14">
                  <c:v>S autres activités de services</c:v>
                </c:pt>
                <c:pt idx="15">
                  <c:v>Total</c:v>
                </c:pt>
              </c:strCache>
            </c:strRef>
          </c:cat>
          <c:val>
            <c:numRef>
              <c:f>'f17'!$C$3:$R$3</c:f>
              <c:numCache>
                <c:formatCode>0.00%</c:formatCode>
                <c:ptCount val="16"/>
                <c:pt idx="0">
                  <c:v>0.21</c:v>
                </c:pt>
                <c:pt idx="1">
                  <c:v>0.44900000000000001</c:v>
                </c:pt>
                <c:pt idx="2">
                  <c:v>0.54600000000000004</c:v>
                </c:pt>
                <c:pt idx="3">
                  <c:v>0.371</c:v>
                </c:pt>
                <c:pt idx="4">
                  <c:v>0.28299999999999997</c:v>
                </c:pt>
                <c:pt idx="5">
                  <c:v>0.22800000000000001</c:v>
                </c:pt>
                <c:pt idx="6">
                  <c:v>0.54200000000000004</c:v>
                </c:pt>
                <c:pt idx="7">
                  <c:v>0.56799999999999995</c:v>
                </c:pt>
                <c:pt idx="8">
                  <c:v>0.51400000000000001</c:v>
                </c:pt>
                <c:pt idx="9">
                  <c:v>0.52300000000000002</c:v>
                </c:pt>
                <c:pt idx="10">
                  <c:v>0.33500000000000002</c:v>
                </c:pt>
                <c:pt idx="11">
                  <c:v>0.16300000000000001</c:v>
                </c:pt>
                <c:pt idx="12">
                  <c:v>0.46500000000000002</c:v>
                </c:pt>
                <c:pt idx="13">
                  <c:v>0.22800000000000001</c:v>
                </c:pt>
                <c:pt idx="14">
                  <c:v>0.104</c:v>
                </c:pt>
                <c:pt idx="15">
                  <c:v>0.38700000000000001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948-444F-8DF9-D6EAD61C993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09916208"/>
        <c:axId val="209922768"/>
      </c:barChart>
      <c:catAx>
        <c:axId val="209916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CH"/>
          </a:p>
        </c:txPr>
        <c:crossAx val="209922768"/>
        <c:crosses val="autoZero"/>
        <c:auto val="1"/>
        <c:lblAlgn val="ctr"/>
        <c:lblOffset val="100"/>
        <c:noMultiLvlLbl val="0"/>
      </c:catAx>
      <c:valAx>
        <c:axId val="209922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CH"/>
          </a:p>
        </c:txPr>
        <c:crossAx val="209916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CH"/>
    </a:p>
  </c:txPr>
  <c:externalData r:id="rId4">
    <c:autoUpdate val="0"/>
  </c:externalData>
  <c:userShapes r:id="rId5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'II o III pil sal vs. ind'!$B$5</c:f>
              <c:strCache>
                <c:ptCount val="1"/>
                <c:pt idx="0">
                  <c:v>Ne cotisent pas à une caisse de pension et ne cotisent pas régulièrement à un 3e pilier lié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C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'II o III pil sal vs. ind'!$C$4:$D$4</c:f>
              <c:strCache>
                <c:ptCount val="2"/>
                <c:pt idx="0">
                  <c:v>Indépendants</c:v>
                </c:pt>
                <c:pt idx="1">
                  <c:v>Salariés</c:v>
                </c:pt>
              </c:strCache>
            </c:strRef>
          </c:cat>
          <c:val>
            <c:numRef>
              <c:f>'II o III pil sal vs. ind'!$C$5:$D$5</c:f>
              <c:numCache>
                <c:formatCode>0.0%</c:formatCode>
                <c:ptCount val="2"/>
                <c:pt idx="0">
                  <c:v>0.27700000000000002</c:v>
                </c:pt>
                <c:pt idx="1">
                  <c:v>8.3000000000000004E-2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05-49FD-8E10-17DE0F0910E6}"/>
            </c:ext>
          </c:extLst>
        </c:ser>
        <c:ser>
          <c:idx val="1"/>
          <c:order val="1"/>
          <c:tx>
            <c:strRef>
              <c:f>'II o III pil sal vs. ind'!$B$6</c:f>
              <c:strCache>
                <c:ptCount val="1"/>
                <c:pt idx="0">
                  <c:v>Ne cotisent pas à une caisse de pension, mais cotisent régulièrement à un 3e pilier lié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'II o III pil sal vs. ind'!$C$4:$D$4</c:f>
              <c:strCache>
                <c:ptCount val="2"/>
                <c:pt idx="0">
                  <c:v>Indépendants</c:v>
                </c:pt>
                <c:pt idx="1">
                  <c:v>Salariés</c:v>
                </c:pt>
              </c:strCache>
            </c:strRef>
          </c:cat>
          <c:val>
            <c:numRef>
              <c:f>'II o III pil sal vs. ind'!$C$6:$D$6</c:f>
              <c:numCache>
                <c:formatCode>0.0%</c:formatCode>
                <c:ptCount val="2"/>
                <c:pt idx="0">
                  <c:v>0.14899999999999999</c:v>
                </c:pt>
                <c:pt idx="1">
                  <c:v>2.7E-2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05-49FD-8E10-17DE0F0910E6}"/>
            </c:ext>
          </c:extLst>
        </c:ser>
        <c:ser>
          <c:idx val="2"/>
          <c:order val="2"/>
          <c:tx>
            <c:strRef>
              <c:f>'II o III pil sal vs. ind'!$B$7</c:f>
              <c:strCache>
                <c:ptCount val="1"/>
                <c:pt idx="0">
                  <c:v>Cotisent à une caisse de pension, mais ne cotisent pas régulièrement à un 3e pilier lié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'II o III pil sal vs. ind'!$C$4:$D$4</c:f>
              <c:strCache>
                <c:ptCount val="2"/>
                <c:pt idx="0">
                  <c:v>Indépendants</c:v>
                </c:pt>
                <c:pt idx="1">
                  <c:v>Salariés</c:v>
                </c:pt>
              </c:strCache>
            </c:strRef>
          </c:cat>
          <c:val>
            <c:numRef>
              <c:f>'II o III pil sal vs. ind'!$C$7:$D$7</c:f>
              <c:numCache>
                <c:formatCode>0.0%</c:formatCode>
                <c:ptCount val="2"/>
                <c:pt idx="0">
                  <c:v>0.17799999999999999</c:v>
                </c:pt>
                <c:pt idx="1">
                  <c:v>0.35599999999999998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105-49FD-8E10-17DE0F0910E6}"/>
            </c:ext>
          </c:extLst>
        </c:ser>
        <c:ser>
          <c:idx val="3"/>
          <c:order val="3"/>
          <c:tx>
            <c:strRef>
              <c:f>'II o III pil sal vs. ind'!$B$8</c:f>
              <c:strCache>
                <c:ptCount val="1"/>
                <c:pt idx="0">
                  <c:v>Cotisent à une caisse de pension et cotisent régulièrement à un 3e pilier lié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'II o III pil sal vs. ind'!$C$4:$D$4</c:f>
              <c:strCache>
                <c:ptCount val="2"/>
                <c:pt idx="0">
                  <c:v>Indépendants</c:v>
                </c:pt>
                <c:pt idx="1">
                  <c:v>Salariés</c:v>
                </c:pt>
              </c:strCache>
            </c:strRef>
          </c:cat>
          <c:val>
            <c:numRef>
              <c:f>'II o III pil sal vs. ind'!$C$8:$D$8</c:f>
              <c:numCache>
                <c:formatCode>0.0%</c:formatCode>
                <c:ptCount val="2"/>
                <c:pt idx="0">
                  <c:v>0.39600000000000002</c:v>
                </c:pt>
                <c:pt idx="1">
                  <c:v>0.53400000000000003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105-49FD-8E10-17DE0F0910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5353624"/>
        <c:axId val="455350344"/>
      </c:barChart>
      <c:catAx>
        <c:axId val="4553536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CH"/>
          </a:p>
        </c:txPr>
        <c:crossAx val="455350344"/>
        <c:crosses val="autoZero"/>
        <c:auto val="1"/>
        <c:lblAlgn val="ctr"/>
        <c:lblOffset val="100"/>
        <c:noMultiLvlLbl val="0"/>
      </c:catAx>
      <c:valAx>
        <c:axId val="4553503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CH"/>
          </a:p>
        </c:txPr>
        <c:crossAx val="455353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CH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CH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0.54024</cdr:x>
      <cdr:y>0.95671</cdr:y>
    </cdr:from>
    <cdr:to>
      <cdr:x>1</cdr:x>
      <cdr:y>0.98958</cdr:y>
    </cdr:to>
    <cdr:sp macro="" textlink="">
      <cdr:nvSpPr>
        <cdr:cNvPr id="2" name="Segnaposto data 3"/>
        <cdr:cNvSpPr txBox="1">
          <a:spLocks xmlns:a="http://schemas.openxmlformats.org/drawingml/2006/main"/>
        </cdr:cNvSpPr>
      </cdr:nvSpPr>
      <cdr:spPr bwMode="auto">
        <a:xfrm xmlns:a="http://schemas.openxmlformats.org/drawingml/2006/main">
          <a:off x="4123581" y="4837562"/>
          <a:ext cx="3509266" cy="16620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="horz" wrap="square" lIns="0" tIns="0" rIns="0" bIns="0" numCol="1" anchor="t" anchorCtr="0" compatLnSpc="1">
          <a:prstTxWarp prst="textNoShape">
            <a:avLst/>
          </a:prstTxWarp>
        </a:bodyPr>
        <a:lstStyle xmlns:a="http://schemas.openxmlformats.org/drawingml/2006/main">
          <a:defPPr>
            <a:defRPr lang="it-IT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MS PGothic" panose="020B0600070205080204" pitchFamily="34" charset="-128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MS PGothic" panose="020B0600070205080204" pitchFamily="34" charset="-128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MS PGothic" panose="020B0600070205080204" pitchFamily="34" charset="-128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MS PGothic" panose="020B0600070205080204" pitchFamily="34" charset="-128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MS PGothic" panose="020B0600070205080204" pitchFamily="34" charset="-128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MS PGothic" panose="020B0600070205080204" pitchFamily="34" charset="-128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MS PGothic" panose="020B0600070205080204" pitchFamily="34" charset="-128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MS PGothic" panose="020B0600070205080204" pitchFamily="34" charset="-128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MS PGothic" panose="020B0600070205080204" pitchFamily="34" charset="-128"/>
              <a:cs typeface="+mn-cs"/>
            </a:defRPr>
          </a:lvl9pPr>
        </a:lstStyle>
        <a:p xmlns:a="http://schemas.openxmlformats.org/drawingml/2006/main">
          <a:r>
            <a:rPr lang="it-IT" altLang="it-CH" sz="1200" i="1" dirty="0" smtClean="0"/>
            <a:t>Source: </a:t>
          </a:r>
          <a:r>
            <a:rPr lang="it-IT" altLang="it-CH" sz="1200" i="1" dirty="0" err="1" smtClean="0"/>
            <a:t>Elaboration</a:t>
          </a:r>
          <a:r>
            <a:rPr lang="it-IT" altLang="it-CH" sz="1200" i="1" dirty="0" smtClean="0"/>
            <a:t> </a:t>
          </a:r>
          <a:r>
            <a:rPr lang="it-IT" altLang="it-CH" sz="1200" i="1" dirty="0" err="1" smtClean="0"/>
            <a:t>sur</a:t>
          </a:r>
          <a:r>
            <a:rPr lang="it-IT" altLang="it-CH" sz="1200" i="1" dirty="0" smtClean="0"/>
            <a:t> la base </a:t>
          </a:r>
          <a:r>
            <a:rPr lang="it-IT" altLang="it-CH" sz="1200" i="1" dirty="0" err="1" smtClean="0"/>
            <a:t>des</a:t>
          </a:r>
          <a:r>
            <a:rPr lang="it-IT" altLang="it-CH" sz="1200" i="1" dirty="0" smtClean="0"/>
            <a:t> </a:t>
          </a:r>
          <a:r>
            <a:rPr lang="it-IT" altLang="it-CH" sz="1200" i="1" dirty="0" err="1" smtClean="0"/>
            <a:t>données</a:t>
          </a:r>
          <a:r>
            <a:rPr lang="it-IT" altLang="it-CH" sz="1200" i="1" dirty="0" smtClean="0"/>
            <a:t> ESPA</a:t>
          </a:r>
          <a:endParaRPr lang="it-IT" altLang="it-CH" sz="1200" i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AB4FA00-7BFF-4870-AA1E-D8A2C8A2E6B7}" type="datetime1">
              <a:rPr lang="it-IT" altLang="it-CH"/>
              <a:pPr/>
              <a:t>17/05/2021</a:t>
            </a:fld>
            <a:endParaRPr lang="it-IT" altLang="it-CH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AA0A6BF-30DC-46D8-9844-210925D2F8A2}" type="slidenum">
              <a:rPr lang="it-IT" altLang="it-CH"/>
              <a:pPr/>
              <a:t>‹N›</a:t>
            </a:fld>
            <a:endParaRPr lang="it-IT" altLang="it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Click to edit Master text styles</a:t>
            </a:r>
          </a:p>
          <a:p>
            <a:pPr lvl="1"/>
            <a:r>
              <a:rPr lang="it-IT" noProof="0"/>
              <a:t>Second level</a:t>
            </a:r>
          </a:p>
          <a:p>
            <a:pPr lvl="2"/>
            <a:r>
              <a:rPr lang="it-IT" noProof="0"/>
              <a:t>Third level</a:t>
            </a:r>
          </a:p>
          <a:p>
            <a:pPr lvl="3"/>
            <a:r>
              <a:rPr lang="it-IT" noProof="0"/>
              <a:t>Fourth level</a:t>
            </a:r>
          </a:p>
          <a:p>
            <a:pPr lvl="4"/>
            <a:r>
              <a:rPr lang="it-IT" noProof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393A732-661A-4C8C-AF73-DCC9BDDC9ED7}" type="slidenum">
              <a:rPr lang="it-IT" altLang="it-CH"/>
              <a:pPr/>
              <a:t>‹N›</a:t>
            </a:fld>
            <a:endParaRPr lang="it-IT" altLang="it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MS PGothic" panose="020B0600070205080204" pitchFamily="34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CH" dirty="0" smtClean="0"/>
              <a:t>Evoluzione a sostegno e in risposta a questa ricerca</a:t>
            </a:r>
            <a:r>
              <a:rPr lang="it-CH" baseline="0" dirty="0" smtClean="0"/>
              <a:t> di sicurezza. Bisogno di maggiore stabilità e sicurezza assicurativa. Sono apparse una serie di figure di indipendenti che sfuggono alla statistica. </a:t>
            </a:r>
            <a:endParaRPr lang="it-CH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3A732-661A-4C8C-AF73-DCC9BDDC9ED7}" type="slidenum">
              <a:rPr lang="it-IT" altLang="it-CH" smtClean="0"/>
              <a:pPr/>
              <a:t>4</a:t>
            </a:fld>
            <a:endParaRPr lang="it-IT" altLang="it-CH"/>
          </a:p>
        </p:txBody>
      </p:sp>
    </p:spTree>
    <p:extLst>
      <p:ext uri="{BB962C8B-B14F-4D97-AF65-F5344CB8AC3E}">
        <p14:creationId xmlns:p14="http://schemas.microsoft.com/office/powerpoint/2010/main" val="1766778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CH" dirty="0" smtClean="0"/>
              <a:t>I dati più recenti si riferiscono</a:t>
            </a:r>
            <a:r>
              <a:rPr lang="it-CH" baseline="0" dirty="0" smtClean="0"/>
              <a:t> al 2020. </a:t>
            </a:r>
          </a:p>
          <a:p>
            <a:r>
              <a:rPr lang="it-CH" baseline="0" dirty="0" smtClean="0"/>
              <a:t>Non si tratta di entrare nel merito di ciascuna caratteristica. Però per i giovani sembra che sia diventato più difficile accedere allo statuto di indipendente, come se ci fosse una barriera all’entrata (lavoro  tempo determinato e </a:t>
            </a:r>
            <a:r>
              <a:rPr lang="it-CH" baseline="0" dirty="0" err="1" smtClean="0"/>
              <a:t>stages</a:t>
            </a:r>
            <a:r>
              <a:rPr lang="it-CH" baseline="0" dirty="0" smtClean="0"/>
              <a:t> e difficoltà finanziarie). </a:t>
            </a:r>
            <a:endParaRPr lang="it-CH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3A732-661A-4C8C-AF73-DCC9BDDC9ED7}" type="slidenum">
              <a:rPr lang="it-IT" altLang="it-CH" smtClean="0"/>
              <a:pPr/>
              <a:t>5</a:t>
            </a:fld>
            <a:endParaRPr lang="it-IT" altLang="it-CH"/>
          </a:p>
        </p:txBody>
      </p:sp>
    </p:spTree>
    <p:extLst>
      <p:ext uri="{BB962C8B-B14F-4D97-AF65-F5344CB8AC3E}">
        <p14:creationId xmlns:p14="http://schemas.microsoft.com/office/powerpoint/2010/main" val="16071885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CH" dirty="0" smtClean="0"/>
              <a:t>Dare un paio di grandezze assolute per settore. </a:t>
            </a:r>
          </a:p>
          <a:p>
            <a:r>
              <a:rPr lang="it-CH" dirty="0" smtClean="0"/>
              <a:t>Totale: 12.6%</a:t>
            </a:r>
            <a:r>
              <a:rPr lang="it-CH" baseline="0" dirty="0" smtClean="0"/>
              <a:t> s</a:t>
            </a:r>
            <a:r>
              <a:rPr lang="it-CH" dirty="0" smtClean="0"/>
              <a:t>ono indipendenti,</a:t>
            </a:r>
            <a:r>
              <a:rPr lang="it-CH" baseline="0" dirty="0" smtClean="0"/>
              <a:t> ossia 592 mila</a:t>
            </a:r>
          </a:p>
          <a:p>
            <a:r>
              <a:rPr lang="it-CH" baseline="0" dirty="0" smtClean="0"/>
              <a:t>Agricoltura: il 50% sono indipendenti su un totale di </a:t>
            </a:r>
            <a:r>
              <a:rPr lang="it-CH" baseline="0" dirty="0" smtClean="0"/>
              <a:t>124 mila</a:t>
            </a:r>
            <a:r>
              <a:rPr lang="it-CH" baseline="0" smtClean="0"/>
              <a:t>, ecc.  </a:t>
            </a:r>
            <a:endParaRPr lang="it-CH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3A732-661A-4C8C-AF73-DCC9BDDC9ED7}" type="slidenum">
              <a:rPr lang="it-IT" altLang="it-CH" smtClean="0"/>
              <a:pPr/>
              <a:t>6</a:t>
            </a:fld>
            <a:endParaRPr lang="it-IT" altLang="it-CH"/>
          </a:p>
        </p:txBody>
      </p:sp>
    </p:spTree>
    <p:extLst>
      <p:ext uri="{BB962C8B-B14F-4D97-AF65-F5344CB8AC3E}">
        <p14:creationId xmlns:p14="http://schemas.microsoft.com/office/powerpoint/2010/main" val="21821266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CH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3A732-661A-4C8C-AF73-DCC9BDDC9ED7}" type="slidenum">
              <a:rPr lang="it-IT" altLang="it-CH" smtClean="0"/>
              <a:pPr/>
              <a:t>7</a:t>
            </a:fld>
            <a:endParaRPr lang="it-IT" altLang="it-CH"/>
          </a:p>
        </p:txBody>
      </p:sp>
    </p:spTree>
    <p:extLst>
      <p:ext uri="{BB962C8B-B14F-4D97-AF65-F5344CB8AC3E}">
        <p14:creationId xmlns:p14="http://schemas.microsoft.com/office/powerpoint/2010/main" val="19170537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CH" dirty="0" smtClean="0"/>
              <a:t>Altre lacune: IG malattia.</a:t>
            </a:r>
          </a:p>
          <a:p>
            <a:endParaRPr lang="it-CH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3A732-661A-4C8C-AF73-DCC9BDDC9ED7}" type="slidenum">
              <a:rPr lang="it-IT" altLang="it-CH" smtClean="0"/>
              <a:pPr/>
              <a:t>8</a:t>
            </a:fld>
            <a:endParaRPr lang="it-IT" altLang="it-CH"/>
          </a:p>
        </p:txBody>
      </p:sp>
    </p:spTree>
    <p:extLst>
      <p:ext uri="{BB962C8B-B14F-4D97-AF65-F5344CB8AC3E}">
        <p14:creationId xmlns:p14="http://schemas.microsoft.com/office/powerpoint/2010/main" val="36948781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CH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3A732-661A-4C8C-AF73-DCC9BDDC9ED7}" type="slidenum">
              <a:rPr lang="it-IT" altLang="it-CH" smtClean="0"/>
              <a:pPr/>
              <a:t>9</a:t>
            </a:fld>
            <a:endParaRPr lang="it-IT" altLang="it-CH"/>
          </a:p>
        </p:txBody>
      </p:sp>
    </p:spTree>
    <p:extLst>
      <p:ext uri="{BB962C8B-B14F-4D97-AF65-F5344CB8AC3E}">
        <p14:creationId xmlns:p14="http://schemas.microsoft.com/office/powerpoint/2010/main" val="10983775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CH" dirty="0" smtClean="0"/>
              <a:t>Outsourcing, servizi alle persone,</a:t>
            </a:r>
            <a:r>
              <a:rPr lang="it-CH" baseline="0" dirty="0" smtClean="0"/>
              <a:t> freelance, etc.</a:t>
            </a:r>
            <a:endParaRPr lang="it-CH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3A732-661A-4C8C-AF73-DCC9BDDC9ED7}" type="slidenum">
              <a:rPr lang="it-IT" altLang="it-CH" smtClean="0"/>
              <a:pPr/>
              <a:t>11</a:t>
            </a:fld>
            <a:endParaRPr lang="it-IT" altLang="it-CH"/>
          </a:p>
        </p:txBody>
      </p:sp>
    </p:spTree>
    <p:extLst>
      <p:ext uri="{BB962C8B-B14F-4D97-AF65-F5344CB8AC3E}">
        <p14:creationId xmlns:p14="http://schemas.microsoft.com/office/powerpoint/2010/main" val="15582610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CH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3A732-661A-4C8C-AF73-DCC9BDDC9ED7}" type="slidenum">
              <a:rPr lang="it-IT" altLang="it-CH" smtClean="0"/>
              <a:pPr/>
              <a:t>12</a:t>
            </a:fld>
            <a:endParaRPr lang="it-IT" altLang="it-CH"/>
          </a:p>
        </p:txBody>
      </p:sp>
    </p:spTree>
    <p:extLst>
      <p:ext uri="{BB962C8B-B14F-4D97-AF65-F5344CB8AC3E}">
        <p14:creationId xmlns:p14="http://schemas.microsoft.com/office/powerpoint/2010/main" val="82644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0" y="0"/>
            <a:ext cx="9144000" cy="1752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>
              <a:solidFill>
                <a:srgbClr val="FFFFFF"/>
              </a:solidFill>
            </a:endParaRPr>
          </a:p>
        </p:txBody>
      </p:sp>
      <p:pic>
        <p:nvPicPr>
          <p:cNvPr id="6" name="Immagine 9" descr="140925 DEASS_PowerPoint_Pagina_1.bmp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925" y="185738"/>
            <a:ext cx="6565900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773238"/>
            <a:ext cx="8496300" cy="1584325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357563"/>
            <a:ext cx="8496300" cy="1900237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it-IT" smtClean="0"/>
              <a:t>Fare clic per modificare lo stile del sottotitolo dello schema</a:t>
            </a:r>
            <a:endParaRPr lang="it-IT" dirty="0"/>
          </a:p>
        </p:txBody>
      </p:sp>
      <p:sp>
        <p:nvSpPr>
          <p:cNvPr id="13" name="Segnaposto testo 12"/>
          <p:cNvSpPr>
            <a:spLocks noGrp="1"/>
          </p:cNvSpPr>
          <p:nvPr>
            <p:ph type="body" sz="quarter" idx="13"/>
          </p:nvPr>
        </p:nvSpPr>
        <p:spPr>
          <a:xfrm>
            <a:off x="326931" y="5371908"/>
            <a:ext cx="8497183" cy="952691"/>
          </a:xfrm>
        </p:spPr>
        <p:txBody>
          <a:bodyPr/>
          <a:lstStyle>
            <a:lvl1pPr algn="l">
              <a:buNone/>
              <a:defRPr sz="1800"/>
            </a:lvl1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4"/>
          </p:nvPr>
        </p:nvSpPr>
        <p:spPr>
          <a:xfrm>
            <a:off x="323850" y="6454775"/>
            <a:ext cx="2133600" cy="403225"/>
          </a:xfrm>
        </p:spPr>
        <p:txBody>
          <a:bodyPr/>
          <a:lstStyle>
            <a:lvl1pPr>
              <a:defRPr/>
            </a:lvl1pPr>
          </a:lstStyle>
          <a:p>
            <a:fld id="{323257BE-1E81-4881-BE63-9116C0110BA1}" type="datetime1">
              <a:rPr lang="it-IT" altLang="it-CH"/>
              <a:pPr/>
              <a:t>17/05/2021</a:t>
            </a:fld>
            <a:endParaRPr lang="it-IT" altLang="it-CH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5"/>
          </p:nvPr>
        </p:nvSpPr>
        <p:spPr>
          <a:xfrm>
            <a:off x="2484438" y="6454775"/>
            <a:ext cx="6335712" cy="403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62EDB0EB-483F-4A97-9415-8B0E90AE6849}" type="slidenum">
              <a:rPr lang="it-IT" altLang="it-CH"/>
              <a:pPr/>
              <a:t>‹N›</a:t>
            </a:fld>
            <a:endParaRPr lang="it-IT" altLang="it-CH"/>
          </a:p>
        </p:txBody>
      </p:sp>
    </p:spTree>
    <p:extLst>
      <p:ext uri="{BB962C8B-B14F-4D97-AF65-F5344CB8AC3E}">
        <p14:creationId xmlns:p14="http://schemas.microsoft.com/office/powerpoint/2010/main" val="3489024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etto fondo celeste">
    <p:bg>
      <p:bgPr>
        <a:solidFill>
          <a:srgbClr val="009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Grp="1" noChangeArrowheads="1"/>
          </p:cNvSpPr>
          <p:nvPr/>
        </p:nvSpPr>
        <p:spPr bwMode="auto">
          <a:xfrm>
            <a:off x="1117600" y="185738"/>
            <a:ext cx="66611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it-CH" sz="1200">
                <a:solidFill>
                  <a:srgbClr val="FFFFFF"/>
                </a:solidFill>
              </a:rPr>
              <a:t>DEASS / Titolo principale della presentazione</a:t>
            </a:r>
          </a:p>
          <a:p>
            <a:endParaRPr lang="it-IT" altLang="it-CH" sz="1200">
              <a:solidFill>
                <a:srgbClr val="FFFFFF"/>
              </a:solidFill>
            </a:endParaRPr>
          </a:p>
          <a:p>
            <a:endParaRPr lang="it-IT" altLang="it-CH" sz="1200">
              <a:solidFill>
                <a:srgbClr val="FFFFFF"/>
              </a:solidFill>
            </a:endParaRPr>
          </a:p>
        </p:txBody>
      </p:sp>
      <p:pic>
        <p:nvPicPr>
          <p:cNvPr id="4" name="Immagine 2" descr="logo_SUPSI_acr_ne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075" y="209550"/>
            <a:ext cx="469900" cy="13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itolo 1"/>
          <p:cNvSpPr>
            <a:spLocks noGrp="1"/>
          </p:cNvSpPr>
          <p:nvPr>
            <p:ph type="title"/>
          </p:nvPr>
        </p:nvSpPr>
        <p:spPr>
          <a:xfrm>
            <a:off x="324000" y="1854000"/>
            <a:ext cx="8519314" cy="21846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4800" b="0">
                <a:solidFill>
                  <a:schemeClr val="bg1"/>
                </a:solidFill>
              </a:defRPr>
            </a:lvl1pPr>
          </a:lstStyle>
          <a:p>
            <a:r>
              <a:rPr lang="fr-CH" dirty="0" smtClean="0"/>
              <a:t>Fare clic per modificare stile</a:t>
            </a:r>
            <a:endParaRPr lang="it-IT" dirty="0"/>
          </a:p>
        </p:txBody>
      </p:sp>
      <p:sp>
        <p:nvSpPr>
          <p:cNvPr id="5" name="Segnaposto data 2"/>
          <p:cNvSpPr>
            <a:spLocks noGrp="1"/>
          </p:cNvSpPr>
          <p:nvPr>
            <p:ph type="dt" sz="half" idx="10"/>
          </p:nvPr>
        </p:nvSpPr>
        <p:spPr>
          <a:xfrm>
            <a:off x="323850" y="6453188"/>
            <a:ext cx="2133600" cy="404812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fld id="{0A31351A-183E-42A8-AA37-CA897FC6F2CD}" type="datetime1">
              <a:rPr lang="it-IT" altLang="it-CH"/>
              <a:pPr/>
              <a:t>17/05/2021</a:t>
            </a:fld>
            <a:endParaRPr lang="it-IT" altLang="it-CH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484438" y="6453188"/>
            <a:ext cx="6335712" cy="404812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8077200" y="188913"/>
            <a:ext cx="742950" cy="47625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1BE0E5FD-F90A-4631-8F41-7F28F7DCA332}" type="slidenum">
              <a:rPr lang="it-IT" altLang="it-CH"/>
              <a:pPr/>
              <a:t>‹N›</a:t>
            </a:fld>
            <a:endParaRPr lang="it-IT" altLang="it-CH"/>
          </a:p>
        </p:txBody>
      </p:sp>
    </p:spTree>
    <p:extLst>
      <p:ext uri="{BB962C8B-B14F-4D97-AF65-F5344CB8AC3E}">
        <p14:creationId xmlns:p14="http://schemas.microsoft.com/office/powerpoint/2010/main" val="1719285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etto fondo b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Grp="1" noChangeArrowheads="1"/>
          </p:cNvSpPr>
          <p:nvPr/>
        </p:nvSpPr>
        <p:spPr bwMode="auto">
          <a:xfrm>
            <a:off x="1117600" y="185738"/>
            <a:ext cx="66611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it-CH" sz="1200">
                <a:solidFill>
                  <a:srgbClr val="FFFFFF"/>
                </a:solidFill>
              </a:rPr>
              <a:t>DEASS / Titolo principale della presentazione</a:t>
            </a:r>
          </a:p>
          <a:p>
            <a:endParaRPr lang="it-IT" altLang="it-CH" sz="1200">
              <a:solidFill>
                <a:srgbClr val="FFFFFF"/>
              </a:solidFill>
            </a:endParaRPr>
          </a:p>
          <a:p>
            <a:endParaRPr lang="it-IT" altLang="it-CH" sz="1200">
              <a:solidFill>
                <a:srgbClr val="FFFFFF"/>
              </a:solidFill>
            </a:endParaRPr>
          </a:p>
        </p:txBody>
      </p:sp>
      <p:pic>
        <p:nvPicPr>
          <p:cNvPr id="4" name="Immagine 2" descr="logo_SUPSI_acr_ne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075" y="209550"/>
            <a:ext cx="469900" cy="13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olo 1"/>
          <p:cNvSpPr>
            <a:spLocks noGrp="1"/>
          </p:cNvSpPr>
          <p:nvPr>
            <p:ph type="title"/>
          </p:nvPr>
        </p:nvSpPr>
        <p:spPr>
          <a:xfrm>
            <a:off x="324000" y="1854000"/>
            <a:ext cx="8519314" cy="21846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4800" b="0">
                <a:solidFill>
                  <a:schemeClr val="bg1"/>
                </a:solidFill>
              </a:defRPr>
            </a:lvl1pPr>
          </a:lstStyle>
          <a:p>
            <a:r>
              <a:rPr lang="fr-CH" dirty="0" smtClean="0"/>
              <a:t>Fare clic per modificare stile</a:t>
            </a:r>
            <a:endParaRPr lang="it-IT" dirty="0"/>
          </a:p>
        </p:txBody>
      </p:sp>
      <p:sp>
        <p:nvSpPr>
          <p:cNvPr id="5" name="Segnaposto data 2"/>
          <p:cNvSpPr>
            <a:spLocks noGrp="1"/>
          </p:cNvSpPr>
          <p:nvPr>
            <p:ph type="dt" sz="half" idx="10"/>
          </p:nvPr>
        </p:nvSpPr>
        <p:spPr>
          <a:xfrm>
            <a:off x="323850" y="6453188"/>
            <a:ext cx="2133600" cy="404812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fld id="{D9F61731-8617-48D2-B170-D7BCECD3A87D}" type="datetime1">
              <a:rPr lang="it-IT" altLang="it-CH"/>
              <a:pPr/>
              <a:t>17/05/2021</a:t>
            </a:fld>
            <a:endParaRPr lang="it-IT" altLang="it-CH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484438" y="6453188"/>
            <a:ext cx="6335712" cy="404812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8077200" y="188913"/>
            <a:ext cx="742950" cy="47625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CEB52A15-CB31-46DE-BF4A-2DC9DC0CC748}" type="slidenum">
              <a:rPr lang="it-IT" altLang="it-CH"/>
              <a:pPr/>
              <a:t>‹N›</a:t>
            </a:fld>
            <a:endParaRPr lang="it-IT" altLang="it-CH"/>
          </a:p>
        </p:txBody>
      </p:sp>
    </p:spTree>
    <p:extLst>
      <p:ext uri="{BB962C8B-B14F-4D97-AF65-F5344CB8AC3E}">
        <p14:creationId xmlns:p14="http://schemas.microsoft.com/office/powerpoint/2010/main" val="1939424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7C284D-CDF5-4FF4-960A-C45AB80B2D85}" type="datetime1">
              <a:rPr lang="it-IT" altLang="it-CH"/>
              <a:pPr/>
              <a:t>17/05/2021</a:t>
            </a:fld>
            <a:endParaRPr lang="it-IT" altLang="it-C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5E4327-D352-477D-809C-056258E1502F}" type="slidenum">
              <a:rPr lang="it-IT" altLang="it-CH"/>
              <a:pPr/>
              <a:t>‹N›</a:t>
            </a:fld>
            <a:endParaRPr lang="it-IT" altLang="it-CH"/>
          </a:p>
        </p:txBody>
      </p:sp>
    </p:spTree>
    <p:extLst>
      <p:ext uri="{BB962C8B-B14F-4D97-AF65-F5344CB8AC3E}">
        <p14:creationId xmlns:p14="http://schemas.microsoft.com/office/powerpoint/2010/main" val="138628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23850" y="1916113"/>
            <a:ext cx="4171950" cy="4321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171950" cy="4321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3CD7F5-E429-468B-8F09-74AB0B27F011}" type="datetime1">
              <a:rPr lang="it-IT" altLang="it-CH"/>
              <a:pPr/>
              <a:t>17/05/2021</a:t>
            </a:fld>
            <a:endParaRPr lang="it-IT" altLang="it-C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518C67-D6D7-41FE-9FA4-46651740E116}" type="slidenum">
              <a:rPr lang="it-IT" altLang="it-CH"/>
              <a:pPr/>
              <a:t>‹N›</a:t>
            </a:fld>
            <a:endParaRPr lang="it-IT" altLang="it-CH"/>
          </a:p>
        </p:txBody>
      </p:sp>
    </p:spTree>
    <p:extLst>
      <p:ext uri="{BB962C8B-B14F-4D97-AF65-F5344CB8AC3E}">
        <p14:creationId xmlns:p14="http://schemas.microsoft.com/office/powerpoint/2010/main" val="3359988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4800" y="1126800"/>
            <a:ext cx="8534400" cy="579438"/>
          </a:xfrm>
        </p:spPr>
        <p:txBody>
          <a:bodyPr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04800" y="1752600"/>
            <a:ext cx="4192588" cy="639762"/>
          </a:xfrm>
        </p:spPr>
        <p:txBody>
          <a:bodyPr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04800" y="2438399"/>
            <a:ext cx="4192588" cy="3687763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752600"/>
            <a:ext cx="4194175" cy="639762"/>
          </a:xfrm>
        </p:spPr>
        <p:txBody>
          <a:bodyPr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194175" cy="3687763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buNone/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CH" dirty="0" smtClean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0E4FFC-AE95-4C4A-9364-AA0983213E12}" type="datetime1">
              <a:rPr lang="it-IT" altLang="it-CH"/>
              <a:pPr/>
              <a:t>17/05/2021</a:t>
            </a:fld>
            <a:endParaRPr lang="it-IT" altLang="it-CH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B25762-3BF2-4978-9556-4FF2F0356F42}" type="slidenum">
              <a:rPr lang="it-IT" altLang="it-CH"/>
              <a:pPr/>
              <a:t>‹N›</a:t>
            </a:fld>
            <a:endParaRPr lang="it-IT" altLang="it-CH"/>
          </a:p>
        </p:txBody>
      </p:sp>
    </p:spTree>
    <p:extLst>
      <p:ext uri="{BB962C8B-B14F-4D97-AF65-F5344CB8AC3E}">
        <p14:creationId xmlns:p14="http://schemas.microsoft.com/office/powerpoint/2010/main" val="3452815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5999" y="1125538"/>
            <a:ext cx="8516267" cy="719137"/>
          </a:xfrm>
        </p:spPr>
        <p:txBody>
          <a:bodyPr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A53D54-7D56-4402-B03F-CBA6322DC469}" type="datetime1">
              <a:rPr lang="it-IT" altLang="it-CH"/>
              <a:pPr/>
              <a:t>17/05/2021</a:t>
            </a:fld>
            <a:endParaRPr lang="it-IT" altLang="it-C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1E4A61-ACA7-4DA6-966A-87467D30ABDF}" type="slidenum">
              <a:rPr lang="it-IT" altLang="it-CH"/>
              <a:pPr/>
              <a:t>‹N›</a:t>
            </a:fld>
            <a:endParaRPr lang="it-IT" altLang="it-CH"/>
          </a:p>
        </p:txBody>
      </p:sp>
    </p:spTree>
    <p:extLst>
      <p:ext uri="{BB962C8B-B14F-4D97-AF65-F5344CB8AC3E}">
        <p14:creationId xmlns:p14="http://schemas.microsoft.com/office/powerpoint/2010/main" val="4203109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CF948B-5F81-4DC6-B2ED-3B79069D805B}" type="datetime1">
              <a:rPr lang="it-IT" altLang="it-CH"/>
              <a:pPr/>
              <a:t>17/05/2021</a:t>
            </a:fld>
            <a:endParaRPr lang="it-IT" altLang="it-CH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B88C11-CA28-4C68-8B66-1BD8DEE23CE0}" type="slidenum">
              <a:rPr lang="it-IT" altLang="it-CH"/>
              <a:pPr/>
              <a:t>‹N›</a:t>
            </a:fld>
            <a:endParaRPr lang="it-IT" altLang="it-CH"/>
          </a:p>
        </p:txBody>
      </p:sp>
    </p:spTree>
    <p:extLst>
      <p:ext uri="{BB962C8B-B14F-4D97-AF65-F5344CB8AC3E}">
        <p14:creationId xmlns:p14="http://schemas.microsoft.com/office/powerpoint/2010/main" val="1560045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6335" y="1127797"/>
            <a:ext cx="3026465" cy="914400"/>
          </a:xfrm>
        </p:spPr>
        <p:txBody>
          <a:bodyPr/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1126800"/>
            <a:ext cx="5244820" cy="499552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26336" y="2133600"/>
            <a:ext cx="3026464" cy="3992563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7B843A-0D9F-4F81-8EE8-03140C2974FA}" type="datetime1">
              <a:rPr lang="it-IT" altLang="it-CH"/>
              <a:pPr/>
              <a:t>17/05/2021</a:t>
            </a:fld>
            <a:endParaRPr lang="it-IT" altLang="it-C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C65B20-0241-49F1-BF68-227A19C99796}" type="slidenum">
              <a:rPr lang="it-IT" altLang="it-CH"/>
              <a:pPr/>
              <a:t>‹N›</a:t>
            </a:fld>
            <a:endParaRPr lang="it-IT" altLang="it-CH"/>
          </a:p>
        </p:txBody>
      </p:sp>
    </p:spTree>
    <p:extLst>
      <p:ext uri="{BB962C8B-B14F-4D97-AF65-F5344CB8AC3E}">
        <p14:creationId xmlns:p14="http://schemas.microsoft.com/office/powerpoint/2010/main" val="3444118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4800" y="4800600"/>
            <a:ext cx="8519314" cy="566738"/>
          </a:xfrm>
        </p:spPr>
        <p:txBody>
          <a:bodyPr/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04800" y="5367338"/>
            <a:ext cx="8519314" cy="804862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AD20B2-5081-4B6C-B265-F5B7852D50AA}" type="datetime1">
              <a:rPr lang="it-IT" altLang="it-CH"/>
              <a:pPr/>
              <a:t>17/05/2021</a:t>
            </a:fld>
            <a:endParaRPr lang="it-IT" altLang="it-C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C67BBF-522A-443C-9A23-02ECE67134E9}" type="slidenum">
              <a:rPr lang="it-IT" altLang="it-CH"/>
              <a:pPr/>
              <a:t>‹N›</a:t>
            </a:fld>
            <a:endParaRPr lang="it-IT" altLang="it-CH"/>
          </a:p>
        </p:txBody>
      </p:sp>
    </p:spTree>
    <p:extLst>
      <p:ext uri="{BB962C8B-B14F-4D97-AF65-F5344CB8AC3E}">
        <p14:creationId xmlns:p14="http://schemas.microsoft.com/office/powerpoint/2010/main" val="336490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etto fondo verde">
    <p:bg>
      <p:bgPr>
        <a:solidFill>
          <a:srgbClr val="46A0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Grp="1" noChangeArrowheads="1"/>
          </p:cNvSpPr>
          <p:nvPr/>
        </p:nvSpPr>
        <p:spPr bwMode="auto">
          <a:xfrm>
            <a:off x="1117600" y="185738"/>
            <a:ext cx="66611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it-CH" sz="1200">
                <a:solidFill>
                  <a:srgbClr val="FFFFFF"/>
                </a:solidFill>
              </a:rPr>
              <a:t>DEASS / Titolo principale della presentazione</a:t>
            </a:r>
          </a:p>
          <a:p>
            <a:endParaRPr lang="it-IT" altLang="it-CH" sz="1200">
              <a:solidFill>
                <a:srgbClr val="FFFFFF"/>
              </a:solidFill>
            </a:endParaRPr>
          </a:p>
          <a:p>
            <a:endParaRPr lang="it-IT" altLang="it-CH" sz="1200">
              <a:solidFill>
                <a:srgbClr val="FFFFFF"/>
              </a:solidFill>
            </a:endParaRPr>
          </a:p>
        </p:txBody>
      </p:sp>
      <p:pic>
        <p:nvPicPr>
          <p:cNvPr id="4" name="Immagine 2" descr="logo_SUPSI_acr_ne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075" y="209550"/>
            <a:ext cx="469900" cy="13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olo 1"/>
          <p:cNvSpPr>
            <a:spLocks noGrp="1"/>
          </p:cNvSpPr>
          <p:nvPr>
            <p:ph type="title"/>
          </p:nvPr>
        </p:nvSpPr>
        <p:spPr>
          <a:xfrm>
            <a:off x="324000" y="1854000"/>
            <a:ext cx="8519314" cy="21846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4800" b="0">
                <a:solidFill>
                  <a:schemeClr val="bg1"/>
                </a:solidFill>
              </a:defRPr>
            </a:lvl1pPr>
          </a:lstStyle>
          <a:p>
            <a:r>
              <a:rPr lang="fr-CH" dirty="0" smtClean="0"/>
              <a:t>Fare clic per modificare stile</a:t>
            </a:r>
            <a:endParaRPr lang="it-IT" dirty="0"/>
          </a:p>
        </p:txBody>
      </p:sp>
      <p:sp>
        <p:nvSpPr>
          <p:cNvPr id="5" name="Segnaposto data 2"/>
          <p:cNvSpPr>
            <a:spLocks noGrp="1"/>
          </p:cNvSpPr>
          <p:nvPr>
            <p:ph type="dt" sz="half" idx="10"/>
          </p:nvPr>
        </p:nvSpPr>
        <p:spPr>
          <a:xfrm>
            <a:off x="323850" y="6453188"/>
            <a:ext cx="2133600" cy="404812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fld id="{1733DD06-085D-4AE6-AACB-3F944C420F68}" type="datetime1">
              <a:rPr lang="it-IT" altLang="it-CH"/>
              <a:pPr/>
              <a:t>17/05/2021</a:t>
            </a:fld>
            <a:endParaRPr lang="it-IT" altLang="it-CH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484438" y="6453188"/>
            <a:ext cx="6335712" cy="404812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8077200" y="188913"/>
            <a:ext cx="742950" cy="47625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D06E0417-8E9E-41DC-9E15-4B5F92E1F8C4}" type="slidenum">
              <a:rPr lang="it-IT" altLang="it-CH"/>
              <a:pPr/>
              <a:t>‹N›</a:t>
            </a:fld>
            <a:endParaRPr lang="it-IT" altLang="it-CH"/>
          </a:p>
        </p:txBody>
      </p:sp>
    </p:spTree>
    <p:extLst>
      <p:ext uri="{BB962C8B-B14F-4D97-AF65-F5344CB8AC3E}">
        <p14:creationId xmlns:p14="http://schemas.microsoft.com/office/powerpoint/2010/main" val="2393197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1125538"/>
            <a:ext cx="849630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H" altLang="it-CH" smtClean="0"/>
              <a:t>Fare clic per modificare stile</a:t>
            </a:r>
            <a:endParaRPr lang="it-IT" altLang="it-CH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916113"/>
            <a:ext cx="8496300" cy="432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H" altLang="it-CH" dirty="0" err="1" smtClean="0"/>
              <a:t>Fare</a:t>
            </a:r>
            <a:r>
              <a:rPr lang="fr-CH" altLang="it-CH" dirty="0" smtClean="0"/>
              <a:t> clic per </a:t>
            </a:r>
            <a:r>
              <a:rPr lang="fr-CH" altLang="it-CH" dirty="0" err="1" smtClean="0"/>
              <a:t>modificare</a:t>
            </a:r>
            <a:r>
              <a:rPr lang="fr-CH" altLang="it-CH" dirty="0" smtClean="0"/>
              <a:t> </a:t>
            </a:r>
            <a:r>
              <a:rPr lang="fr-CH" altLang="it-CH" dirty="0" err="1" smtClean="0"/>
              <a:t>gli</a:t>
            </a:r>
            <a:r>
              <a:rPr lang="fr-CH" altLang="it-CH" dirty="0" smtClean="0"/>
              <a:t> </a:t>
            </a:r>
            <a:r>
              <a:rPr lang="fr-CH" altLang="it-CH" dirty="0" err="1" smtClean="0"/>
              <a:t>stili</a:t>
            </a:r>
            <a:r>
              <a:rPr lang="fr-CH" altLang="it-CH" dirty="0" smtClean="0"/>
              <a:t> </a:t>
            </a:r>
            <a:r>
              <a:rPr lang="fr-CH" altLang="it-CH" dirty="0" err="1" smtClean="0"/>
              <a:t>del</a:t>
            </a:r>
            <a:r>
              <a:rPr lang="fr-CH" altLang="it-CH" dirty="0" smtClean="0"/>
              <a:t> </a:t>
            </a:r>
            <a:r>
              <a:rPr lang="fr-CH" altLang="it-CH" dirty="0" err="1" smtClean="0"/>
              <a:t>testo</a:t>
            </a:r>
            <a:r>
              <a:rPr lang="fr-CH" altLang="it-CH" dirty="0" smtClean="0"/>
              <a:t> </a:t>
            </a:r>
            <a:r>
              <a:rPr lang="fr-CH" altLang="it-CH" dirty="0" err="1" smtClean="0"/>
              <a:t>dello</a:t>
            </a:r>
            <a:r>
              <a:rPr lang="fr-CH" altLang="it-CH" dirty="0" smtClean="0"/>
              <a:t> </a:t>
            </a:r>
            <a:r>
              <a:rPr lang="fr-CH" altLang="it-CH" dirty="0" err="1" smtClean="0"/>
              <a:t>schema</a:t>
            </a:r>
            <a:endParaRPr lang="fr-CH" altLang="it-CH" dirty="0" smtClean="0"/>
          </a:p>
          <a:p>
            <a:pPr lvl="1"/>
            <a:r>
              <a:rPr lang="fr-CH" altLang="it-CH" dirty="0" err="1" smtClean="0"/>
              <a:t>Secondo</a:t>
            </a:r>
            <a:r>
              <a:rPr lang="fr-CH" altLang="it-CH" dirty="0" smtClean="0"/>
              <a:t> </a:t>
            </a:r>
            <a:r>
              <a:rPr lang="fr-CH" altLang="it-CH" dirty="0" err="1" smtClean="0"/>
              <a:t>livello</a:t>
            </a:r>
            <a:endParaRPr lang="fr-CH" altLang="it-CH" dirty="0" smtClean="0"/>
          </a:p>
          <a:p>
            <a:pPr lvl="2"/>
            <a:r>
              <a:rPr lang="fr-CH" altLang="it-CH" dirty="0" err="1" smtClean="0"/>
              <a:t>Terzo</a:t>
            </a:r>
            <a:r>
              <a:rPr lang="fr-CH" altLang="it-CH" dirty="0" smtClean="0"/>
              <a:t> </a:t>
            </a:r>
            <a:r>
              <a:rPr lang="fr-CH" altLang="it-CH" dirty="0" err="1" smtClean="0"/>
              <a:t>livello</a:t>
            </a:r>
            <a:endParaRPr lang="fr-CH" altLang="it-CH" dirty="0" smtClean="0"/>
          </a:p>
          <a:p>
            <a:pPr lvl="3"/>
            <a:r>
              <a:rPr lang="fr-CH" altLang="it-CH" dirty="0" smtClean="0"/>
              <a:t>Quarto </a:t>
            </a:r>
            <a:r>
              <a:rPr lang="fr-CH" altLang="it-CH" dirty="0" err="1" smtClean="0"/>
              <a:t>livello</a:t>
            </a:r>
            <a:endParaRPr lang="fr-CH" altLang="it-CH" dirty="0" smtClean="0"/>
          </a:p>
          <a:p>
            <a:pPr lvl="4"/>
            <a:r>
              <a:rPr lang="fr-CH" altLang="it-CH" dirty="0" smtClean="0"/>
              <a:t>Quinto </a:t>
            </a:r>
            <a:r>
              <a:rPr lang="fr-CH" altLang="it-CH" dirty="0" err="1" smtClean="0"/>
              <a:t>livello</a:t>
            </a:r>
            <a:endParaRPr lang="it-IT" altLang="it-CH" dirty="0" smtClean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3850" y="6453188"/>
            <a:ext cx="213360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fld id="{E72FC660-916F-4FCF-81CA-7C41FA8B9C14}" type="datetime1">
              <a:rPr lang="it-IT" altLang="it-CH"/>
              <a:pPr/>
              <a:t>17/05/2021</a:t>
            </a:fld>
            <a:endParaRPr lang="it-IT" altLang="it-CH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84438" y="6453188"/>
            <a:ext cx="6335712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1000" y="188913"/>
            <a:ext cx="8191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A943E0-5039-4D36-AA23-1AE2AB601632}" type="slidenum">
              <a:rPr lang="it-IT" altLang="it-CH"/>
              <a:pPr/>
              <a:t>‹N›</a:t>
            </a:fld>
            <a:endParaRPr lang="it-IT" altLang="it-CH"/>
          </a:p>
        </p:txBody>
      </p:sp>
      <p:sp>
        <p:nvSpPr>
          <p:cNvPr id="1031" name="Rectangle 3"/>
          <p:cNvSpPr>
            <a:spLocks noGrp="1" noChangeArrowheads="1"/>
          </p:cNvSpPr>
          <p:nvPr/>
        </p:nvSpPr>
        <p:spPr bwMode="auto">
          <a:xfrm>
            <a:off x="1117600" y="185738"/>
            <a:ext cx="6807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it-CH" sz="1200" dirty="0" err="1" smtClean="0"/>
              <a:t>Travailleurs</a:t>
            </a:r>
            <a:r>
              <a:rPr lang="it-IT" altLang="it-CH" sz="1200" dirty="0" smtClean="0"/>
              <a:t> et </a:t>
            </a:r>
            <a:r>
              <a:rPr lang="it-IT" altLang="it-CH" sz="1200" dirty="0" err="1" smtClean="0"/>
              <a:t>travailleuses</a:t>
            </a:r>
            <a:r>
              <a:rPr lang="it-IT" altLang="it-CH" sz="1200" baseline="0" dirty="0" smtClean="0"/>
              <a:t> </a:t>
            </a:r>
            <a:r>
              <a:rPr lang="it-IT" altLang="it-CH" sz="1200" baseline="0" dirty="0" err="1" smtClean="0"/>
              <a:t>indépendant</a:t>
            </a:r>
            <a:r>
              <a:rPr lang="it-IT" altLang="it-CH" sz="1200" baseline="0" dirty="0" smtClean="0"/>
              <a:t>(e)s en </a:t>
            </a:r>
            <a:r>
              <a:rPr lang="it-IT" altLang="it-CH" sz="1200" baseline="0" dirty="0" err="1" smtClean="0"/>
              <a:t>Suisse</a:t>
            </a:r>
            <a:endParaRPr lang="it-IT" altLang="it-CH" sz="1200" dirty="0"/>
          </a:p>
          <a:p>
            <a:endParaRPr lang="it-IT" altLang="it-CH" sz="1200" dirty="0"/>
          </a:p>
          <a:p>
            <a:endParaRPr lang="it-IT" altLang="it-CH" sz="1200" dirty="0"/>
          </a:p>
        </p:txBody>
      </p:sp>
      <p:pic>
        <p:nvPicPr>
          <p:cNvPr id="1032" name="Immagine 6" descr="logo_SUPSI_acr.gif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075" y="209550"/>
            <a:ext cx="469900" cy="13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77" r:id="rId1"/>
    <p:sldLayoutId id="2147484170" r:id="rId2"/>
    <p:sldLayoutId id="2147484171" r:id="rId3"/>
    <p:sldLayoutId id="2147484172" r:id="rId4"/>
    <p:sldLayoutId id="2147484173" r:id="rId5"/>
    <p:sldLayoutId id="2147484174" r:id="rId6"/>
    <p:sldLayoutId id="2147484175" r:id="rId7"/>
    <p:sldLayoutId id="2147484176" r:id="rId8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accent2"/>
          </a:solidFill>
          <a:latin typeface="+mj-lt"/>
          <a:ea typeface="MS PGothic" panose="020B0600070205080204" pitchFamily="34" charset="-128"/>
          <a:cs typeface="ＭＳ Ｐゴシック" pitchFamily="-112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accent2"/>
          </a:solidFill>
          <a:latin typeface="Times New Roman" pitchFamily="-112" charset="-52"/>
          <a:ea typeface="MS PGothic" panose="020B0600070205080204" pitchFamily="34" charset="-128"/>
          <a:cs typeface="ＭＳ Ｐゴシック" pitchFamily="-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accent2"/>
          </a:solidFill>
          <a:latin typeface="Times New Roman" pitchFamily="-112" charset="-52"/>
          <a:ea typeface="MS PGothic" panose="020B0600070205080204" pitchFamily="34" charset="-128"/>
          <a:cs typeface="ＭＳ Ｐゴシック" pitchFamily="-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accent2"/>
          </a:solidFill>
          <a:latin typeface="Times New Roman" pitchFamily="-112" charset="-52"/>
          <a:ea typeface="MS PGothic" panose="020B0600070205080204" pitchFamily="34" charset="-128"/>
          <a:cs typeface="ＭＳ Ｐゴシック" pitchFamily="-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accent2"/>
          </a:solidFill>
          <a:latin typeface="Times New Roman" pitchFamily="-112" charset="-52"/>
          <a:ea typeface="MS PGothic" panose="020B0600070205080204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Times New Roman" pitchFamily="-112" charset="-5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Times New Roman" pitchFamily="-112" charset="-5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Times New Roman" pitchFamily="-112" charset="-5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Times New Roman" pitchFamily="-112" charset="-5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ＭＳ Ｐゴシック" pitchFamily="-112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178" r:id="rId1"/>
    <p:sldLayoutId id="2147484179" r:id="rId2"/>
    <p:sldLayoutId id="2147484180" r:id="rId3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pitchFamily="-128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-128" charset="-52"/>
          <a:ea typeface="MS PGothic" panose="020B0600070205080204" pitchFamily="34" charset="-128"/>
          <a:cs typeface="ＭＳ Ｐゴシック" pitchFamily="-128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-128" charset="-52"/>
          <a:ea typeface="MS PGothic" panose="020B0600070205080204" pitchFamily="34" charset="-128"/>
          <a:cs typeface="ＭＳ Ｐゴシック" pitchFamily="-128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-128" charset="-52"/>
          <a:ea typeface="MS PGothic" panose="020B0600070205080204" pitchFamily="34" charset="-128"/>
          <a:cs typeface="ＭＳ Ｐゴシック" pitchFamily="-128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-128" charset="-52"/>
          <a:ea typeface="MS PGothic" panose="020B0600070205080204" pitchFamily="34" charset="-128"/>
          <a:cs typeface="ＭＳ Ｐゴシック" pitchFamily="-128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-128" charset="-52"/>
          <a:ea typeface="ＭＳ Ｐゴシック" pitchFamily="-128" charset="-128"/>
          <a:cs typeface="ＭＳ Ｐゴシック" pitchFamily="-128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-128" charset="-52"/>
          <a:ea typeface="ＭＳ Ｐゴシック" pitchFamily="-128" charset="-128"/>
          <a:cs typeface="ＭＳ Ｐゴシック" pitchFamily="-128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-128" charset="-52"/>
          <a:ea typeface="ＭＳ Ｐゴシック" pitchFamily="-128" charset="-128"/>
          <a:cs typeface="ＭＳ Ｐゴシック" pitchFamily="-128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-128" charset="-52"/>
          <a:ea typeface="ＭＳ Ｐゴシック" pitchFamily="-128" charset="-128"/>
          <a:cs typeface="ＭＳ Ｐゴシック" pitchFamily="-128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pitchFamily="-128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rchecomplementaire.ch/fr/" TargetMode="External"/><Relationship Id="rId2" Type="http://schemas.openxmlformats.org/officeDocument/2006/relationships/hyperlink" Target="http://www.supsi.ch/lws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soziale-sicherheit-chss.ch/fr/artikel/les-independants-et-lavs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reiso.org/document/6675" TargetMode="External"/><Relationship Id="rId4" Type="http://schemas.openxmlformats.org/officeDocument/2006/relationships/hyperlink" Target="https://www.bfs.admin.ch/bfs/fr/home/statistiques/catalogues-banques-donnees/publications.assetdetail.6386014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H" sz="4000" dirty="0"/>
              <a:t>L</a:t>
            </a:r>
            <a:r>
              <a:rPr lang="it-CH" sz="4000" dirty="0"/>
              <a:t>es </a:t>
            </a:r>
            <a:r>
              <a:rPr lang="it-CH" sz="4000" dirty="0" err="1"/>
              <a:t>travailleurs</a:t>
            </a:r>
            <a:r>
              <a:rPr lang="it-CH" sz="4000" dirty="0"/>
              <a:t> et </a:t>
            </a:r>
            <a:r>
              <a:rPr lang="it-CH" sz="4000" dirty="0" err="1"/>
              <a:t>travailleuses</a:t>
            </a:r>
            <a:r>
              <a:rPr lang="it-CH" sz="4000" dirty="0"/>
              <a:t> </a:t>
            </a:r>
            <a:r>
              <a:rPr lang="it-CH" sz="4000" dirty="0" err="1"/>
              <a:t>indépendant</a:t>
            </a:r>
            <a:r>
              <a:rPr lang="it-CH" sz="4000" dirty="0"/>
              <a:t>(e)s en </a:t>
            </a:r>
            <a:r>
              <a:rPr lang="it-CH" sz="4000" dirty="0" err="1"/>
              <a:t>Suisse</a:t>
            </a:r>
            <a:r>
              <a:rPr lang="it-CH" sz="4000" dirty="0"/>
              <a:t>: </a:t>
            </a:r>
            <a:r>
              <a:rPr lang="it-CH" sz="4000" dirty="0" err="1"/>
              <a:t>composition</a:t>
            </a:r>
            <a:r>
              <a:rPr lang="it-CH" sz="4000" dirty="0"/>
              <a:t>, </a:t>
            </a:r>
            <a:r>
              <a:rPr lang="it-CH" sz="4000" dirty="0" err="1"/>
              <a:t>protection</a:t>
            </a:r>
            <a:r>
              <a:rPr lang="it-CH" sz="4000" dirty="0"/>
              <a:t> sociale, </a:t>
            </a:r>
            <a:r>
              <a:rPr lang="it-CH" sz="4000" dirty="0" err="1"/>
              <a:t>crise</a:t>
            </a:r>
            <a:r>
              <a:rPr lang="it-CH" sz="4000" dirty="0"/>
              <a:t> </a:t>
            </a:r>
            <a:r>
              <a:rPr lang="it-CH" sz="4000" dirty="0" err="1"/>
              <a:t>pandémique</a:t>
            </a:r>
            <a:endParaRPr lang="it-CH" altLang="it-CH" sz="4000" dirty="0" smtClean="0"/>
          </a:p>
        </p:txBody>
      </p:sp>
      <p:sp>
        <p:nvSpPr>
          <p:cNvPr id="16386" name="Sottotitolo 2"/>
          <p:cNvSpPr>
            <a:spLocks noGrp="1"/>
          </p:cNvSpPr>
          <p:nvPr>
            <p:ph type="subTitle" idx="1"/>
          </p:nvPr>
        </p:nvSpPr>
        <p:spPr>
          <a:xfrm>
            <a:off x="323850" y="3861048"/>
            <a:ext cx="8496300" cy="951061"/>
          </a:xfrm>
        </p:spPr>
        <p:txBody>
          <a:bodyPr/>
          <a:lstStyle/>
          <a:p>
            <a:r>
              <a:rPr lang="it-CH" altLang="it-CH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Conférence</a:t>
            </a:r>
            <a:r>
              <a:rPr lang="it-CH" altLang="it-CH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de presse</a:t>
            </a:r>
          </a:p>
          <a:p>
            <a:r>
              <a:rPr lang="it-CH" altLang="it-CH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Berne, 25 mai 2021</a:t>
            </a:r>
          </a:p>
        </p:txBody>
      </p:sp>
      <p:sp>
        <p:nvSpPr>
          <p:cNvPr id="16387" name="Segnaposto data 3"/>
          <p:cNvSpPr>
            <a:spLocks noGrp="1"/>
          </p:cNvSpPr>
          <p:nvPr>
            <p:ph type="dt" sz="quarter" idx="1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3AAD6D67-5761-460F-81C4-C8D8B0C8884F}" type="datetime4">
              <a:rPr lang="it-IT" altLang="it-CH" sz="1000"/>
              <a:pPr eaLnBrk="1" hangingPunct="1"/>
              <a:t>17 maggio 2021</a:t>
            </a:fld>
            <a:endParaRPr lang="it-IT" altLang="it-CH" sz="1000"/>
          </a:p>
        </p:txBody>
      </p:sp>
      <p:sp>
        <p:nvSpPr>
          <p:cNvPr id="16388" name="Segnaposto numero diapositiva 4"/>
          <p:cNvSpPr>
            <a:spLocks noGrp="1"/>
          </p:cNvSpPr>
          <p:nvPr>
            <p:ph type="sldNum" sz="quarter" idx="16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09880752-378A-40A2-9F81-7346EF83F189}" type="slidenum">
              <a:rPr lang="it-IT" altLang="it-CH" sz="1200"/>
              <a:pPr eaLnBrk="1" hangingPunct="1"/>
              <a:t>1</a:t>
            </a:fld>
            <a:endParaRPr lang="it-IT" altLang="it-CH" sz="1200"/>
          </a:p>
        </p:txBody>
      </p:sp>
      <p:sp>
        <p:nvSpPr>
          <p:cNvPr id="16389" name="Segnaposto testo 5"/>
          <p:cNvSpPr>
            <a:spLocks noGrp="1"/>
          </p:cNvSpPr>
          <p:nvPr>
            <p:ph type="body" sz="quarter" idx="13"/>
          </p:nvPr>
        </p:nvSpPr>
        <p:spPr>
          <a:xfrm>
            <a:off x="327025" y="5013176"/>
            <a:ext cx="8496300" cy="952500"/>
          </a:xfrm>
        </p:spPr>
        <p:txBody>
          <a:bodyPr/>
          <a:lstStyle/>
          <a:p>
            <a:pPr marL="0" indent="0"/>
            <a:r>
              <a:rPr lang="fr-FR" altLang="it-CH" dirty="0" smtClean="0"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Spartaco </a:t>
            </a:r>
            <a:r>
              <a:rPr lang="fr-FR" altLang="it-CH" dirty="0"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Greppi, responsable Centre de compétences travail, </a:t>
            </a:r>
            <a:r>
              <a:rPr lang="fr-FR" altLang="it-CH" dirty="0" err="1"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welfare</a:t>
            </a:r>
            <a:r>
              <a:rPr lang="fr-FR" altLang="it-CH" dirty="0"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 et société, Département économie d’entreprise, santé et travail social (DEASS), SUPSI</a:t>
            </a:r>
          </a:p>
          <a:p>
            <a:pPr marL="0" indent="0"/>
            <a:r>
              <a:rPr lang="fr-FR" altLang="it-CH" dirty="0"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  <a:hlinkClick r:id="rId2"/>
              </a:rPr>
              <a:t>http://www.supsi.ch/lws</a:t>
            </a:r>
            <a:endParaRPr lang="fr-FR" altLang="it-CH" dirty="0">
              <a:latin typeface="Calibri" panose="020F0502020204030204" pitchFamily="34" charset="0"/>
              <a:ea typeface="ＭＳ Ｐゴシック" pitchFamily="34" charset="-128"/>
              <a:cs typeface="Calibri" panose="020F0502020204030204" pitchFamily="34" charset="0"/>
            </a:endParaRPr>
          </a:p>
          <a:p>
            <a:pPr marL="0" indent="0"/>
            <a:r>
              <a:rPr lang="fr-FR" altLang="it-CH" dirty="0"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  <a:hlinkClick r:id="rId3"/>
              </a:rPr>
              <a:t>https://www.marchecomplementaire.ch/fr/</a:t>
            </a:r>
            <a:endParaRPr lang="fr-FR" altLang="it-CH" dirty="0">
              <a:latin typeface="Calibri" panose="020F0502020204030204" pitchFamily="34" charset="0"/>
              <a:ea typeface="ＭＳ Ｐゴシック" pitchFamily="34" charset="-128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850" y="620688"/>
            <a:ext cx="8496300" cy="719137"/>
          </a:xfrm>
        </p:spPr>
        <p:txBody>
          <a:bodyPr/>
          <a:lstStyle/>
          <a:p>
            <a:r>
              <a:rPr lang="it-CH" sz="2600" dirty="0" err="1"/>
              <a:t>Les</a:t>
            </a:r>
            <a:r>
              <a:rPr lang="it-CH" sz="2600" dirty="0"/>
              <a:t> APG corona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850" y="1628799"/>
            <a:ext cx="8496300" cy="4608489"/>
          </a:xfrm>
        </p:spPr>
        <p:txBody>
          <a:bodyPr/>
          <a:lstStyle/>
          <a:p>
            <a:r>
              <a:rPr lang="it-CH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Les</a:t>
            </a:r>
            <a:r>
              <a:rPr lang="it-CH" sz="2600" dirty="0">
                <a:latin typeface="Calibri" panose="020F0502020204030204" pitchFamily="34" charset="0"/>
                <a:cs typeface="Calibri" panose="020F0502020204030204" pitchFamily="34" charset="0"/>
              </a:rPr>
              <a:t> APG Corona </a:t>
            </a:r>
            <a:r>
              <a:rPr lang="it-CH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appliquent</a:t>
            </a:r>
            <a:r>
              <a:rPr lang="it-CH" sz="2600" dirty="0">
                <a:latin typeface="Calibri" panose="020F0502020204030204" pitchFamily="34" charset="0"/>
                <a:cs typeface="Calibri" panose="020F0502020204030204" pitchFamily="34" charset="0"/>
              </a:rPr>
              <a:t> le </a:t>
            </a:r>
            <a:r>
              <a:rPr lang="it-CH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système</a:t>
            </a:r>
            <a:r>
              <a:rPr lang="it-CH" sz="2600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it-CH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calcul</a:t>
            </a:r>
            <a:r>
              <a:rPr lang="it-CH" sz="2600" dirty="0">
                <a:latin typeface="Calibri" panose="020F0502020204030204" pitchFamily="34" charset="0"/>
                <a:cs typeface="Calibri" panose="020F0502020204030204" pitchFamily="34" charset="0"/>
              </a:rPr>
              <a:t> en </a:t>
            </a:r>
            <a:r>
              <a:rPr lang="it-CH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vigueur</a:t>
            </a:r>
            <a:r>
              <a:rPr lang="it-CH" sz="2600" dirty="0">
                <a:latin typeface="Calibri" panose="020F0502020204030204" pitchFamily="34" charset="0"/>
                <a:cs typeface="Calibri" panose="020F0502020204030204" pitchFamily="34" charset="0"/>
              </a:rPr>
              <a:t> pour </a:t>
            </a:r>
            <a:r>
              <a:rPr lang="it-CH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les</a:t>
            </a:r>
            <a:r>
              <a:rPr lang="it-CH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autres</a:t>
            </a:r>
            <a:r>
              <a:rPr lang="it-CH" sz="2600" dirty="0">
                <a:latin typeface="Calibri" panose="020F0502020204030204" pitchFamily="34" charset="0"/>
                <a:cs typeface="Calibri" panose="020F0502020204030204" pitchFamily="34" charset="0"/>
              </a:rPr>
              <a:t> APG</a:t>
            </a:r>
          </a:p>
          <a:p>
            <a:pPr lvl="1"/>
            <a:r>
              <a:rPr lang="it-CH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Simplicité</a:t>
            </a:r>
            <a:r>
              <a:rPr lang="it-CH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administrative</a:t>
            </a:r>
            <a:endParaRPr lang="it-CH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it-CH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Rapidité</a:t>
            </a:r>
            <a:r>
              <a:rPr lang="it-CH" sz="2600" dirty="0">
                <a:latin typeface="Calibri" panose="020F0502020204030204" pitchFamily="34" charset="0"/>
                <a:cs typeface="Calibri" panose="020F0502020204030204" pitchFamily="34" charset="0"/>
              </a:rPr>
              <a:t> de l’</a:t>
            </a:r>
            <a:r>
              <a:rPr lang="it-CH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octroi</a:t>
            </a:r>
            <a:endParaRPr lang="it-CH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it-CH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Possibilité</a:t>
            </a:r>
            <a:r>
              <a:rPr lang="it-CH" sz="2600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it-CH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faire</a:t>
            </a:r>
            <a:r>
              <a:rPr lang="it-CH" sz="2600" dirty="0">
                <a:latin typeface="Calibri" panose="020F0502020204030204" pitchFamily="34" charset="0"/>
                <a:cs typeface="Calibri" panose="020F0502020204030204" pitchFamily="34" charset="0"/>
              </a:rPr>
              <a:t> face </a:t>
            </a:r>
            <a:r>
              <a:rPr lang="it-CH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aux</a:t>
            </a:r>
            <a:r>
              <a:rPr lang="it-CH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besoins</a:t>
            </a:r>
            <a:r>
              <a:rPr lang="it-CH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les</a:t>
            </a:r>
            <a:r>
              <a:rPr lang="it-CH" sz="2600" dirty="0">
                <a:latin typeface="Calibri" panose="020F0502020204030204" pitchFamily="34" charset="0"/>
                <a:cs typeface="Calibri" panose="020F0502020204030204" pitchFamily="34" charset="0"/>
              </a:rPr>
              <a:t> plus </a:t>
            </a:r>
            <a:r>
              <a:rPr lang="it-CH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urgents</a:t>
            </a:r>
            <a:endParaRPr lang="it-CH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CH" sz="2600" dirty="0">
                <a:latin typeface="Calibri" panose="020F0502020204030204" pitchFamily="34" charset="0"/>
                <a:cs typeface="Calibri" panose="020F0502020204030204" pitchFamily="34" charset="0"/>
              </a:rPr>
              <a:t>Mais le </a:t>
            </a:r>
            <a:r>
              <a:rPr lang="it-CH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revenu</a:t>
            </a:r>
            <a:r>
              <a:rPr lang="it-CH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déterminant</a:t>
            </a:r>
            <a:r>
              <a:rPr lang="it-CH" sz="2600" dirty="0">
                <a:latin typeface="Calibri" panose="020F0502020204030204" pitchFamily="34" charset="0"/>
                <a:cs typeface="Calibri" panose="020F0502020204030204" pitchFamily="34" charset="0"/>
              </a:rPr>
              <a:t> pour le </a:t>
            </a:r>
            <a:r>
              <a:rPr lang="it-CH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calcul</a:t>
            </a:r>
            <a:r>
              <a:rPr lang="it-CH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des</a:t>
            </a:r>
            <a:r>
              <a:rPr lang="it-CH" sz="2600" dirty="0">
                <a:latin typeface="Calibri" panose="020F0502020204030204" pitchFamily="34" charset="0"/>
                <a:cs typeface="Calibri" panose="020F0502020204030204" pitchFamily="34" charset="0"/>
              </a:rPr>
              <a:t> APG ne </a:t>
            </a:r>
            <a:r>
              <a:rPr lang="it-CH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tient</a:t>
            </a:r>
            <a:r>
              <a:rPr lang="it-CH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pas</a:t>
            </a:r>
            <a:r>
              <a:rPr lang="it-CH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compte</a:t>
            </a:r>
            <a:r>
              <a:rPr lang="it-CH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des</a:t>
            </a:r>
            <a:r>
              <a:rPr lang="it-CH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frais</a:t>
            </a:r>
            <a:r>
              <a:rPr lang="it-CH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généraux</a:t>
            </a:r>
            <a:r>
              <a:rPr lang="it-CH" sz="2600" dirty="0">
                <a:latin typeface="Calibri" panose="020F0502020204030204" pitchFamily="34" charset="0"/>
                <a:cs typeface="Calibri" panose="020F0502020204030204" pitchFamily="34" charset="0"/>
              </a:rPr>
              <a:t> nécessaires à l’</a:t>
            </a:r>
            <a:r>
              <a:rPr lang="it-CH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acquisition</a:t>
            </a:r>
            <a:r>
              <a:rPr lang="it-CH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du</a:t>
            </a:r>
            <a:r>
              <a:rPr lang="it-CH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revenu</a:t>
            </a:r>
            <a:r>
              <a:rPr lang="it-CH" sz="2600" dirty="0">
                <a:latin typeface="Calibri" panose="020F0502020204030204" pitchFamily="34" charset="0"/>
                <a:cs typeface="Calibri" panose="020F0502020204030204" pitchFamily="34" charset="0"/>
              </a:rPr>
              <a:t> brut </a:t>
            </a:r>
            <a:r>
              <a:rPr lang="it-CH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ainsi</a:t>
            </a:r>
            <a:r>
              <a:rPr lang="it-CH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que</a:t>
            </a:r>
            <a:r>
              <a:rPr lang="it-CH" sz="2600" dirty="0">
                <a:latin typeface="Calibri" panose="020F0502020204030204" pitchFamily="34" charset="0"/>
                <a:cs typeface="Calibri" panose="020F0502020204030204" pitchFamily="34" charset="0"/>
              </a:rPr>
              <a:t> d’</a:t>
            </a:r>
            <a:r>
              <a:rPr lang="it-CH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autres</a:t>
            </a:r>
            <a:r>
              <a:rPr lang="it-CH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éléments</a:t>
            </a:r>
            <a:r>
              <a:rPr lang="it-CH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tels</a:t>
            </a:r>
            <a:r>
              <a:rPr lang="it-CH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que</a:t>
            </a:r>
            <a:r>
              <a:rPr lang="it-CH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les</a:t>
            </a:r>
            <a:r>
              <a:rPr lang="it-CH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amortissements</a:t>
            </a:r>
            <a:r>
              <a:rPr lang="it-CH" sz="2600" dirty="0">
                <a:latin typeface="Calibri" panose="020F0502020204030204" pitchFamily="34" charset="0"/>
                <a:cs typeface="Calibri" panose="020F0502020204030204" pitchFamily="34" charset="0"/>
              </a:rPr>
              <a:t>.  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C284D-CDF5-4FF4-960A-C45AB80B2D85}" type="datetime1">
              <a:rPr lang="it-IT" altLang="it-CH" smtClean="0"/>
              <a:pPr/>
              <a:t>17/05/2021</a:t>
            </a:fld>
            <a:endParaRPr lang="it-IT" altLang="it-CH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E4327-D352-477D-809C-056258E1502F}" type="slidenum">
              <a:rPr lang="it-IT" altLang="it-CH" smtClean="0"/>
              <a:pPr/>
              <a:t>10</a:t>
            </a:fld>
            <a:endParaRPr lang="it-IT" altLang="it-CH"/>
          </a:p>
        </p:txBody>
      </p:sp>
    </p:spTree>
    <p:extLst>
      <p:ext uri="{BB962C8B-B14F-4D97-AF65-F5344CB8AC3E}">
        <p14:creationId xmlns:p14="http://schemas.microsoft.com/office/powerpoint/2010/main" val="1286046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850" y="620688"/>
            <a:ext cx="8496300" cy="719137"/>
          </a:xfrm>
        </p:spPr>
        <p:txBody>
          <a:bodyPr/>
          <a:lstStyle/>
          <a:p>
            <a:r>
              <a:rPr lang="it-CH" sz="2600" dirty="0" err="1" smtClean="0"/>
              <a:t>Conclusion</a:t>
            </a:r>
            <a:r>
              <a:rPr lang="it-CH" dirty="0" smtClean="0"/>
              <a:t> </a:t>
            </a:r>
            <a:endParaRPr lang="it-CH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850" y="1412776"/>
            <a:ext cx="8496300" cy="4321175"/>
          </a:xfrm>
        </p:spPr>
        <p:txBody>
          <a:bodyPr/>
          <a:lstStyle/>
          <a:p>
            <a:r>
              <a:rPr lang="it-CH" sz="2600" dirty="0">
                <a:latin typeface="Calibri" panose="020F0502020204030204" pitchFamily="34" charset="0"/>
                <a:cs typeface="Calibri" panose="020F0502020204030204" pitchFamily="34" charset="0"/>
              </a:rPr>
              <a:t>Le monde </a:t>
            </a:r>
            <a:r>
              <a:rPr lang="it-CH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des</a:t>
            </a:r>
            <a:r>
              <a:rPr lang="it-CH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indépendant</a:t>
            </a:r>
            <a:r>
              <a:rPr lang="it-CH" sz="2600" dirty="0">
                <a:latin typeface="Calibri" panose="020F0502020204030204" pitchFamily="34" charset="0"/>
                <a:cs typeface="Calibri" panose="020F0502020204030204" pitchFamily="34" charset="0"/>
              </a:rPr>
              <a:t>(e)s est </a:t>
            </a:r>
            <a:r>
              <a:rPr lang="it-CH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très</a:t>
            </a:r>
            <a:r>
              <a:rPr lang="it-CH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varié</a:t>
            </a:r>
            <a:r>
              <a:rPr lang="it-CH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et </a:t>
            </a:r>
            <a:r>
              <a:rPr lang="it-CH" sz="2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reflète</a:t>
            </a:r>
            <a:r>
              <a:rPr lang="it-CH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la nature </a:t>
            </a:r>
            <a:r>
              <a:rPr lang="it-CH" sz="2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structurelle</a:t>
            </a:r>
            <a:r>
              <a:rPr lang="it-CH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des</a:t>
            </a:r>
            <a:r>
              <a:rPr lang="it-CH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changements</a:t>
            </a:r>
            <a:r>
              <a:rPr lang="it-CH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du</a:t>
            </a:r>
            <a:r>
              <a:rPr lang="it-CH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monde </a:t>
            </a:r>
            <a:r>
              <a:rPr lang="it-CH" sz="2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du</a:t>
            </a:r>
            <a:r>
              <a:rPr lang="it-CH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travail</a:t>
            </a:r>
            <a:endParaRPr lang="it-CH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CH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it-CH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pandémie</a:t>
            </a:r>
            <a:r>
              <a:rPr lang="it-CH" sz="2600" dirty="0">
                <a:latin typeface="Calibri" panose="020F0502020204030204" pitchFamily="34" charset="0"/>
                <a:cs typeface="Calibri" panose="020F0502020204030204" pitchFamily="34" charset="0"/>
              </a:rPr>
              <a:t> en a </a:t>
            </a:r>
            <a:r>
              <a:rPr lang="it-CH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dévoilé</a:t>
            </a:r>
            <a:r>
              <a:rPr lang="it-CH" sz="2600" dirty="0">
                <a:latin typeface="Calibri" panose="020F0502020204030204" pitchFamily="34" charset="0"/>
                <a:cs typeface="Calibri" panose="020F0502020204030204" pitchFamily="34" charset="0"/>
              </a:rPr>
              <a:t> l’</a:t>
            </a:r>
            <a:r>
              <a:rPr lang="it-CH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importance</a:t>
            </a:r>
            <a:r>
              <a:rPr lang="it-CH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ainsi</a:t>
            </a:r>
            <a:r>
              <a:rPr lang="it-CH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que</a:t>
            </a:r>
            <a:r>
              <a:rPr lang="it-CH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les</a:t>
            </a:r>
            <a:r>
              <a:rPr lang="it-CH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difficultés</a:t>
            </a:r>
            <a:r>
              <a:rPr lang="it-CH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it-CH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Les</a:t>
            </a:r>
            <a:r>
              <a:rPr lang="it-CH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APG pour </a:t>
            </a:r>
            <a:r>
              <a:rPr lang="it-CH" sz="2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indépendant</a:t>
            </a:r>
            <a:r>
              <a:rPr lang="it-CH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(e)s </a:t>
            </a:r>
            <a:r>
              <a:rPr lang="it-CH" sz="2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ont</a:t>
            </a:r>
            <a:r>
              <a:rPr lang="it-CH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allégé</a:t>
            </a:r>
            <a:r>
              <a:rPr lang="it-CH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leur</a:t>
            </a:r>
            <a:r>
              <a:rPr lang="it-CH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condition</a:t>
            </a:r>
            <a:r>
              <a:rPr lang="it-CH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it-CH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CH" sz="2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Les</a:t>
            </a:r>
            <a:r>
              <a:rPr lang="it-CH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600" dirty="0">
                <a:latin typeface="Calibri" panose="020F0502020204030204" pitchFamily="34" charset="0"/>
                <a:cs typeface="Calibri" panose="020F0502020204030204" pitchFamily="34" charset="0"/>
              </a:rPr>
              <a:t>APG </a:t>
            </a:r>
            <a:r>
              <a:rPr lang="it-CH" sz="2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ont</a:t>
            </a:r>
            <a:r>
              <a:rPr lang="it-CH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substitué</a:t>
            </a:r>
            <a:r>
              <a:rPr lang="it-CH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partiellement</a:t>
            </a:r>
            <a:r>
              <a:rPr lang="it-CH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un </a:t>
            </a:r>
            <a:r>
              <a:rPr lang="it-CH" sz="2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revenu</a:t>
            </a:r>
            <a:r>
              <a:rPr lang="it-CH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mais ne </a:t>
            </a:r>
            <a:r>
              <a:rPr lang="it-CH" sz="2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protègent</a:t>
            </a:r>
            <a:r>
              <a:rPr lang="it-CH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pas</a:t>
            </a:r>
            <a:r>
              <a:rPr lang="it-CH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l’</a:t>
            </a:r>
            <a:r>
              <a:rPr lang="it-CH" sz="2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activité</a:t>
            </a:r>
            <a:r>
              <a:rPr lang="it-CH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économique</a:t>
            </a:r>
            <a:r>
              <a:rPr lang="it-CH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sous-jacente</a:t>
            </a:r>
            <a:r>
              <a:rPr lang="it-CH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it-CH" sz="2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C284D-CDF5-4FF4-960A-C45AB80B2D85}" type="datetime1">
              <a:rPr lang="it-IT" altLang="it-CH" smtClean="0"/>
              <a:pPr/>
              <a:t>17/05/2021</a:t>
            </a:fld>
            <a:endParaRPr lang="it-IT" altLang="it-CH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E4327-D352-477D-809C-056258E1502F}" type="slidenum">
              <a:rPr lang="it-IT" altLang="it-CH" smtClean="0"/>
              <a:pPr/>
              <a:t>11</a:t>
            </a:fld>
            <a:endParaRPr lang="it-IT" altLang="it-CH"/>
          </a:p>
        </p:txBody>
      </p:sp>
    </p:spTree>
    <p:extLst>
      <p:ext uri="{BB962C8B-B14F-4D97-AF65-F5344CB8AC3E}">
        <p14:creationId xmlns:p14="http://schemas.microsoft.com/office/powerpoint/2010/main" val="9698760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850" y="620689"/>
            <a:ext cx="8496300" cy="504056"/>
          </a:xfrm>
        </p:spPr>
        <p:txBody>
          <a:bodyPr/>
          <a:lstStyle/>
          <a:p>
            <a:r>
              <a:rPr lang="it-CH" dirty="0" err="1" smtClean="0"/>
              <a:t>Repères</a:t>
            </a:r>
            <a:r>
              <a:rPr lang="it-CH" dirty="0" smtClean="0"/>
              <a:t> </a:t>
            </a:r>
            <a:r>
              <a:rPr lang="it-CH" dirty="0" err="1" smtClean="0"/>
              <a:t>bibliographiques</a:t>
            </a:r>
            <a:endParaRPr lang="it-CH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850" y="1124049"/>
            <a:ext cx="8496300" cy="5185271"/>
          </a:xfrm>
        </p:spPr>
        <p:txBody>
          <a:bodyPr/>
          <a:lstStyle/>
          <a:p>
            <a:pPr lvl="0"/>
            <a:r>
              <a:rPr lang="it-CH" sz="2000" dirty="0" err="1">
                <a:solidFill>
                  <a:srgbClr val="000000"/>
                </a:solidFill>
                <a:latin typeface="Calibri" panose="020F0502020204030204" pitchFamily="34" charset="0"/>
                <a:ea typeface="ＭＳ Ｐゴシック" pitchFamily="-112" charset="-128"/>
                <a:cs typeface="Calibri" panose="020F0502020204030204" pitchFamily="34" charset="0"/>
              </a:rPr>
              <a:t>Bauer</a:t>
            </a:r>
            <a:r>
              <a:rPr lang="it-CH" sz="2000" dirty="0">
                <a:solidFill>
                  <a:srgbClr val="000000"/>
                </a:solidFill>
                <a:latin typeface="Calibri" panose="020F0502020204030204" pitchFamily="34" charset="0"/>
                <a:ea typeface="ＭＳ Ｐゴシック" pitchFamily="-112" charset="-128"/>
                <a:cs typeface="Calibri" panose="020F0502020204030204" pitchFamily="34" charset="0"/>
              </a:rPr>
              <a:t>, </a:t>
            </a:r>
            <a:r>
              <a:rPr lang="it-CH" sz="2000" dirty="0" err="1">
                <a:solidFill>
                  <a:srgbClr val="000000"/>
                </a:solidFill>
                <a:latin typeface="Calibri" panose="020F0502020204030204" pitchFamily="34" charset="0"/>
                <a:ea typeface="ＭＳ Ｐゴシック" pitchFamily="-112" charset="-128"/>
                <a:cs typeface="Calibri" panose="020F0502020204030204" pitchFamily="34" charset="0"/>
              </a:rPr>
              <a:t>Ann</a:t>
            </a:r>
            <a:r>
              <a:rPr lang="it-CH" sz="2000" dirty="0">
                <a:solidFill>
                  <a:srgbClr val="000000"/>
                </a:solidFill>
                <a:latin typeface="Calibri" panose="020F0502020204030204" pitchFamily="34" charset="0"/>
                <a:ea typeface="ＭＳ Ｐゴシック" pitchFamily="-112" charset="-128"/>
                <a:cs typeface="Calibri" panose="020F0502020204030204" pitchFamily="34" charset="0"/>
              </a:rPr>
              <a:t> Barbara (2020). </a:t>
            </a:r>
            <a:r>
              <a:rPr lang="fr-FR" sz="2000" dirty="0">
                <a:solidFill>
                  <a:srgbClr val="000000"/>
                </a:solidFill>
                <a:latin typeface="Calibri" panose="020F0502020204030204" pitchFamily="34" charset="0"/>
                <a:ea typeface="ＭＳ Ｐゴシック" pitchFamily="-112" charset="-128"/>
                <a:cs typeface="Calibri" panose="020F0502020204030204" pitchFamily="34" charset="0"/>
              </a:rPr>
              <a:t>“Les indépendants et l’AVS”. </a:t>
            </a:r>
            <a:r>
              <a:rPr lang="fr-FR" sz="2000" i="1" dirty="0">
                <a:solidFill>
                  <a:srgbClr val="000000"/>
                </a:solidFill>
                <a:latin typeface="Calibri" panose="020F0502020204030204" pitchFamily="34" charset="0"/>
                <a:ea typeface="ＭＳ Ｐゴシック" pitchFamily="-112" charset="-128"/>
                <a:cs typeface="Calibri" panose="020F0502020204030204" pitchFamily="34" charset="0"/>
              </a:rPr>
              <a:t>Sécurité sociale CHSS</a:t>
            </a:r>
            <a:r>
              <a:rPr lang="fr-FR" sz="2000" dirty="0">
                <a:solidFill>
                  <a:srgbClr val="000000"/>
                </a:solidFill>
                <a:latin typeface="Calibri" panose="020F0502020204030204" pitchFamily="34" charset="0"/>
                <a:ea typeface="ＭＳ Ｐゴシック" pitchFamily="-112" charset="-128"/>
                <a:cs typeface="Calibri" panose="020F0502020204030204" pitchFamily="34" charset="0"/>
              </a:rPr>
              <a:t>. 1/2020, pp. 49-55. </a:t>
            </a:r>
            <a:r>
              <a:rPr lang="it-CH" sz="2000" dirty="0">
                <a:solidFill>
                  <a:srgbClr val="000000"/>
                </a:solidFill>
                <a:latin typeface="Calibri" panose="020F0502020204030204" pitchFamily="34" charset="0"/>
                <a:ea typeface="ＭＳ Ｐゴシック" pitchFamily="-112" charset="-128"/>
                <a:cs typeface="Calibri" panose="020F0502020204030204" pitchFamily="34" charset="0"/>
              </a:rPr>
              <a:t>Disponibile in: </a:t>
            </a:r>
            <a:r>
              <a:rPr lang="it-CH" sz="2000" u="sng" dirty="0">
                <a:solidFill>
                  <a:srgbClr val="000000"/>
                </a:solidFill>
                <a:latin typeface="Calibri" panose="020F0502020204030204" pitchFamily="34" charset="0"/>
                <a:ea typeface="ＭＳ Ｐゴシック" pitchFamily="-112" charset="-128"/>
                <a:cs typeface="Calibri" panose="020F0502020204030204" pitchFamily="34" charset="0"/>
                <a:hlinkClick r:id="rId3"/>
              </a:rPr>
              <a:t>https://soziale-sicherheit-chss.ch/fr/artikel/les-independants-et-lavs/</a:t>
            </a:r>
            <a:endParaRPr lang="it-CH" sz="2000" u="sng" dirty="0">
              <a:solidFill>
                <a:srgbClr val="000000"/>
              </a:solidFill>
              <a:latin typeface="Calibri" panose="020F0502020204030204" pitchFamily="34" charset="0"/>
              <a:ea typeface="ＭＳ Ｐゴシック" pitchFamily="-112" charset="-128"/>
              <a:cs typeface="Calibri" panose="020F0502020204030204" pitchFamily="34" charset="0"/>
            </a:endParaRPr>
          </a:p>
          <a:p>
            <a:pPr lvl="0"/>
            <a:r>
              <a:rPr lang="fr-FR" sz="2000" dirty="0">
                <a:solidFill>
                  <a:srgbClr val="000000"/>
                </a:solidFill>
                <a:latin typeface="Calibri" panose="020F0502020204030204" pitchFamily="34" charset="0"/>
                <a:ea typeface="ＭＳ Ｐゴシック" pitchFamily="-112" charset="-128"/>
                <a:cs typeface="Calibri" panose="020F0502020204030204" pitchFamily="34" charset="0"/>
              </a:rPr>
              <a:t>Murier, Thierry (2018). L’activité indépendante en Suisse en 2017. Neuchâtel : OFS. </a:t>
            </a:r>
            <a:r>
              <a:rPr lang="fr-FR" sz="2000" dirty="0" err="1">
                <a:solidFill>
                  <a:srgbClr val="000000"/>
                </a:solidFill>
                <a:latin typeface="Calibri" panose="020F0502020204030204" pitchFamily="34" charset="0"/>
                <a:ea typeface="ＭＳ Ｐゴシック" pitchFamily="-112" charset="-128"/>
                <a:cs typeface="Calibri" panose="020F0502020204030204" pitchFamily="34" charset="0"/>
              </a:rPr>
              <a:t>Disponibile</a:t>
            </a:r>
            <a:r>
              <a:rPr lang="fr-FR" sz="2000" dirty="0">
                <a:solidFill>
                  <a:srgbClr val="000000"/>
                </a:solidFill>
                <a:latin typeface="Calibri" panose="020F0502020204030204" pitchFamily="34" charset="0"/>
                <a:ea typeface="ＭＳ Ｐゴシック" pitchFamily="-112" charset="-128"/>
                <a:cs typeface="Calibri" panose="020F0502020204030204" pitchFamily="34" charset="0"/>
              </a:rPr>
              <a:t> in: </a:t>
            </a:r>
            <a:r>
              <a:rPr lang="fr-FR" sz="2000" u="sng" dirty="0">
                <a:solidFill>
                  <a:srgbClr val="000000"/>
                </a:solidFill>
                <a:latin typeface="Calibri" panose="020F0502020204030204" pitchFamily="34" charset="0"/>
                <a:ea typeface="ＭＳ Ｐゴシック" pitchFamily="-112" charset="-128"/>
                <a:cs typeface="Calibri" panose="020F0502020204030204" pitchFamily="34" charset="0"/>
                <a:hlinkClick r:id="rId4"/>
              </a:rPr>
              <a:t>https://www.bfs.admin.ch/bfs/fr/home/statistiques/catalogues-banques-donnees/publications.assetdetail.6386014.html</a:t>
            </a:r>
            <a:endParaRPr lang="it-CH" sz="2000" dirty="0">
              <a:solidFill>
                <a:srgbClr val="000000"/>
              </a:solidFill>
              <a:latin typeface="Calibri" panose="020F0502020204030204" pitchFamily="34" charset="0"/>
              <a:ea typeface="ＭＳ Ｐゴシック" pitchFamily="-112" charset="-128"/>
              <a:cs typeface="Calibri" panose="020F0502020204030204" pitchFamily="34" charset="0"/>
            </a:endParaRPr>
          </a:p>
          <a:p>
            <a:pPr lvl="0"/>
            <a:r>
              <a:rPr lang="fr-FR" sz="2000" dirty="0" err="1">
                <a:solidFill>
                  <a:srgbClr val="000000"/>
                </a:solidFill>
                <a:latin typeface="Calibri" panose="020F0502020204030204" pitchFamily="34" charset="0"/>
                <a:ea typeface="ＭＳ Ｐゴシック" pitchFamily="-112" charset="-128"/>
                <a:cs typeface="Calibri" panose="020F0502020204030204" pitchFamily="34" charset="0"/>
              </a:rPr>
              <a:t>Parnisari</a:t>
            </a:r>
            <a:r>
              <a:rPr lang="fr-FR" sz="2000" dirty="0">
                <a:solidFill>
                  <a:srgbClr val="000000"/>
                </a:solidFill>
                <a:latin typeface="Calibri" panose="020F0502020204030204" pitchFamily="34" charset="0"/>
                <a:ea typeface="ＭＳ Ｐゴシック" pitchFamily="-112" charset="-128"/>
                <a:cs typeface="Calibri" panose="020F0502020204030204" pitchFamily="34" charset="0"/>
              </a:rPr>
              <a:t>, Bruno (2020, 3 septembre). Après la crise du Covid-19, quels défis pour nos assurances sociales? </a:t>
            </a:r>
            <a:r>
              <a:rPr lang="de-DE" sz="2000" dirty="0">
                <a:solidFill>
                  <a:srgbClr val="000000"/>
                </a:solidFill>
                <a:latin typeface="Calibri" panose="020F0502020204030204" pitchFamily="34" charset="0"/>
                <a:ea typeface="ＭＳ Ｐゴシック" pitchFamily="-112" charset="-128"/>
                <a:cs typeface="Calibri" panose="020F0502020204030204" pitchFamily="34" charset="0"/>
              </a:rPr>
              <a:t>Forum </a:t>
            </a:r>
            <a:r>
              <a:rPr lang="de-DE" sz="2000" dirty="0" err="1">
                <a:solidFill>
                  <a:srgbClr val="000000"/>
                </a:solidFill>
                <a:latin typeface="Calibri" panose="020F0502020204030204" pitchFamily="34" charset="0"/>
                <a:ea typeface="ＭＳ Ｐゴシック" pitchFamily="-112" charset="-128"/>
                <a:cs typeface="Calibri" panose="020F0502020204030204" pitchFamily="34" charset="0"/>
              </a:rPr>
              <a:t>Prévoyance</a:t>
            </a:r>
            <a:r>
              <a:rPr lang="de-DE" sz="2000" dirty="0">
                <a:solidFill>
                  <a:srgbClr val="000000"/>
                </a:solidFill>
                <a:latin typeface="Calibri" panose="020F0502020204030204" pitchFamily="34" charset="0"/>
                <a:ea typeface="ＭＳ Ｐゴシック" pitchFamily="-112" charset="-128"/>
                <a:cs typeface="Calibri" panose="020F0502020204030204" pitchFamily="34" charset="0"/>
              </a:rPr>
              <a:t>, 3 </a:t>
            </a:r>
            <a:r>
              <a:rPr lang="de-DE" sz="2000" dirty="0" err="1">
                <a:solidFill>
                  <a:srgbClr val="000000"/>
                </a:solidFill>
                <a:latin typeface="Calibri" panose="020F0502020204030204" pitchFamily="34" charset="0"/>
                <a:ea typeface="ＭＳ Ｐゴシック" pitchFamily="-112" charset="-128"/>
                <a:cs typeface="Calibri" panose="020F0502020204030204" pitchFamily="34" charset="0"/>
              </a:rPr>
              <a:t>septembre</a:t>
            </a:r>
            <a:r>
              <a:rPr lang="de-DE" sz="2000" dirty="0">
                <a:solidFill>
                  <a:srgbClr val="000000"/>
                </a:solidFill>
                <a:latin typeface="Calibri" panose="020F0502020204030204" pitchFamily="34" charset="0"/>
                <a:ea typeface="ＭＳ Ｐゴシック" pitchFamily="-112" charset="-128"/>
                <a:cs typeface="Calibri" panose="020F0502020204030204" pitchFamily="34" charset="0"/>
              </a:rPr>
              <a:t> 2020. </a:t>
            </a:r>
            <a:endParaRPr lang="it-CH" sz="2000" dirty="0">
              <a:solidFill>
                <a:srgbClr val="000000"/>
              </a:solidFill>
              <a:latin typeface="Calibri" panose="020F0502020204030204" pitchFamily="34" charset="0"/>
              <a:ea typeface="ＭＳ Ｐゴシック" pitchFamily="-112" charset="-128"/>
              <a:cs typeface="Calibri" panose="020F0502020204030204" pitchFamily="34" charset="0"/>
            </a:endParaRPr>
          </a:p>
          <a:p>
            <a:pPr lvl="0"/>
            <a:r>
              <a:rPr lang="de-DE" sz="2000" dirty="0">
                <a:solidFill>
                  <a:srgbClr val="000000"/>
                </a:solidFill>
                <a:latin typeface="Calibri" panose="020F0502020204030204" pitchFamily="34" charset="0"/>
                <a:ea typeface="ＭＳ Ｐゴシック" pitchFamily="-112" charset="-128"/>
                <a:cs typeface="Calibri" panose="020F0502020204030204" pitchFamily="34" charset="0"/>
              </a:rPr>
              <a:t>Bruno </a:t>
            </a:r>
            <a:r>
              <a:rPr lang="de-DE" sz="2000" dirty="0" err="1">
                <a:solidFill>
                  <a:srgbClr val="000000"/>
                </a:solidFill>
                <a:latin typeface="Calibri" panose="020F0502020204030204" pitchFamily="34" charset="0"/>
                <a:ea typeface="ＭＳ Ｐゴシック" pitchFamily="-112" charset="-128"/>
                <a:cs typeface="Calibri" panose="020F0502020204030204" pitchFamily="34" charset="0"/>
              </a:rPr>
              <a:t>Parnisari</a:t>
            </a:r>
            <a:r>
              <a:rPr lang="de-DE" sz="2000" dirty="0">
                <a:solidFill>
                  <a:srgbClr val="000000"/>
                </a:solidFill>
                <a:latin typeface="Calibri" panose="020F0502020204030204" pitchFamily="34" charset="0"/>
                <a:ea typeface="ＭＳ Ｐゴシック" pitchFamily="-112" charset="-128"/>
                <a:cs typeface="Calibri" panose="020F0502020204030204" pitchFamily="34" charset="0"/>
              </a:rPr>
              <a:t> (2020, 4. September). Soziale Sicherheit, die Corona-Krise und </a:t>
            </a:r>
            <a:r>
              <a:rPr lang="de-DE" sz="2000" dirty="0" err="1">
                <a:solidFill>
                  <a:srgbClr val="000000"/>
                </a:solidFill>
                <a:latin typeface="Calibri" panose="020F0502020204030204" pitchFamily="34" charset="0"/>
                <a:ea typeface="ＭＳ Ｐゴシック" pitchFamily="-112" charset="-128"/>
                <a:cs typeface="Calibri" panose="020F0502020204030204" pitchFamily="34" charset="0"/>
              </a:rPr>
              <a:t>Selbstandige</a:t>
            </a:r>
            <a:r>
              <a:rPr lang="de-DE" sz="2000" dirty="0">
                <a:solidFill>
                  <a:srgbClr val="000000"/>
                </a:solidFill>
                <a:latin typeface="Calibri" panose="020F0502020204030204" pitchFamily="34" charset="0"/>
                <a:ea typeface="ＭＳ Ｐゴシック" pitchFamily="-112" charset="-128"/>
                <a:cs typeface="Calibri" panose="020F0502020204030204" pitchFamily="34" charset="0"/>
              </a:rPr>
              <a:t> </a:t>
            </a:r>
            <a:r>
              <a:rPr lang="de-DE" sz="2000" dirty="0" err="1">
                <a:solidFill>
                  <a:srgbClr val="000000"/>
                </a:solidFill>
                <a:latin typeface="Calibri" panose="020F0502020204030204" pitchFamily="34" charset="0"/>
                <a:ea typeface="ＭＳ Ｐゴシック" pitchFamily="-112" charset="-128"/>
                <a:cs typeface="Calibri" panose="020F0502020204030204" pitchFamily="34" charset="0"/>
              </a:rPr>
              <a:t>Erwerbstatigkeit</a:t>
            </a:r>
            <a:r>
              <a:rPr lang="de-DE" sz="2000" dirty="0">
                <a:solidFill>
                  <a:srgbClr val="000000"/>
                </a:solidFill>
                <a:latin typeface="Calibri" panose="020F0502020204030204" pitchFamily="34" charset="0"/>
                <a:ea typeface="ＭＳ Ｐゴシック" pitchFamily="-112" charset="-128"/>
                <a:cs typeface="Calibri" panose="020F0502020204030204" pitchFamily="34" charset="0"/>
              </a:rPr>
              <a:t> in der Schweiz, Schweizerischer Verband Freier Berufe, Generalversammlung, 04.09.2020. </a:t>
            </a:r>
            <a:endParaRPr lang="it-CH" sz="2000" dirty="0">
              <a:solidFill>
                <a:srgbClr val="000000"/>
              </a:solidFill>
              <a:latin typeface="Calibri" panose="020F0502020204030204" pitchFamily="34" charset="0"/>
              <a:ea typeface="ＭＳ Ｐゴシック" pitchFamily="-112" charset="-128"/>
              <a:cs typeface="Calibri" panose="020F0502020204030204" pitchFamily="34" charset="0"/>
            </a:endParaRPr>
          </a:p>
          <a:p>
            <a:pPr lvl="0"/>
            <a:r>
              <a:rPr lang="fr-FR" sz="2000" dirty="0">
                <a:solidFill>
                  <a:srgbClr val="000000"/>
                </a:solidFill>
                <a:latin typeface="Calibri" panose="020F0502020204030204" pitchFamily="34" charset="0"/>
                <a:ea typeface="ＭＳ Ｐゴシック" pitchFamily="-112" charset="-128"/>
                <a:cs typeface="Calibri" panose="020F0502020204030204" pitchFamily="34" charset="0"/>
              </a:rPr>
              <a:t>Zurbuchen, Antonin ; </a:t>
            </a:r>
            <a:r>
              <a:rPr lang="fr-FR" sz="2000" dirty="0" err="1">
                <a:solidFill>
                  <a:srgbClr val="000000"/>
                </a:solidFill>
                <a:latin typeface="Calibri" panose="020F0502020204030204" pitchFamily="34" charset="0"/>
                <a:ea typeface="ＭＳ Ｐゴシック" pitchFamily="-112" charset="-128"/>
                <a:cs typeface="Calibri" panose="020F0502020204030204" pitchFamily="34" charset="0"/>
              </a:rPr>
              <a:t>Streckeisen</a:t>
            </a:r>
            <a:r>
              <a:rPr lang="fr-FR" sz="2000" dirty="0">
                <a:solidFill>
                  <a:srgbClr val="000000"/>
                </a:solidFill>
                <a:latin typeface="Calibri" panose="020F0502020204030204" pitchFamily="34" charset="0"/>
                <a:ea typeface="ＭＳ Ｐゴシック" pitchFamily="-112" charset="-128"/>
                <a:cs typeface="Calibri" panose="020F0502020204030204" pitchFamily="34" charset="0"/>
              </a:rPr>
              <a:t>, Peter ; Kuehni, Morgane ; Greppi, Spartaco ; Benelli, Natalie (2020). «Le marché complémentaire en chiffres», REISO, Revue d'information sociale, mis en ligne le 26 novembre 2020, </a:t>
            </a:r>
            <a:r>
              <a:rPr lang="fr-FR" sz="2000" u="sng" dirty="0">
                <a:solidFill>
                  <a:srgbClr val="000000"/>
                </a:solidFill>
                <a:latin typeface="Calibri" panose="020F0502020204030204" pitchFamily="34" charset="0"/>
                <a:ea typeface="ＭＳ Ｐゴシック" pitchFamily="-112" charset="-128"/>
                <a:cs typeface="Calibri" panose="020F0502020204030204" pitchFamily="34" charset="0"/>
                <a:hlinkClick r:id="rId5"/>
              </a:rPr>
              <a:t>https://www.reiso.org/document/6675</a:t>
            </a:r>
            <a:endParaRPr lang="it-CH" sz="2000" dirty="0">
              <a:solidFill>
                <a:srgbClr val="000000"/>
              </a:solidFill>
              <a:latin typeface="Calibri" panose="020F0502020204030204" pitchFamily="34" charset="0"/>
              <a:ea typeface="ＭＳ Ｐゴシック" pitchFamily="-112" charset="-128"/>
              <a:cs typeface="Calibri" panose="020F0502020204030204" pitchFamily="34" charset="0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C284D-CDF5-4FF4-960A-C45AB80B2D85}" type="datetime1">
              <a:rPr lang="it-IT" altLang="it-CH" smtClean="0"/>
              <a:pPr/>
              <a:t>17/05/2021</a:t>
            </a:fld>
            <a:endParaRPr lang="it-IT" altLang="it-CH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E4327-D352-477D-809C-056258E1502F}" type="slidenum">
              <a:rPr lang="it-IT" altLang="it-CH" smtClean="0"/>
              <a:pPr/>
              <a:t>12</a:t>
            </a:fld>
            <a:endParaRPr lang="it-IT" altLang="it-CH"/>
          </a:p>
        </p:txBody>
      </p:sp>
    </p:spTree>
    <p:extLst>
      <p:ext uri="{BB962C8B-B14F-4D97-AF65-F5344CB8AC3E}">
        <p14:creationId xmlns:p14="http://schemas.microsoft.com/office/powerpoint/2010/main" val="3492008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CH" sz="3400" dirty="0" err="1" smtClean="0"/>
              <a:t>Les</a:t>
            </a:r>
            <a:r>
              <a:rPr lang="it-CH" sz="3400" dirty="0" smtClean="0"/>
              <a:t> </a:t>
            </a:r>
            <a:r>
              <a:rPr lang="it-CH" sz="3400" dirty="0" err="1" smtClean="0"/>
              <a:t>objectifs</a:t>
            </a:r>
            <a:r>
              <a:rPr lang="it-CH" sz="3400" dirty="0" smtClean="0"/>
              <a:t> de l’</a:t>
            </a:r>
            <a:r>
              <a:rPr lang="it-CH" sz="3400" dirty="0" err="1" smtClean="0"/>
              <a:t>étude</a:t>
            </a:r>
            <a:r>
              <a:rPr lang="it-CH" sz="3400" dirty="0" smtClean="0"/>
              <a:t>: un </a:t>
            </a:r>
            <a:r>
              <a:rPr lang="it-CH" sz="3400" dirty="0" err="1" smtClean="0"/>
              <a:t>état</a:t>
            </a:r>
            <a:r>
              <a:rPr lang="it-CH" sz="3400" dirty="0" smtClean="0"/>
              <a:t> </a:t>
            </a:r>
            <a:r>
              <a:rPr lang="it-CH" sz="3400" dirty="0" err="1" smtClean="0"/>
              <a:t>des</a:t>
            </a:r>
            <a:r>
              <a:rPr lang="it-CH" sz="3400" dirty="0" smtClean="0"/>
              <a:t> </a:t>
            </a:r>
            <a:r>
              <a:rPr lang="it-CH" sz="3400" dirty="0" err="1" smtClean="0"/>
              <a:t>lieux</a:t>
            </a:r>
            <a:endParaRPr lang="it-CH" sz="3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CH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Donner</a:t>
            </a:r>
            <a:r>
              <a:rPr lang="it-CH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800" dirty="0">
                <a:latin typeface="Calibri" panose="020F0502020204030204" pitchFamily="34" charset="0"/>
                <a:cs typeface="Calibri" panose="020F0502020204030204" pitchFamily="34" charset="0"/>
              </a:rPr>
              <a:t>une </a:t>
            </a:r>
            <a:r>
              <a:rPr lang="it-CH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représentaton</a:t>
            </a:r>
            <a:r>
              <a:rPr lang="it-CH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statistique</a:t>
            </a:r>
            <a:r>
              <a:rPr lang="it-CH" sz="2800" dirty="0">
                <a:latin typeface="Calibri" panose="020F0502020204030204" pitchFamily="34" charset="0"/>
                <a:cs typeface="Calibri" panose="020F0502020204030204" pitchFamily="34" charset="0"/>
              </a:rPr>
              <a:t> de l’</a:t>
            </a:r>
            <a:r>
              <a:rPr lang="it-CH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univers</a:t>
            </a:r>
            <a:r>
              <a:rPr lang="it-CH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des</a:t>
            </a:r>
            <a:r>
              <a:rPr lang="it-CH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indépendant</a:t>
            </a:r>
            <a:r>
              <a:rPr lang="it-CH" sz="2800" dirty="0">
                <a:latin typeface="Calibri" panose="020F0502020204030204" pitchFamily="34" charset="0"/>
                <a:cs typeface="Calibri" panose="020F0502020204030204" pitchFamily="34" charset="0"/>
              </a:rPr>
              <a:t>(e)s </a:t>
            </a:r>
            <a:r>
              <a:rPr lang="it-CH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sur</a:t>
            </a:r>
            <a:r>
              <a:rPr lang="it-CH" sz="2800" dirty="0">
                <a:latin typeface="Calibri" panose="020F0502020204030204" pitchFamily="34" charset="0"/>
                <a:cs typeface="Calibri" panose="020F0502020204030204" pitchFamily="34" charset="0"/>
              </a:rPr>
              <a:t> la base </a:t>
            </a:r>
            <a:r>
              <a:rPr lang="it-CH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des</a:t>
            </a:r>
            <a:r>
              <a:rPr lang="it-CH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données</a:t>
            </a:r>
            <a:r>
              <a:rPr lang="it-CH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disponibles</a:t>
            </a:r>
            <a:r>
              <a:rPr lang="it-CH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, en </a:t>
            </a:r>
            <a:r>
              <a:rPr lang="it-CH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particulier</a:t>
            </a:r>
            <a:r>
              <a:rPr lang="it-CH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celles</a:t>
            </a:r>
            <a:r>
              <a:rPr lang="it-CH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de l’</a:t>
            </a:r>
            <a:r>
              <a:rPr lang="it-CH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Enquête</a:t>
            </a:r>
            <a:r>
              <a:rPr lang="it-CH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suisse</a:t>
            </a:r>
            <a:r>
              <a:rPr lang="it-CH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sur</a:t>
            </a:r>
            <a:r>
              <a:rPr lang="it-CH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la </a:t>
            </a:r>
            <a:r>
              <a:rPr lang="it-CH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population</a:t>
            </a:r>
            <a:r>
              <a:rPr lang="it-CH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active</a:t>
            </a:r>
            <a:r>
              <a:rPr lang="it-CH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(ESPA)</a:t>
            </a:r>
            <a:endParaRPr lang="it-CH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CH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Mettre</a:t>
            </a:r>
            <a:r>
              <a:rPr lang="it-CH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800" dirty="0">
                <a:latin typeface="Calibri" panose="020F0502020204030204" pitchFamily="34" charset="0"/>
                <a:cs typeface="Calibri" panose="020F0502020204030204" pitchFamily="34" charset="0"/>
              </a:rPr>
              <a:t>en </a:t>
            </a:r>
            <a:r>
              <a:rPr lang="it-CH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relief</a:t>
            </a:r>
            <a:r>
              <a:rPr lang="it-CH" sz="2800" dirty="0">
                <a:latin typeface="Calibri" panose="020F0502020204030204" pitchFamily="34" charset="0"/>
                <a:cs typeface="Calibri" panose="020F0502020204030204" pitchFamily="34" charset="0"/>
              </a:rPr>
              <a:t> la nature </a:t>
            </a:r>
            <a:r>
              <a:rPr lang="it-CH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des</a:t>
            </a:r>
            <a:r>
              <a:rPr lang="it-CH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dispositifs</a:t>
            </a:r>
            <a:r>
              <a:rPr lang="it-CH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visant</a:t>
            </a:r>
            <a:r>
              <a:rPr lang="it-CH" sz="2800" dirty="0">
                <a:latin typeface="Calibri" panose="020F0502020204030204" pitchFamily="34" charset="0"/>
                <a:cs typeface="Calibri" panose="020F0502020204030204" pitchFamily="34" charset="0"/>
              </a:rPr>
              <a:t> l’</a:t>
            </a:r>
            <a:r>
              <a:rPr lang="it-CH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octroi</a:t>
            </a:r>
            <a:r>
              <a:rPr lang="it-CH" sz="2800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it-CH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mesures</a:t>
            </a:r>
            <a:r>
              <a:rPr lang="it-CH" sz="2800" dirty="0">
                <a:latin typeface="Calibri" panose="020F0502020204030204" pitchFamily="34" charset="0"/>
                <a:cs typeface="Calibri" panose="020F0502020204030204" pitchFamily="34" charset="0"/>
              </a:rPr>
              <a:t> en </a:t>
            </a:r>
            <a:r>
              <a:rPr lang="it-CH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faveur</a:t>
            </a:r>
            <a:r>
              <a:rPr lang="it-CH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des</a:t>
            </a:r>
            <a:r>
              <a:rPr lang="it-CH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indépendant</a:t>
            </a:r>
            <a:r>
              <a:rPr lang="it-CH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(e)s touché(e)s </a:t>
            </a:r>
            <a:r>
              <a:rPr lang="it-CH" sz="2800" dirty="0">
                <a:latin typeface="Calibri" panose="020F0502020204030204" pitchFamily="34" charset="0"/>
                <a:cs typeface="Calibri" panose="020F0502020204030204" pitchFamily="34" charset="0"/>
              </a:rPr>
              <a:t>par la </a:t>
            </a:r>
            <a:r>
              <a:rPr lang="it-CH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pandémie</a:t>
            </a:r>
            <a:r>
              <a:rPr lang="it-CH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C284D-CDF5-4FF4-960A-C45AB80B2D85}" type="datetime1">
              <a:rPr lang="it-IT" altLang="it-CH" smtClean="0"/>
              <a:pPr/>
              <a:t>17/05/2021</a:t>
            </a:fld>
            <a:endParaRPr lang="it-IT" altLang="it-CH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E4327-D352-477D-809C-056258E1502F}" type="slidenum">
              <a:rPr lang="it-IT" altLang="it-CH" smtClean="0"/>
              <a:pPr/>
              <a:t>2</a:t>
            </a:fld>
            <a:endParaRPr lang="it-IT" altLang="it-CH"/>
          </a:p>
        </p:txBody>
      </p:sp>
    </p:spTree>
    <p:extLst>
      <p:ext uri="{BB962C8B-B14F-4D97-AF65-F5344CB8AC3E}">
        <p14:creationId xmlns:p14="http://schemas.microsoft.com/office/powerpoint/2010/main" val="3220036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850" y="548680"/>
            <a:ext cx="8496300" cy="683695"/>
          </a:xfrm>
        </p:spPr>
        <p:txBody>
          <a:bodyPr/>
          <a:lstStyle/>
          <a:p>
            <a:r>
              <a:rPr lang="it-CH" sz="2600" dirty="0" err="1"/>
              <a:t>Définition</a:t>
            </a:r>
            <a:r>
              <a:rPr lang="it-CH" sz="2600" dirty="0"/>
              <a:t> </a:t>
            </a:r>
            <a:r>
              <a:rPr lang="it-CH" sz="2600" dirty="0" err="1"/>
              <a:t>sociologique</a:t>
            </a:r>
            <a:endParaRPr lang="it-CH" sz="2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850" y="1340768"/>
            <a:ext cx="8496300" cy="4321175"/>
          </a:xfrm>
        </p:spPr>
        <p:txBody>
          <a:bodyPr/>
          <a:lstStyle/>
          <a:p>
            <a:r>
              <a:rPr lang="it-IT" sz="2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Personnes</a:t>
            </a:r>
            <a:r>
              <a:rPr lang="it-IT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à </a:t>
            </a:r>
            <a:r>
              <a:rPr lang="it-IT" sz="2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leur</a:t>
            </a:r>
            <a:r>
              <a:rPr lang="it-IT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propre</a:t>
            </a:r>
            <a:r>
              <a:rPr lang="it-IT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compte</a:t>
            </a:r>
            <a:r>
              <a:rPr lang="it-IT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lvl="1"/>
            <a:r>
              <a:rPr lang="it-IT" sz="2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entreprise</a:t>
            </a:r>
            <a:r>
              <a:rPr lang="it-IT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individuelle</a:t>
            </a:r>
            <a:r>
              <a:rPr lang="it-IT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ou</a:t>
            </a:r>
            <a:r>
              <a:rPr lang="it-IT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raison</a:t>
            </a:r>
            <a:r>
              <a:rPr lang="it-IT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individuelle</a:t>
            </a:r>
            <a:r>
              <a:rPr lang="it-IT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it-IT" sz="2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it-IT" sz="2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société</a:t>
            </a:r>
            <a:r>
              <a:rPr lang="it-IT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600" dirty="0"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it-IT" sz="2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personnes</a:t>
            </a:r>
            <a:r>
              <a:rPr lang="it-IT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</a:p>
          <a:p>
            <a:pPr lvl="2"/>
            <a:r>
              <a:rPr lang="it-IT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société</a:t>
            </a:r>
            <a:r>
              <a:rPr lang="it-IT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en </a:t>
            </a:r>
            <a:r>
              <a:rPr lang="it-IT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nom</a:t>
            </a: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collectif</a:t>
            </a:r>
            <a:endParaRPr lang="it-IT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r>
              <a:rPr lang="it-IT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société</a:t>
            </a:r>
            <a:r>
              <a:rPr lang="it-IT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en </a:t>
            </a:r>
            <a:r>
              <a:rPr lang="it-IT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accomandite</a:t>
            </a:r>
          </a:p>
          <a:p>
            <a:pPr lvl="2"/>
            <a:r>
              <a:rPr lang="it-IT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société</a:t>
            </a:r>
            <a:r>
              <a:rPr lang="it-IT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simple</a:t>
            </a:r>
            <a:endParaRPr lang="it-IT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2" indent="-342900"/>
            <a:r>
              <a:rPr lang="it-IT" sz="2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Salarié</a:t>
            </a:r>
            <a:r>
              <a:rPr lang="it-IT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(e)s </a:t>
            </a:r>
            <a:r>
              <a:rPr lang="it-IT" sz="2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détenteurs</a:t>
            </a:r>
            <a:r>
              <a:rPr lang="it-IT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d’une part importante </a:t>
            </a:r>
            <a:r>
              <a:rPr lang="it-IT" sz="2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du</a:t>
            </a:r>
            <a:r>
              <a:rPr lang="it-IT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capital de la </a:t>
            </a:r>
            <a:r>
              <a:rPr lang="it-IT" sz="2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société</a:t>
            </a:r>
            <a:r>
              <a:rPr lang="it-IT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anonyme</a:t>
            </a:r>
            <a:r>
              <a:rPr lang="it-IT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it-IT" sz="2600" dirty="0">
                <a:latin typeface="Calibri" panose="020F0502020204030204" pitchFamily="34" charset="0"/>
                <a:cs typeface="Calibri" panose="020F0502020204030204" pitchFamily="34" charset="0"/>
              </a:rPr>
              <a:t>SA) </a:t>
            </a:r>
            <a:r>
              <a:rPr lang="it-IT" sz="2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ou</a:t>
            </a:r>
            <a:r>
              <a:rPr lang="it-IT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de la </a:t>
            </a:r>
            <a:r>
              <a:rPr lang="it-IT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société</a:t>
            </a:r>
            <a:r>
              <a:rPr lang="it-IT" sz="2600" dirty="0">
                <a:latin typeface="Calibri" panose="020F0502020204030204" pitchFamily="34" charset="0"/>
                <a:cs typeface="Calibri" panose="020F0502020204030204" pitchFamily="34" charset="0"/>
              </a:rPr>
              <a:t> à </a:t>
            </a:r>
            <a:r>
              <a:rPr lang="it-IT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responsabilité</a:t>
            </a:r>
            <a:r>
              <a:rPr lang="it-IT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limitée</a:t>
            </a:r>
            <a:r>
              <a:rPr lang="it-IT" sz="26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it-IT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SARL) </a:t>
            </a:r>
            <a:r>
              <a:rPr lang="it-IT" sz="2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dans</a:t>
            </a:r>
            <a:r>
              <a:rPr lang="it-IT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laquelle</a:t>
            </a:r>
            <a:r>
              <a:rPr lang="it-IT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ils</a:t>
            </a:r>
            <a:r>
              <a:rPr lang="it-IT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et </a:t>
            </a:r>
            <a:r>
              <a:rPr lang="it-IT" sz="2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elles</a:t>
            </a:r>
            <a:r>
              <a:rPr lang="it-IT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exercent</a:t>
            </a:r>
            <a:r>
              <a:rPr lang="it-IT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leur</a:t>
            </a:r>
            <a:r>
              <a:rPr lang="it-IT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activité</a:t>
            </a:r>
            <a:r>
              <a:rPr lang="it-IT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professionnelle</a:t>
            </a:r>
            <a:r>
              <a:rPr lang="it-IT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it-CH" sz="2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C284D-CDF5-4FF4-960A-C45AB80B2D85}" type="datetime1">
              <a:rPr lang="it-IT" altLang="it-CH" smtClean="0"/>
              <a:pPr/>
              <a:t>17/05/2021</a:t>
            </a:fld>
            <a:endParaRPr lang="it-IT" altLang="it-CH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E4327-D352-477D-809C-056258E1502F}" type="slidenum">
              <a:rPr lang="it-IT" altLang="it-CH" smtClean="0"/>
              <a:pPr/>
              <a:t>3</a:t>
            </a:fld>
            <a:endParaRPr lang="it-IT" altLang="it-CH"/>
          </a:p>
        </p:txBody>
      </p:sp>
    </p:spTree>
    <p:extLst>
      <p:ext uri="{BB962C8B-B14F-4D97-AF65-F5344CB8AC3E}">
        <p14:creationId xmlns:p14="http://schemas.microsoft.com/office/powerpoint/2010/main" val="2332779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850" y="549623"/>
            <a:ext cx="8496300" cy="719137"/>
          </a:xfrm>
        </p:spPr>
        <p:txBody>
          <a:bodyPr/>
          <a:lstStyle/>
          <a:p>
            <a:r>
              <a:rPr lang="it-CH" dirty="0" err="1"/>
              <a:t>Evolution</a:t>
            </a:r>
            <a:r>
              <a:rPr lang="it-CH" dirty="0"/>
              <a:t> </a:t>
            </a:r>
            <a:r>
              <a:rPr lang="it-CH" dirty="0" err="1"/>
              <a:t>des</a:t>
            </a:r>
            <a:r>
              <a:rPr lang="it-CH" dirty="0"/>
              <a:t> </a:t>
            </a:r>
            <a:r>
              <a:rPr lang="it-CH" dirty="0" err="1"/>
              <a:t>indépendants</a:t>
            </a:r>
            <a:r>
              <a:rPr lang="it-CH" dirty="0"/>
              <a:t> par </a:t>
            </a:r>
            <a:r>
              <a:rPr lang="it-CH" dirty="0" err="1"/>
              <a:t>sous-catégorie</a:t>
            </a:r>
            <a:r>
              <a:rPr lang="it-CH" dirty="0"/>
              <a:t>: </a:t>
            </a:r>
            <a:r>
              <a:rPr lang="it-CH" dirty="0" err="1"/>
              <a:t>indépendants</a:t>
            </a:r>
            <a:r>
              <a:rPr lang="it-CH" dirty="0"/>
              <a:t> à </a:t>
            </a:r>
            <a:r>
              <a:rPr lang="it-CH" dirty="0" err="1"/>
              <a:t>leur</a:t>
            </a:r>
            <a:r>
              <a:rPr lang="it-CH" dirty="0"/>
              <a:t> </a:t>
            </a:r>
            <a:r>
              <a:rPr lang="it-CH" dirty="0" err="1"/>
              <a:t>propre</a:t>
            </a:r>
            <a:r>
              <a:rPr lang="it-CH" dirty="0"/>
              <a:t> </a:t>
            </a:r>
            <a:r>
              <a:rPr lang="it-CH" dirty="0" err="1"/>
              <a:t>compte</a:t>
            </a:r>
            <a:r>
              <a:rPr lang="it-CH" dirty="0"/>
              <a:t> (</a:t>
            </a:r>
            <a:r>
              <a:rPr lang="it-CH" dirty="0" err="1"/>
              <a:t>ind</a:t>
            </a:r>
            <a:r>
              <a:rPr lang="it-CH" dirty="0"/>
              <a:t>) et </a:t>
            </a:r>
            <a:r>
              <a:rPr lang="it-CH" dirty="0" err="1"/>
              <a:t>salarié</a:t>
            </a:r>
            <a:r>
              <a:rPr lang="it-CH" dirty="0"/>
              <a:t>(e)s </a:t>
            </a:r>
            <a:r>
              <a:rPr lang="it-CH" dirty="0" err="1"/>
              <a:t>propriétaires</a:t>
            </a:r>
            <a:r>
              <a:rPr lang="it-CH" dirty="0"/>
              <a:t> de </a:t>
            </a:r>
            <a:r>
              <a:rPr lang="it-CH" dirty="0" err="1"/>
              <a:t>leur</a:t>
            </a:r>
            <a:r>
              <a:rPr lang="it-CH" dirty="0"/>
              <a:t> SA </a:t>
            </a:r>
            <a:r>
              <a:rPr lang="it-CH" dirty="0" err="1"/>
              <a:t>ou</a:t>
            </a:r>
            <a:r>
              <a:rPr lang="it-CH" dirty="0"/>
              <a:t> SARL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C284D-CDF5-4FF4-960A-C45AB80B2D85}" type="datetime1">
              <a:rPr lang="it-IT" altLang="it-CH" smtClean="0"/>
              <a:pPr/>
              <a:t>17/05/2021</a:t>
            </a:fld>
            <a:endParaRPr lang="it-IT" altLang="it-CH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E4327-D352-477D-809C-056258E1502F}" type="slidenum">
              <a:rPr lang="it-IT" altLang="it-CH" smtClean="0"/>
              <a:pPr/>
              <a:t>4</a:t>
            </a:fld>
            <a:endParaRPr lang="it-IT" altLang="it-CH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8406710"/>
              </p:ext>
            </p:extLst>
          </p:nvPr>
        </p:nvGraphicFramePr>
        <p:xfrm>
          <a:off x="323850" y="1623809"/>
          <a:ext cx="7776542" cy="4359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Segnaposto data 3"/>
          <p:cNvSpPr txBox="1">
            <a:spLocks/>
          </p:cNvSpPr>
          <p:nvPr/>
        </p:nvSpPr>
        <p:spPr bwMode="auto">
          <a:xfrm>
            <a:off x="5004048" y="6165304"/>
            <a:ext cx="3672086" cy="385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it-IT" altLang="it-CH" sz="1200" i="1" dirty="0" smtClean="0"/>
              <a:t>Source: </a:t>
            </a:r>
            <a:r>
              <a:rPr lang="it-IT" altLang="it-CH" sz="1200" i="1" dirty="0" err="1" smtClean="0"/>
              <a:t>Elaboration</a:t>
            </a:r>
            <a:r>
              <a:rPr lang="it-IT" altLang="it-CH" sz="1200" i="1" dirty="0" smtClean="0"/>
              <a:t> </a:t>
            </a:r>
            <a:r>
              <a:rPr lang="it-IT" altLang="it-CH" sz="1200" i="1" dirty="0" err="1" smtClean="0"/>
              <a:t>sur</a:t>
            </a:r>
            <a:r>
              <a:rPr lang="it-IT" altLang="it-CH" sz="1200" i="1" dirty="0" smtClean="0"/>
              <a:t> la base </a:t>
            </a:r>
            <a:r>
              <a:rPr lang="it-IT" altLang="it-CH" sz="1200" i="1" dirty="0" err="1" smtClean="0"/>
              <a:t>des</a:t>
            </a:r>
            <a:r>
              <a:rPr lang="it-IT" altLang="it-CH" sz="1200" i="1" dirty="0" smtClean="0"/>
              <a:t> </a:t>
            </a:r>
            <a:r>
              <a:rPr lang="it-IT" altLang="it-CH" sz="1200" i="1" dirty="0" err="1" smtClean="0"/>
              <a:t>données</a:t>
            </a:r>
            <a:r>
              <a:rPr lang="it-IT" altLang="it-CH" sz="1200" i="1" dirty="0" smtClean="0"/>
              <a:t> de l’</a:t>
            </a:r>
            <a:r>
              <a:rPr lang="it-IT" altLang="it-CH" sz="1200" i="1" dirty="0" err="1" smtClean="0"/>
              <a:t>Enquête</a:t>
            </a:r>
            <a:r>
              <a:rPr lang="it-IT" altLang="it-CH" sz="1200" i="1" dirty="0" smtClean="0"/>
              <a:t> </a:t>
            </a:r>
            <a:r>
              <a:rPr lang="it-IT" altLang="it-CH" sz="1200" i="1" dirty="0" err="1" smtClean="0"/>
              <a:t>suisse</a:t>
            </a:r>
            <a:r>
              <a:rPr lang="it-IT" altLang="it-CH" sz="1200" i="1" dirty="0" smtClean="0"/>
              <a:t> </a:t>
            </a:r>
            <a:r>
              <a:rPr lang="it-IT" altLang="it-CH" sz="1200" i="1" dirty="0" err="1" smtClean="0"/>
              <a:t>sur</a:t>
            </a:r>
            <a:r>
              <a:rPr lang="it-IT" altLang="it-CH" sz="1200" i="1" dirty="0" smtClean="0"/>
              <a:t> la </a:t>
            </a:r>
            <a:r>
              <a:rPr lang="it-IT" altLang="it-CH" sz="1200" i="1" dirty="0" err="1" smtClean="0"/>
              <a:t>opulation</a:t>
            </a:r>
            <a:r>
              <a:rPr lang="it-IT" altLang="it-CH" sz="1200" i="1" dirty="0" smtClean="0"/>
              <a:t> </a:t>
            </a:r>
            <a:r>
              <a:rPr lang="it-IT" altLang="it-CH" sz="1200" i="1" dirty="0" err="1" smtClean="0"/>
              <a:t>active</a:t>
            </a:r>
            <a:r>
              <a:rPr lang="it-IT" altLang="it-CH" sz="1200" i="1" dirty="0" smtClean="0"/>
              <a:t> (ESPA)</a:t>
            </a:r>
            <a:endParaRPr lang="it-IT" altLang="it-CH" sz="1200" i="1" dirty="0"/>
          </a:p>
        </p:txBody>
      </p:sp>
    </p:spTree>
    <p:extLst>
      <p:ext uri="{BB962C8B-B14F-4D97-AF65-F5344CB8AC3E}">
        <p14:creationId xmlns:p14="http://schemas.microsoft.com/office/powerpoint/2010/main" val="2005106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850" y="404664"/>
            <a:ext cx="8496300" cy="476251"/>
          </a:xfrm>
        </p:spPr>
        <p:txBody>
          <a:bodyPr/>
          <a:lstStyle/>
          <a:p>
            <a:r>
              <a:rPr lang="it-CH" sz="3000" dirty="0" err="1"/>
              <a:t>Caractéristiques</a:t>
            </a:r>
            <a:r>
              <a:rPr lang="it-CH" sz="3000" dirty="0"/>
              <a:t> socio-</a:t>
            </a:r>
            <a:r>
              <a:rPr lang="it-CH" sz="3000" dirty="0" err="1"/>
              <a:t>démographiques</a:t>
            </a:r>
            <a:endParaRPr lang="it-CH" sz="3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850" y="1024931"/>
            <a:ext cx="8496300" cy="4564310"/>
          </a:xfrm>
        </p:spPr>
        <p:txBody>
          <a:bodyPr/>
          <a:lstStyle/>
          <a:p>
            <a:r>
              <a:rPr lang="it-CH" sz="2300" dirty="0" err="1">
                <a:latin typeface="Calibri" panose="020F0502020204030204" pitchFamily="34" charset="0"/>
                <a:cs typeface="Calibri" panose="020F0502020204030204" pitchFamily="34" charset="0"/>
              </a:rPr>
              <a:t>Genre</a:t>
            </a:r>
            <a:r>
              <a:rPr lang="it-CH" sz="23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lvl="1"/>
            <a:r>
              <a:rPr lang="it-CH" sz="2300" dirty="0">
                <a:latin typeface="Calibri" panose="020F0502020204030204" pitchFamily="34" charset="0"/>
                <a:cs typeface="Calibri" panose="020F0502020204030204" pitchFamily="34" charset="0"/>
              </a:rPr>
              <a:t>14.7% </a:t>
            </a:r>
            <a:r>
              <a:rPr lang="it-CH" sz="2300" dirty="0" err="1">
                <a:latin typeface="Calibri" panose="020F0502020204030204" pitchFamily="34" charset="0"/>
                <a:cs typeface="Calibri" panose="020F0502020204030204" pitchFamily="34" charset="0"/>
              </a:rPr>
              <a:t>des</a:t>
            </a:r>
            <a:r>
              <a:rPr lang="it-CH" sz="23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300" dirty="0" err="1">
                <a:latin typeface="Calibri" panose="020F0502020204030204" pitchFamily="34" charset="0"/>
                <a:cs typeface="Calibri" panose="020F0502020204030204" pitchFamily="34" charset="0"/>
              </a:rPr>
              <a:t>hommes</a:t>
            </a:r>
            <a:r>
              <a:rPr lang="it-CH" sz="23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300" dirty="0" err="1">
                <a:latin typeface="Calibri" panose="020F0502020204030204" pitchFamily="34" charset="0"/>
                <a:cs typeface="Calibri" panose="020F0502020204030204" pitchFamily="34" charset="0"/>
              </a:rPr>
              <a:t>actifs</a:t>
            </a:r>
            <a:r>
              <a:rPr lang="it-CH" sz="23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300" dirty="0" err="1">
                <a:latin typeface="Calibri" panose="020F0502020204030204" pitchFamily="34" charset="0"/>
                <a:cs typeface="Calibri" panose="020F0502020204030204" pitchFamily="34" charset="0"/>
              </a:rPr>
              <a:t>occupés</a:t>
            </a:r>
            <a:r>
              <a:rPr lang="it-CH" sz="23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300" dirty="0" err="1">
                <a:latin typeface="Calibri" panose="020F0502020204030204" pitchFamily="34" charset="0"/>
                <a:cs typeface="Calibri" panose="020F0502020204030204" pitchFamily="34" charset="0"/>
              </a:rPr>
              <a:t>sont</a:t>
            </a:r>
            <a:r>
              <a:rPr lang="it-CH" sz="23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300" dirty="0" err="1">
                <a:latin typeface="Calibri" panose="020F0502020204030204" pitchFamily="34" charset="0"/>
                <a:cs typeface="Calibri" panose="020F0502020204030204" pitchFamily="34" charset="0"/>
              </a:rPr>
              <a:t>des</a:t>
            </a:r>
            <a:r>
              <a:rPr lang="it-CH" sz="23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300" dirty="0" err="1">
                <a:latin typeface="Calibri" panose="020F0502020204030204" pitchFamily="34" charset="0"/>
                <a:cs typeface="Calibri" panose="020F0502020204030204" pitchFamily="34" charset="0"/>
              </a:rPr>
              <a:t>indépendants</a:t>
            </a:r>
            <a:r>
              <a:rPr lang="it-CH" sz="23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1"/>
            <a:r>
              <a:rPr lang="it-CH" sz="2300" dirty="0">
                <a:latin typeface="Calibri" panose="020F0502020204030204" pitchFamily="34" charset="0"/>
                <a:cs typeface="Calibri" panose="020F0502020204030204" pitchFamily="34" charset="0"/>
              </a:rPr>
              <a:t>10.1% </a:t>
            </a:r>
            <a:r>
              <a:rPr lang="it-CH" sz="2300" dirty="0" err="1">
                <a:latin typeface="Calibri" panose="020F0502020204030204" pitchFamily="34" charset="0"/>
                <a:cs typeface="Calibri" panose="020F0502020204030204" pitchFamily="34" charset="0"/>
              </a:rPr>
              <a:t>des</a:t>
            </a:r>
            <a:r>
              <a:rPr lang="it-CH" sz="2300" dirty="0">
                <a:latin typeface="Calibri" panose="020F0502020204030204" pitchFamily="34" charset="0"/>
                <a:cs typeface="Calibri" panose="020F0502020204030204" pitchFamily="34" charset="0"/>
              </a:rPr>
              <a:t> femmes </a:t>
            </a:r>
            <a:r>
              <a:rPr lang="it-CH" sz="2300" dirty="0" err="1">
                <a:latin typeface="Calibri" panose="020F0502020204030204" pitchFamily="34" charset="0"/>
                <a:cs typeface="Calibri" panose="020F0502020204030204" pitchFamily="34" charset="0"/>
              </a:rPr>
              <a:t>actives</a:t>
            </a:r>
            <a:r>
              <a:rPr lang="it-CH" sz="23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300" dirty="0" err="1">
                <a:latin typeface="Calibri" panose="020F0502020204030204" pitchFamily="34" charset="0"/>
                <a:cs typeface="Calibri" panose="020F0502020204030204" pitchFamily="34" charset="0"/>
              </a:rPr>
              <a:t>occupées</a:t>
            </a:r>
            <a:r>
              <a:rPr lang="it-CH" sz="23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300" dirty="0" err="1">
                <a:latin typeface="Calibri" panose="020F0502020204030204" pitchFamily="34" charset="0"/>
                <a:cs typeface="Calibri" panose="020F0502020204030204" pitchFamily="34" charset="0"/>
              </a:rPr>
              <a:t>sont</a:t>
            </a:r>
            <a:r>
              <a:rPr lang="it-CH" sz="23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300" dirty="0" err="1">
                <a:latin typeface="Calibri" panose="020F0502020204030204" pitchFamily="34" charset="0"/>
                <a:cs typeface="Calibri" panose="020F0502020204030204" pitchFamily="34" charset="0"/>
              </a:rPr>
              <a:t>des</a:t>
            </a:r>
            <a:r>
              <a:rPr lang="it-CH" sz="23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300" dirty="0" err="1">
                <a:latin typeface="Calibri" panose="020F0502020204030204" pitchFamily="34" charset="0"/>
                <a:cs typeface="Calibri" panose="020F0502020204030204" pitchFamily="34" charset="0"/>
              </a:rPr>
              <a:t>indépendantes</a:t>
            </a:r>
            <a:endParaRPr lang="it-CH" sz="2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CH" sz="2300" dirty="0" err="1">
                <a:latin typeface="Calibri" panose="020F0502020204030204" pitchFamily="34" charset="0"/>
                <a:cs typeface="Calibri" panose="020F0502020204030204" pitchFamily="34" charset="0"/>
              </a:rPr>
              <a:t>Âge</a:t>
            </a:r>
            <a:r>
              <a:rPr lang="it-CH" sz="23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endParaRPr lang="it-CH" sz="23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it-CH" sz="2300" dirty="0" smtClean="0">
                <a:latin typeface="Calibri" panose="020F0502020204030204" pitchFamily="34" charset="0"/>
                <a:cs typeface="Calibri" panose="020F0502020204030204" pitchFamily="34" charset="0"/>
              </a:rPr>
              <a:t>20</a:t>
            </a:r>
            <a:r>
              <a:rPr lang="it-CH" sz="2300" dirty="0">
                <a:latin typeface="Calibri" panose="020F0502020204030204" pitchFamily="34" charset="0"/>
                <a:cs typeface="Calibri" panose="020F0502020204030204" pitchFamily="34" charset="0"/>
              </a:rPr>
              <a:t>% </a:t>
            </a:r>
            <a:r>
              <a:rPr lang="it-CH" sz="2300" dirty="0" err="1">
                <a:latin typeface="Calibri" panose="020F0502020204030204" pitchFamily="34" charset="0"/>
                <a:cs typeface="Calibri" panose="020F0502020204030204" pitchFamily="34" charset="0"/>
              </a:rPr>
              <a:t>des</a:t>
            </a:r>
            <a:r>
              <a:rPr lang="it-CH" sz="23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300" dirty="0" err="1">
                <a:latin typeface="Calibri" panose="020F0502020204030204" pitchFamily="34" charset="0"/>
                <a:cs typeface="Calibri" panose="020F0502020204030204" pitchFamily="34" charset="0"/>
              </a:rPr>
              <a:t>indépendant</a:t>
            </a:r>
            <a:r>
              <a:rPr lang="it-CH" sz="2300" dirty="0">
                <a:latin typeface="Calibri" panose="020F0502020204030204" pitchFamily="34" charset="0"/>
                <a:cs typeface="Calibri" panose="020F0502020204030204" pitchFamily="34" charset="0"/>
              </a:rPr>
              <a:t>(e)s a </a:t>
            </a:r>
            <a:r>
              <a:rPr lang="it-CH" sz="2300" dirty="0" err="1">
                <a:latin typeface="Calibri" panose="020F0502020204030204" pitchFamily="34" charset="0"/>
                <a:cs typeface="Calibri" panose="020F0502020204030204" pitchFamily="34" charset="0"/>
              </a:rPr>
              <a:t>moins</a:t>
            </a:r>
            <a:r>
              <a:rPr lang="it-CH" sz="2300" dirty="0">
                <a:latin typeface="Calibri" panose="020F0502020204030204" pitchFamily="34" charset="0"/>
                <a:cs typeface="Calibri" panose="020F0502020204030204" pitchFamily="34" charset="0"/>
              </a:rPr>
              <a:t> de 40 </a:t>
            </a:r>
            <a:r>
              <a:rPr lang="it-CH" sz="2300" dirty="0" err="1">
                <a:latin typeface="Calibri" panose="020F0502020204030204" pitchFamily="34" charset="0"/>
                <a:cs typeface="Calibri" panose="020F0502020204030204" pitchFamily="34" charset="0"/>
              </a:rPr>
              <a:t>ans</a:t>
            </a:r>
            <a:r>
              <a:rPr lang="it-CH" sz="23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300" dirty="0" smtClean="0">
                <a:latin typeface="Calibri" panose="020F0502020204030204" pitchFamily="34" charset="0"/>
                <a:cs typeface="Calibri" panose="020F0502020204030204" pitchFamily="34" charset="0"/>
              </a:rPr>
              <a:t>(35.9</a:t>
            </a:r>
            <a:r>
              <a:rPr lang="it-CH" sz="2300" dirty="0">
                <a:latin typeface="Calibri" panose="020F0502020204030204" pitchFamily="34" charset="0"/>
                <a:cs typeface="Calibri" panose="020F0502020204030204" pitchFamily="34" charset="0"/>
              </a:rPr>
              <a:t>% en 1991</a:t>
            </a:r>
            <a:r>
              <a:rPr lang="it-CH" sz="23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it-CH" sz="2300" strike="sngStrike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1"/>
            <a:r>
              <a:rPr lang="it-CH" sz="2300" dirty="0" smtClean="0"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it-CH" sz="2300" dirty="0" err="1">
                <a:latin typeface="Calibri" panose="020F0502020204030204" pitchFamily="34" charset="0"/>
                <a:cs typeface="Calibri" panose="020F0502020204030204" pitchFamily="34" charset="0"/>
              </a:rPr>
              <a:t>moins</a:t>
            </a:r>
            <a:r>
              <a:rPr lang="it-CH" sz="2300" dirty="0">
                <a:latin typeface="Calibri" panose="020F0502020204030204" pitchFamily="34" charset="0"/>
                <a:cs typeface="Calibri" panose="020F0502020204030204" pitchFamily="34" charset="0"/>
              </a:rPr>
              <a:t> en </a:t>
            </a:r>
            <a:r>
              <a:rPr lang="it-CH" sz="2300" dirty="0" err="1">
                <a:latin typeface="Calibri" panose="020F0502020204030204" pitchFamily="34" charset="0"/>
                <a:cs typeface="Calibri" panose="020F0502020204030204" pitchFamily="34" charset="0"/>
              </a:rPr>
              <a:t>moins</a:t>
            </a:r>
            <a:r>
              <a:rPr lang="it-CH" sz="2300" dirty="0">
                <a:latin typeface="Calibri" panose="020F0502020204030204" pitchFamily="34" charset="0"/>
                <a:cs typeface="Calibri" panose="020F0502020204030204" pitchFamily="34" charset="0"/>
              </a:rPr>
              <a:t> d’</a:t>
            </a:r>
            <a:r>
              <a:rPr lang="it-CH" sz="2300" dirty="0" err="1">
                <a:latin typeface="Calibri" panose="020F0502020204030204" pitchFamily="34" charset="0"/>
                <a:cs typeface="Calibri" panose="020F0502020204030204" pitchFamily="34" charset="0"/>
              </a:rPr>
              <a:t>indépendant</a:t>
            </a:r>
            <a:r>
              <a:rPr lang="it-CH" sz="2300" dirty="0">
                <a:latin typeface="Calibri" panose="020F0502020204030204" pitchFamily="34" charset="0"/>
                <a:cs typeface="Calibri" panose="020F0502020204030204" pitchFamily="34" charset="0"/>
              </a:rPr>
              <a:t>(e)s </a:t>
            </a:r>
            <a:r>
              <a:rPr lang="it-CH" sz="2300" dirty="0" err="1">
                <a:latin typeface="Calibri" panose="020F0502020204030204" pitchFamily="34" charset="0"/>
                <a:cs typeface="Calibri" panose="020F0502020204030204" pitchFamily="34" charset="0"/>
              </a:rPr>
              <a:t>parmi</a:t>
            </a:r>
            <a:r>
              <a:rPr lang="it-CH" sz="23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300" dirty="0" err="1">
                <a:latin typeface="Calibri" panose="020F0502020204030204" pitchFamily="34" charset="0"/>
                <a:cs typeface="Calibri" panose="020F0502020204030204" pitchFamily="34" charset="0"/>
              </a:rPr>
              <a:t>les</a:t>
            </a:r>
            <a:r>
              <a:rPr lang="it-CH" sz="23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300" dirty="0" err="1">
                <a:latin typeface="Calibri" panose="020F0502020204030204" pitchFamily="34" charset="0"/>
                <a:cs typeface="Calibri" panose="020F0502020204030204" pitchFamily="34" charset="0"/>
              </a:rPr>
              <a:t>nouvelles</a:t>
            </a:r>
            <a:r>
              <a:rPr lang="it-CH" sz="23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300" dirty="0" err="1">
                <a:latin typeface="Calibri" panose="020F0502020204030204" pitchFamily="34" charset="0"/>
                <a:cs typeface="Calibri" panose="020F0502020204030204" pitchFamily="34" charset="0"/>
              </a:rPr>
              <a:t>cohortes</a:t>
            </a:r>
            <a:endParaRPr lang="it-CH" sz="2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CH" sz="23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Nationalité</a:t>
            </a:r>
            <a:r>
              <a:rPr lang="it-CH" sz="2300" dirty="0" smtClean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lvl="1"/>
            <a:r>
              <a:rPr lang="it-CH" sz="2300" dirty="0" smtClean="0">
                <a:latin typeface="Calibri" panose="020F0502020204030204" pitchFamily="34" charset="0"/>
                <a:cs typeface="Calibri" panose="020F0502020204030204" pitchFamily="34" charset="0"/>
              </a:rPr>
              <a:t>14.1% la </a:t>
            </a:r>
            <a:r>
              <a:rPr lang="it-CH" sz="2300" dirty="0">
                <a:latin typeface="Calibri" panose="020F0502020204030204" pitchFamily="34" charset="0"/>
                <a:cs typeface="Calibri" panose="020F0502020204030204" pitchFamily="34" charset="0"/>
              </a:rPr>
              <a:t>part d’</a:t>
            </a:r>
            <a:r>
              <a:rPr lang="it-CH" sz="2300" dirty="0" err="1">
                <a:latin typeface="Calibri" panose="020F0502020204030204" pitchFamily="34" charset="0"/>
                <a:cs typeface="Calibri" panose="020F0502020204030204" pitchFamily="34" charset="0"/>
              </a:rPr>
              <a:t>indépendant</a:t>
            </a:r>
            <a:r>
              <a:rPr lang="it-CH" sz="2300" dirty="0">
                <a:latin typeface="Calibri" panose="020F0502020204030204" pitchFamily="34" charset="0"/>
                <a:cs typeface="Calibri" panose="020F0502020204030204" pitchFamily="34" charset="0"/>
              </a:rPr>
              <a:t>(e)s </a:t>
            </a:r>
            <a:r>
              <a:rPr lang="it-CH" sz="2300" dirty="0" err="1">
                <a:latin typeface="Calibri" panose="020F0502020204030204" pitchFamily="34" charset="0"/>
                <a:cs typeface="Calibri" panose="020F0502020204030204" pitchFamily="34" charset="0"/>
              </a:rPr>
              <a:t>chez</a:t>
            </a:r>
            <a:r>
              <a:rPr lang="it-CH" sz="23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300" dirty="0" err="1">
                <a:latin typeface="Calibri" panose="020F0502020204030204" pitchFamily="34" charset="0"/>
                <a:cs typeface="Calibri" panose="020F0502020204030204" pitchFamily="34" charset="0"/>
              </a:rPr>
              <a:t>les</a:t>
            </a:r>
            <a:r>
              <a:rPr lang="it-CH" sz="23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300" dirty="0" err="1">
                <a:latin typeface="Calibri" panose="020F0502020204030204" pitchFamily="34" charset="0"/>
                <a:cs typeface="Calibri" panose="020F0502020204030204" pitchFamily="34" charset="0"/>
              </a:rPr>
              <a:t>actifs</a:t>
            </a:r>
            <a:r>
              <a:rPr lang="it-CH" sz="23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300" dirty="0" err="1">
                <a:latin typeface="Calibri" panose="020F0502020204030204" pitchFamily="34" charset="0"/>
                <a:cs typeface="Calibri" panose="020F0502020204030204" pitchFamily="34" charset="0"/>
              </a:rPr>
              <a:t>occupés</a:t>
            </a:r>
            <a:r>
              <a:rPr lang="it-CH" sz="2300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it-CH" sz="2300" dirty="0" err="1">
                <a:latin typeface="Calibri" panose="020F0502020204030204" pitchFamily="34" charset="0"/>
                <a:cs typeface="Calibri" panose="020F0502020204030204" pitchFamily="34" charset="0"/>
              </a:rPr>
              <a:t>nationalité</a:t>
            </a:r>
            <a:r>
              <a:rPr lang="it-CH" sz="23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300" dirty="0" err="1">
                <a:latin typeface="Calibri" panose="020F0502020204030204" pitchFamily="34" charset="0"/>
                <a:cs typeface="Calibri" panose="020F0502020204030204" pitchFamily="34" charset="0"/>
              </a:rPr>
              <a:t>suisse</a:t>
            </a:r>
            <a:r>
              <a:rPr lang="it-CH" sz="23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it-CH" sz="23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it-CH" sz="2300" dirty="0" smtClean="0">
                <a:latin typeface="Calibri" panose="020F0502020204030204" pitchFamily="34" charset="0"/>
                <a:cs typeface="Calibri" panose="020F0502020204030204" pitchFamily="34" charset="0"/>
              </a:rPr>
              <a:t>8.3</a:t>
            </a:r>
            <a:r>
              <a:rPr lang="it-CH" sz="2300" dirty="0">
                <a:latin typeface="Calibri" panose="020F0502020204030204" pitchFamily="34" charset="0"/>
                <a:cs typeface="Calibri" panose="020F0502020204030204" pitchFamily="34" charset="0"/>
              </a:rPr>
              <a:t>% </a:t>
            </a:r>
            <a:r>
              <a:rPr lang="it-CH" sz="2300" dirty="0" err="1">
                <a:latin typeface="Calibri" panose="020F0502020204030204" pitchFamily="34" charset="0"/>
                <a:cs typeface="Calibri" panose="020F0502020204030204" pitchFamily="34" charset="0"/>
              </a:rPr>
              <a:t>chez</a:t>
            </a:r>
            <a:r>
              <a:rPr lang="it-CH" sz="23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300" dirty="0" err="1">
                <a:latin typeface="Calibri" panose="020F0502020204030204" pitchFamily="34" charset="0"/>
                <a:cs typeface="Calibri" panose="020F0502020204030204" pitchFamily="34" charset="0"/>
              </a:rPr>
              <a:t>les</a:t>
            </a:r>
            <a:r>
              <a:rPr lang="it-CH" sz="23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300" dirty="0" err="1">
                <a:latin typeface="Calibri" panose="020F0502020204030204" pitchFamily="34" charset="0"/>
                <a:cs typeface="Calibri" panose="020F0502020204030204" pitchFamily="34" charset="0"/>
              </a:rPr>
              <a:t>étrangers</a:t>
            </a:r>
            <a:r>
              <a:rPr lang="it-CH" sz="23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it-CH" sz="23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Formation</a:t>
            </a:r>
            <a:r>
              <a:rPr lang="it-CH" sz="2300" dirty="0" smtClean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lvl="1"/>
            <a:r>
              <a:rPr lang="it-CH" sz="2300" dirty="0" smtClean="0">
                <a:latin typeface="Calibri" panose="020F0502020204030204" pitchFamily="34" charset="0"/>
                <a:cs typeface="Calibri" panose="020F0502020204030204" pitchFamily="34" charset="0"/>
              </a:rPr>
              <a:t>49.6% d’</a:t>
            </a:r>
            <a:r>
              <a:rPr lang="it-CH" sz="23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indépendant</a:t>
            </a:r>
            <a:r>
              <a:rPr lang="it-CH" sz="2300" dirty="0" smtClean="0">
                <a:latin typeface="Calibri" panose="020F0502020204030204" pitchFamily="34" charset="0"/>
                <a:cs typeface="Calibri" panose="020F0502020204030204" pitchFamily="34" charset="0"/>
              </a:rPr>
              <a:t>(e)s </a:t>
            </a:r>
            <a:r>
              <a:rPr lang="it-CH" sz="23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ont</a:t>
            </a:r>
            <a:r>
              <a:rPr lang="it-CH" sz="2300" dirty="0" smtClean="0">
                <a:latin typeface="Calibri" panose="020F0502020204030204" pitchFamily="34" charset="0"/>
                <a:cs typeface="Calibri" panose="020F0502020204030204" pitchFamily="34" charset="0"/>
              </a:rPr>
              <a:t> une </a:t>
            </a:r>
            <a:r>
              <a:rPr lang="it-CH" sz="2300" dirty="0" err="1">
                <a:latin typeface="Calibri" panose="020F0502020204030204" pitchFamily="34" charset="0"/>
                <a:cs typeface="Calibri" panose="020F0502020204030204" pitchFamily="34" charset="0"/>
              </a:rPr>
              <a:t>formation</a:t>
            </a:r>
            <a:r>
              <a:rPr lang="it-CH" sz="23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300" dirty="0" err="1">
                <a:latin typeface="Calibri" panose="020F0502020204030204" pitchFamily="34" charset="0"/>
                <a:cs typeface="Calibri" panose="020F0502020204030204" pitchFamily="34" charset="0"/>
              </a:rPr>
              <a:t>tertiaire</a:t>
            </a:r>
            <a:r>
              <a:rPr lang="it-CH" sz="23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300" dirty="0" smtClean="0">
                <a:latin typeface="Calibri" panose="020F0502020204030204" pitchFamily="34" charset="0"/>
                <a:cs typeface="Calibri" panose="020F0502020204030204" pitchFamily="34" charset="0"/>
              </a:rPr>
              <a:t>(35.5</a:t>
            </a:r>
            <a:r>
              <a:rPr lang="it-CH" sz="2300" dirty="0">
                <a:latin typeface="Calibri" panose="020F0502020204030204" pitchFamily="34" charset="0"/>
                <a:cs typeface="Calibri" panose="020F0502020204030204" pitchFamily="34" charset="0"/>
              </a:rPr>
              <a:t>% en </a:t>
            </a:r>
            <a:r>
              <a:rPr lang="it-CH" sz="2300" dirty="0" smtClean="0">
                <a:latin typeface="Calibri" panose="020F0502020204030204" pitchFamily="34" charset="0"/>
                <a:cs typeface="Calibri" panose="020F0502020204030204" pitchFamily="34" charset="0"/>
              </a:rPr>
              <a:t>2002)</a:t>
            </a:r>
            <a:endParaRPr lang="it-CH" sz="23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C284D-CDF5-4FF4-960A-C45AB80B2D85}" type="datetime1">
              <a:rPr lang="it-IT" altLang="it-CH" smtClean="0"/>
              <a:pPr/>
              <a:t>17/05/2021</a:t>
            </a:fld>
            <a:endParaRPr lang="it-IT" altLang="it-CH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E4327-D352-477D-809C-056258E1502F}" type="slidenum">
              <a:rPr lang="it-IT" altLang="it-CH" smtClean="0"/>
              <a:pPr/>
              <a:t>5</a:t>
            </a:fld>
            <a:endParaRPr lang="it-IT" altLang="it-CH"/>
          </a:p>
        </p:txBody>
      </p:sp>
    </p:spTree>
    <p:extLst>
      <p:ext uri="{BB962C8B-B14F-4D97-AF65-F5344CB8AC3E}">
        <p14:creationId xmlns:p14="http://schemas.microsoft.com/office/powerpoint/2010/main" val="587472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850" y="476673"/>
            <a:ext cx="8640638" cy="548258"/>
          </a:xfrm>
        </p:spPr>
        <p:txBody>
          <a:bodyPr/>
          <a:lstStyle/>
          <a:p>
            <a:r>
              <a:rPr lang="it-CH" sz="2600" dirty="0" err="1" smtClean="0"/>
              <a:t>Pourcentage</a:t>
            </a:r>
            <a:r>
              <a:rPr lang="it-CH" sz="2600" dirty="0" smtClean="0"/>
              <a:t> d’</a:t>
            </a:r>
            <a:r>
              <a:rPr lang="it-CH" sz="2600" dirty="0" err="1" smtClean="0"/>
              <a:t>actifs</a:t>
            </a:r>
            <a:r>
              <a:rPr lang="it-CH" sz="2600" dirty="0" smtClean="0"/>
              <a:t> </a:t>
            </a:r>
            <a:r>
              <a:rPr lang="it-CH" sz="2600" dirty="0" err="1" smtClean="0"/>
              <a:t>occupés</a:t>
            </a:r>
            <a:r>
              <a:rPr lang="it-CH" sz="2600" dirty="0" smtClean="0"/>
              <a:t> par </a:t>
            </a:r>
            <a:r>
              <a:rPr lang="it-CH" sz="2600" dirty="0" err="1" smtClean="0"/>
              <a:t>secteur</a:t>
            </a:r>
            <a:r>
              <a:rPr lang="it-CH" sz="2600" dirty="0" smtClean="0"/>
              <a:t> d’</a:t>
            </a:r>
            <a:r>
              <a:rPr lang="it-CH" sz="2600" dirty="0" err="1" smtClean="0"/>
              <a:t>activité</a:t>
            </a:r>
            <a:r>
              <a:rPr lang="it-CH" sz="2600" dirty="0" smtClean="0"/>
              <a:t> en 2019</a:t>
            </a:r>
            <a:endParaRPr lang="it-CH" sz="26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C284D-CDF5-4FF4-960A-C45AB80B2D85}" type="datetime1">
              <a:rPr lang="it-IT" altLang="it-CH" smtClean="0"/>
              <a:pPr/>
              <a:t>17/05/2021</a:t>
            </a:fld>
            <a:endParaRPr lang="it-IT" altLang="it-CH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E4327-D352-477D-809C-056258E1502F}" type="slidenum">
              <a:rPr lang="it-IT" altLang="it-CH" smtClean="0"/>
              <a:pPr/>
              <a:t>6</a:t>
            </a:fld>
            <a:endParaRPr lang="it-IT" altLang="it-CH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2026743"/>
              </p:ext>
            </p:extLst>
          </p:nvPr>
        </p:nvGraphicFramePr>
        <p:xfrm>
          <a:off x="179512" y="1024930"/>
          <a:ext cx="7821488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Segnaposto data 3"/>
          <p:cNvSpPr txBox="1">
            <a:spLocks/>
          </p:cNvSpPr>
          <p:nvPr/>
        </p:nvSpPr>
        <p:spPr bwMode="auto">
          <a:xfrm>
            <a:off x="5508104" y="6625010"/>
            <a:ext cx="3509266" cy="166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it-IT" altLang="it-CH" sz="1200" i="1" dirty="0" smtClean="0"/>
              <a:t>Source: </a:t>
            </a:r>
            <a:r>
              <a:rPr lang="it-IT" altLang="it-CH" sz="1200" i="1" dirty="0" err="1" smtClean="0"/>
              <a:t>Elaboration</a:t>
            </a:r>
            <a:r>
              <a:rPr lang="it-IT" altLang="it-CH" sz="1200" i="1" dirty="0" smtClean="0"/>
              <a:t> </a:t>
            </a:r>
            <a:r>
              <a:rPr lang="it-IT" altLang="it-CH" sz="1200" i="1" dirty="0" err="1" smtClean="0"/>
              <a:t>sur</a:t>
            </a:r>
            <a:r>
              <a:rPr lang="it-IT" altLang="it-CH" sz="1200" i="1" dirty="0" smtClean="0"/>
              <a:t> la base </a:t>
            </a:r>
            <a:r>
              <a:rPr lang="it-IT" altLang="it-CH" sz="1200" i="1" dirty="0" err="1" smtClean="0"/>
              <a:t>des</a:t>
            </a:r>
            <a:r>
              <a:rPr lang="it-IT" altLang="it-CH" sz="1200" i="1" dirty="0" smtClean="0"/>
              <a:t> </a:t>
            </a:r>
            <a:r>
              <a:rPr lang="it-IT" altLang="it-CH" sz="1200" i="1" dirty="0" err="1" smtClean="0"/>
              <a:t>données</a:t>
            </a:r>
            <a:r>
              <a:rPr lang="it-IT" altLang="it-CH" sz="1200" i="1" dirty="0" smtClean="0"/>
              <a:t> ESPA</a:t>
            </a:r>
            <a:endParaRPr lang="it-IT" altLang="it-CH" sz="1200" i="1" dirty="0"/>
          </a:p>
        </p:txBody>
      </p:sp>
    </p:spTree>
    <p:extLst>
      <p:ext uri="{BB962C8B-B14F-4D97-AF65-F5344CB8AC3E}">
        <p14:creationId xmlns:p14="http://schemas.microsoft.com/office/powerpoint/2010/main" val="4095358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850" y="548680"/>
            <a:ext cx="8496300" cy="719137"/>
          </a:xfrm>
        </p:spPr>
        <p:txBody>
          <a:bodyPr/>
          <a:lstStyle/>
          <a:p>
            <a:r>
              <a:rPr lang="fr-FR" dirty="0"/>
              <a:t>Part des indépendants avec un revenu annuel brut supérieur à CHF 78'000 selon le secteur économique en </a:t>
            </a:r>
            <a:r>
              <a:rPr lang="fr-FR" dirty="0" smtClean="0"/>
              <a:t>2019</a:t>
            </a:r>
            <a:endParaRPr lang="it-CH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C284D-CDF5-4FF4-960A-C45AB80B2D85}" type="datetime1">
              <a:rPr lang="it-IT" altLang="it-CH" smtClean="0"/>
              <a:pPr/>
              <a:t>17/05/2021</a:t>
            </a:fld>
            <a:endParaRPr lang="it-IT" altLang="it-CH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E4327-D352-477D-809C-056258E1502F}" type="slidenum">
              <a:rPr lang="it-IT" altLang="it-CH" smtClean="0"/>
              <a:pPr/>
              <a:t>7</a:t>
            </a:fld>
            <a:endParaRPr lang="it-IT" altLang="it-CH"/>
          </a:p>
        </p:txBody>
      </p:sp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2583366856"/>
              </p:ext>
            </p:extLst>
          </p:nvPr>
        </p:nvGraphicFramePr>
        <p:xfrm>
          <a:off x="810431" y="1358253"/>
          <a:ext cx="7632847" cy="50564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6278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850" y="404664"/>
            <a:ext cx="8496300" cy="719137"/>
          </a:xfrm>
        </p:spPr>
        <p:txBody>
          <a:bodyPr/>
          <a:lstStyle/>
          <a:p>
            <a:r>
              <a:rPr lang="it-CH" sz="2600" dirty="0" err="1" smtClean="0"/>
              <a:t>Protection</a:t>
            </a:r>
            <a:r>
              <a:rPr lang="it-CH" sz="2600" dirty="0" smtClean="0"/>
              <a:t> sociale: un </a:t>
            </a:r>
            <a:r>
              <a:rPr lang="it-CH" sz="2600" dirty="0" err="1" smtClean="0"/>
              <a:t>quart</a:t>
            </a:r>
            <a:r>
              <a:rPr lang="it-CH" sz="2600" dirty="0" smtClean="0"/>
              <a:t> </a:t>
            </a:r>
            <a:r>
              <a:rPr lang="it-CH" sz="2600" dirty="0" err="1" smtClean="0"/>
              <a:t>des</a:t>
            </a:r>
            <a:r>
              <a:rPr lang="it-CH" sz="2600" dirty="0" smtClean="0"/>
              <a:t> </a:t>
            </a:r>
            <a:r>
              <a:rPr lang="it-CH" sz="2600" dirty="0" err="1" smtClean="0"/>
              <a:t>indépendant</a:t>
            </a:r>
            <a:r>
              <a:rPr lang="it-CH" sz="2600" dirty="0" smtClean="0"/>
              <a:t>(e)s ne </a:t>
            </a:r>
            <a:r>
              <a:rPr lang="it-CH" sz="2600" dirty="0" err="1" smtClean="0"/>
              <a:t>cotisent</a:t>
            </a:r>
            <a:r>
              <a:rPr lang="it-CH" sz="2600" dirty="0" smtClean="0"/>
              <a:t> ni </a:t>
            </a:r>
            <a:r>
              <a:rPr lang="it-CH" sz="2600" dirty="0" err="1" smtClean="0"/>
              <a:t>au</a:t>
            </a:r>
            <a:r>
              <a:rPr lang="it-CH" sz="2600" dirty="0" smtClean="0"/>
              <a:t> 2ème ni </a:t>
            </a:r>
            <a:r>
              <a:rPr lang="it-CH" sz="2600" dirty="0" err="1" smtClean="0"/>
              <a:t>au</a:t>
            </a:r>
            <a:r>
              <a:rPr lang="it-CH" sz="2600" dirty="0" smtClean="0"/>
              <a:t> 3ème </a:t>
            </a:r>
            <a:r>
              <a:rPr lang="it-CH" sz="2600" dirty="0" err="1" smtClean="0"/>
              <a:t>pilier</a:t>
            </a:r>
            <a:r>
              <a:rPr lang="it-CH" sz="2600" dirty="0" smtClean="0"/>
              <a:t> </a:t>
            </a:r>
            <a:endParaRPr lang="it-CH" sz="26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C284D-CDF5-4FF4-960A-C45AB80B2D85}" type="datetime1">
              <a:rPr lang="it-IT" altLang="it-CH" smtClean="0"/>
              <a:pPr/>
              <a:t>17/05/2021</a:t>
            </a:fld>
            <a:endParaRPr lang="it-IT" altLang="it-CH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E4327-D352-477D-809C-056258E1502F}" type="slidenum">
              <a:rPr lang="it-IT" altLang="it-CH" smtClean="0"/>
              <a:pPr/>
              <a:t>8</a:t>
            </a:fld>
            <a:endParaRPr lang="it-IT" altLang="it-CH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6144463"/>
              </p:ext>
            </p:extLst>
          </p:nvPr>
        </p:nvGraphicFramePr>
        <p:xfrm>
          <a:off x="971600" y="1243539"/>
          <a:ext cx="6840761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Segnaposto data 3"/>
          <p:cNvSpPr txBox="1">
            <a:spLocks/>
          </p:cNvSpPr>
          <p:nvPr/>
        </p:nvSpPr>
        <p:spPr bwMode="auto">
          <a:xfrm>
            <a:off x="5455222" y="6597352"/>
            <a:ext cx="3509266" cy="166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it-IT" altLang="it-CH" sz="1200" i="1" dirty="0" smtClean="0"/>
              <a:t>Source: </a:t>
            </a:r>
            <a:r>
              <a:rPr lang="it-IT" altLang="it-CH" sz="1200" i="1" dirty="0" err="1" smtClean="0"/>
              <a:t>Elaboration</a:t>
            </a:r>
            <a:r>
              <a:rPr lang="it-IT" altLang="it-CH" sz="1200" i="1" dirty="0" smtClean="0"/>
              <a:t> </a:t>
            </a:r>
            <a:r>
              <a:rPr lang="it-IT" altLang="it-CH" sz="1200" i="1" dirty="0" err="1" smtClean="0"/>
              <a:t>sur</a:t>
            </a:r>
            <a:r>
              <a:rPr lang="it-IT" altLang="it-CH" sz="1200" i="1" dirty="0" smtClean="0"/>
              <a:t> la base </a:t>
            </a:r>
            <a:r>
              <a:rPr lang="it-IT" altLang="it-CH" sz="1200" i="1" dirty="0" err="1" smtClean="0"/>
              <a:t>des</a:t>
            </a:r>
            <a:r>
              <a:rPr lang="it-IT" altLang="it-CH" sz="1200" i="1" dirty="0" smtClean="0"/>
              <a:t> </a:t>
            </a:r>
            <a:r>
              <a:rPr lang="it-IT" altLang="it-CH" sz="1200" i="1" dirty="0" err="1" smtClean="0"/>
              <a:t>données</a:t>
            </a:r>
            <a:r>
              <a:rPr lang="it-IT" altLang="it-CH" sz="1200" i="1" dirty="0" smtClean="0"/>
              <a:t> ESPA</a:t>
            </a:r>
            <a:endParaRPr lang="it-IT" altLang="it-CH" sz="1200" i="1" dirty="0"/>
          </a:p>
        </p:txBody>
      </p:sp>
    </p:spTree>
    <p:extLst>
      <p:ext uri="{BB962C8B-B14F-4D97-AF65-F5344CB8AC3E}">
        <p14:creationId xmlns:p14="http://schemas.microsoft.com/office/powerpoint/2010/main" val="355655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850" y="548680"/>
            <a:ext cx="8496300" cy="432048"/>
          </a:xfrm>
        </p:spPr>
        <p:txBody>
          <a:bodyPr/>
          <a:lstStyle/>
          <a:p>
            <a:r>
              <a:rPr lang="it-CH" sz="2600" dirty="0" err="1"/>
              <a:t>Les</a:t>
            </a:r>
            <a:r>
              <a:rPr lang="it-CH" sz="2600" dirty="0"/>
              <a:t> APG </a:t>
            </a:r>
            <a:r>
              <a:rPr lang="it-CH" sz="2600" dirty="0" smtClean="0"/>
              <a:t>corona pour </a:t>
            </a:r>
            <a:r>
              <a:rPr lang="it-CH" sz="2600" dirty="0" err="1" smtClean="0"/>
              <a:t>indépendant</a:t>
            </a:r>
            <a:r>
              <a:rPr lang="it-CH" sz="2600" dirty="0" smtClean="0"/>
              <a:t>(e)s</a:t>
            </a:r>
            <a:endParaRPr lang="it-CH" sz="2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850" y="1124744"/>
            <a:ext cx="8496300" cy="4680496"/>
          </a:xfrm>
        </p:spPr>
        <p:txBody>
          <a:bodyPr/>
          <a:lstStyle/>
          <a:p>
            <a:r>
              <a:rPr lang="it-CH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Les</a:t>
            </a:r>
            <a:r>
              <a:rPr lang="it-CH" sz="2400" dirty="0">
                <a:latin typeface="Calibri" panose="020F0502020204030204" pitchFamily="34" charset="0"/>
                <a:cs typeface="Calibri" panose="020F0502020204030204" pitchFamily="34" charset="0"/>
              </a:rPr>
              <a:t> APG Corona </a:t>
            </a:r>
            <a:r>
              <a:rPr lang="it-CH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ont</a:t>
            </a:r>
            <a:r>
              <a:rPr lang="it-CH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été</a:t>
            </a:r>
            <a:r>
              <a:rPr lang="it-CH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introduites</a:t>
            </a:r>
            <a:r>
              <a:rPr lang="it-CH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au</a:t>
            </a:r>
            <a:r>
              <a:rPr lang="it-CH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mois</a:t>
            </a:r>
            <a:r>
              <a:rPr lang="it-CH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d’avril</a:t>
            </a:r>
            <a:r>
              <a:rPr lang="it-CH" sz="2400" dirty="0">
                <a:latin typeface="Calibri" panose="020F0502020204030204" pitchFamily="34" charset="0"/>
                <a:cs typeface="Calibri" panose="020F0502020204030204" pitchFamily="34" charset="0"/>
              </a:rPr>
              <a:t> 2020 </a:t>
            </a:r>
            <a:r>
              <a:rPr lang="it-CH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avec</a:t>
            </a:r>
            <a:r>
              <a:rPr lang="it-CH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effet</a:t>
            </a:r>
            <a:r>
              <a:rPr lang="it-CH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rétroactif</a:t>
            </a:r>
            <a:r>
              <a:rPr lang="it-CH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au</a:t>
            </a:r>
            <a:r>
              <a:rPr lang="it-CH" sz="2400" dirty="0">
                <a:latin typeface="Calibri" panose="020F0502020204030204" pitchFamily="34" charset="0"/>
                <a:cs typeface="Calibri" panose="020F0502020204030204" pitchFamily="34" charset="0"/>
              </a:rPr>
              <a:t> 16 </a:t>
            </a:r>
            <a:r>
              <a:rPr lang="it-CH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mars</a:t>
            </a:r>
            <a:r>
              <a:rPr lang="it-CH" sz="2400" dirty="0">
                <a:latin typeface="Calibri" panose="020F0502020204030204" pitchFamily="34" charset="0"/>
                <a:cs typeface="Calibri" panose="020F0502020204030204" pitchFamily="34" charset="0"/>
              </a:rPr>
              <a:t> 2020. </a:t>
            </a:r>
          </a:p>
          <a:p>
            <a:r>
              <a:rPr lang="it-CH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Prestations</a:t>
            </a:r>
            <a:r>
              <a:rPr lang="it-CH" sz="2400" dirty="0">
                <a:latin typeface="Calibri" panose="020F0502020204030204" pitchFamily="34" charset="0"/>
                <a:cs typeface="Calibri" panose="020F0502020204030204" pitchFamily="34" charset="0"/>
              </a:rPr>
              <a:t> en </a:t>
            </a:r>
            <a:r>
              <a:rPr lang="it-CH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faveur</a:t>
            </a:r>
            <a:r>
              <a:rPr lang="it-CH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des</a:t>
            </a:r>
            <a:r>
              <a:rPr lang="it-CH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indépendant</a:t>
            </a:r>
            <a:r>
              <a:rPr lang="it-CH" sz="2400" dirty="0">
                <a:latin typeface="Calibri" panose="020F0502020204030204" pitchFamily="34" charset="0"/>
                <a:cs typeface="Calibri" panose="020F0502020204030204" pitchFamily="34" charset="0"/>
              </a:rPr>
              <a:t>(e)s </a:t>
            </a:r>
            <a:r>
              <a:rPr lang="it-CH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au</a:t>
            </a:r>
            <a:r>
              <a:rPr lang="it-CH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9.05.2021</a:t>
            </a:r>
          </a:p>
          <a:p>
            <a:pPr lvl="1"/>
            <a:r>
              <a:rPr lang="it-CH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Allocations</a:t>
            </a:r>
            <a:r>
              <a:rPr lang="it-CH" sz="2400" dirty="0">
                <a:latin typeface="Calibri" panose="020F0502020204030204" pitchFamily="34" charset="0"/>
                <a:cs typeface="Calibri" panose="020F0502020204030204" pitchFamily="34" charset="0"/>
              </a:rPr>
              <a:t> pour </a:t>
            </a:r>
            <a:r>
              <a:rPr lang="it-CH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les</a:t>
            </a:r>
            <a:r>
              <a:rPr lang="it-CH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cas</a:t>
            </a:r>
            <a:r>
              <a:rPr lang="it-CH" sz="2400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it-CH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rigueur</a:t>
            </a:r>
            <a:r>
              <a:rPr lang="it-CH" sz="2400" dirty="0">
                <a:latin typeface="Calibri" panose="020F0502020204030204" pitchFamily="34" charset="0"/>
                <a:cs typeface="Calibri" panose="020F0502020204030204" pitchFamily="34" charset="0"/>
              </a:rPr>
              <a:t> (1 </a:t>
            </a:r>
            <a:r>
              <a:rPr lang="it-CH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066 </a:t>
            </a:r>
            <a:r>
              <a:rPr lang="it-CH" sz="2400" dirty="0">
                <a:latin typeface="Calibri" panose="020F0502020204030204" pitchFamily="34" charset="0"/>
                <a:cs typeface="Calibri" panose="020F0502020204030204" pitchFamily="34" charset="0"/>
              </a:rPr>
              <a:t>mio) </a:t>
            </a:r>
          </a:p>
          <a:p>
            <a:pPr lvl="1"/>
            <a:r>
              <a:rPr lang="it-CH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Fermeture</a:t>
            </a:r>
            <a:r>
              <a:rPr lang="it-CH" sz="2400" dirty="0">
                <a:latin typeface="Calibri" panose="020F0502020204030204" pitchFamily="34" charset="0"/>
                <a:cs typeface="Calibri" panose="020F0502020204030204" pitchFamily="34" charset="0"/>
              </a:rPr>
              <a:t> d’</a:t>
            </a:r>
            <a:r>
              <a:rPr lang="it-CH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établissements</a:t>
            </a:r>
            <a:r>
              <a:rPr lang="it-CH" sz="24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it-CH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1 142 </a:t>
            </a:r>
            <a:r>
              <a:rPr lang="it-CH" sz="2400" dirty="0">
                <a:latin typeface="Calibri" panose="020F0502020204030204" pitchFamily="34" charset="0"/>
                <a:cs typeface="Calibri" panose="020F0502020204030204" pitchFamily="34" charset="0"/>
              </a:rPr>
              <a:t>mio)</a:t>
            </a:r>
          </a:p>
          <a:p>
            <a:pPr lvl="1"/>
            <a:r>
              <a:rPr lang="it-CH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Interdiction</a:t>
            </a:r>
            <a:r>
              <a:rPr lang="it-CH" sz="2400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it-CH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manifestations</a:t>
            </a:r>
            <a:r>
              <a:rPr lang="it-CH" sz="24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it-CH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168 mio)</a:t>
            </a:r>
          </a:p>
          <a:p>
            <a:pPr lvl="1"/>
            <a:r>
              <a:rPr lang="it-CH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Allocations</a:t>
            </a:r>
            <a:r>
              <a:rPr lang="it-CH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pour </a:t>
            </a:r>
            <a:r>
              <a:rPr lang="it-CH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les</a:t>
            </a:r>
            <a:r>
              <a:rPr lang="it-CH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personnes</a:t>
            </a:r>
            <a:r>
              <a:rPr lang="it-CH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ayant</a:t>
            </a:r>
            <a:r>
              <a:rPr lang="it-CH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une position </a:t>
            </a:r>
            <a:r>
              <a:rPr lang="it-CH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assimilable</a:t>
            </a:r>
            <a:r>
              <a:rPr lang="it-CH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à celle d’un </a:t>
            </a:r>
            <a:r>
              <a:rPr lang="it-CH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employeur</a:t>
            </a:r>
            <a:r>
              <a:rPr lang="it-CH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(416 mio) </a:t>
            </a:r>
          </a:p>
          <a:p>
            <a:pPr lvl="1"/>
            <a:r>
              <a:rPr lang="it-CH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Allocations</a:t>
            </a:r>
            <a:r>
              <a:rPr lang="it-CH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pour la </a:t>
            </a:r>
            <a:r>
              <a:rPr lang="it-CH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garde</a:t>
            </a:r>
            <a:r>
              <a:rPr lang="it-CH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d’enfants (7 mio)</a:t>
            </a:r>
          </a:p>
          <a:p>
            <a:pPr lvl="1"/>
            <a:r>
              <a:rPr lang="it-CH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Allocations</a:t>
            </a:r>
            <a:r>
              <a:rPr lang="it-CH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en </a:t>
            </a:r>
            <a:r>
              <a:rPr lang="it-CH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cas</a:t>
            </a:r>
            <a:r>
              <a:rPr lang="it-CH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it-CH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qurantaine</a:t>
            </a:r>
            <a:r>
              <a:rPr lang="it-CH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(5 mio)</a:t>
            </a:r>
          </a:p>
          <a:p>
            <a:pPr lvl="1"/>
            <a:r>
              <a:rPr lang="it-CH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Allocations</a:t>
            </a:r>
            <a:r>
              <a:rPr lang="it-CH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pour </a:t>
            </a:r>
            <a:r>
              <a:rPr lang="it-CH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les</a:t>
            </a:r>
            <a:r>
              <a:rPr lang="it-CH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personnes</a:t>
            </a:r>
            <a:r>
              <a:rPr lang="it-CH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CH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vulnérables</a:t>
            </a:r>
            <a:r>
              <a:rPr lang="it-CH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(1 mio)</a:t>
            </a:r>
            <a:endParaRPr lang="it-CH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it-CH" sz="1200" dirty="0" smtClean="0">
              <a:cs typeface="Calibri" panose="020F0502020204030204" pitchFamily="34" charset="0"/>
            </a:endParaRPr>
          </a:p>
          <a:p>
            <a:pPr marL="457200" lvl="1" indent="0">
              <a:buNone/>
            </a:pPr>
            <a:r>
              <a:rPr lang="it-CH" sz="1200" dirty="0" smtClean="0">
                <a:cs typeface="Calibri" panose="020F0502020204030204" pitchFamily="34" charset="0"/>
              </a:rPr>
              <a:t>	Source: OFAS </a:t>
            </a:r>
          </a:p>
          <a:p>
            <a:pPr marL="457200" lvl="1" indent="0">
              <a:buNone/>
            </a:pPr>
            <a:r>
              <a:rPr lang="it-CH" sz="1200" dirty="0" smtClean="0">
                <a:cs typeface="Calibri" panose="020F0502020204030204" pitchFamily="34" charset="0"/>
              </a:rPr>
              <a:t>	(</a:t>
            </a:r>
            <a:r>
              <a:rPr lang="it-CH" sz="1200" dirty="0">
                <a:cs typeface="Calibri" panose="020F0502020204030204" pitchFamily="34" charset="0"/>
              </a:rPr>
              <a:t>https://</a:t>
            </a:r>
            <a:r>
              <a:rPr lang="it-CH" sz="1200" dirty="0" smtClean="0">
                <a:cs typeface="Calibri" panose="020F0502020204030204" pitchFamily="34" charset="0"/>
              </a:rPr>
              <a:t>www.bsv.admin.ch/bsv/fr/home/assurances-sociales/eo-msv/grundlagen-und-gesetze/eo-corona.html</a:t>
            </a:r>
            <a:r>
              <a:rPr lang="it-CH" sz="1200" dirty="0">
                <a:cs typeface="Calibri" panose="020F0502020204030204" pitchFamily="34" charset="0"/>
              </a:rPr>
              <a:t>)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C284D-CDF5-4FF4-960A-C45AB80B2D85}" type="datetime1">
              <a:rPr lang="it-IT" altLang="it-CH" smtClean="0"/>
              <a:pPr/>
              <a:t>17/05/2021</a:t>
            </a:fld>
            <a:endParaRPr lang="it-IT" altLang="it-CH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E4327-D352-477D-809C-056258E1502F}" type="slidenum">
              <a:rPr lang="it-IT" altLang="it-CH" smtClean="0"/>
              <a:pPr/>
              <a:t>9</a:t>
            </a:fld>
            <a:endParaRPr lang="it-IT" altLang="it-CH"/>
          </a:p>
        </p:txBody>
      </p:sp>
    </p:spTree>
    <p:extLst>
      <p:ext uri="{BB962C8B-B14F-4D97-AF65-F5344CB8AC3E}">
        <p14:creationId xmlns:p14="http://schemas.microsoft.com/office/powerpoint/2010/main" val="368313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_DEASS_1 copia">
  <a:themeElements>
    <a:clrScheme name="SUPSI 1">
      <a:dk1>
        <a:srgbClr val="000000"/>
      </a:dk1>
      <a:lt1>
        <a:sysClr val="window" lastClr="FFFFFF"/>
      </a:lt1>
      <a:dk2>
        <a:srgbClr val="141C64"/>
      </a:dk2>
      <a:lt2>
        <a:srgbClr val="FFFFFF"/>
      </a:lt2>
      <a:accent1>
        <a:srgbClr val="141C78"/>
      </a:accent1>
      <a:accent2>
        <a:srgbClr val="2838C8"/>
      </a:accent2>
      <a:accent3>
        <a:srgbClr val="0063C8"/>
      </a:accent3>
      <a:accent4>
        <a:srgbClr val="0096FF"/>
      </a:accent4>
      <a:accent5>
        <a:srgbClr val="46A01E"/>
      </a:accent5>
      <a:accent6>
        <a:srgbClr val="8CD23C"/>
      </a:accent6>
      <a:hlink>
        <a:srgbClr val="000000"/>
      </a:hlink>
      <a:folHlink>
        <a:srgbClr val="646464"/>
      </a:folHlink>
    </a:clrScheme>
    <a:fontScheme name="SUPSI_DSA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noFill/>
        <a:ln w="9525">
          <a:noFill/>
          <a:miter lim="800000"/>
          <a:headEnd/>
          <a:tailEnd/>
        </a:ln>
      </a:spPr>
      <a:bodyPr lIns="0" tIns="0" rIns="0" bIns="0">
        <a:prstTxWarp prst="textNoShape">
          <a:avLst/>
        </a:prstTxWarp>
      </a:bodyPr>
      <a:lstStyle>
        <a:defPPr eaLnBrk="0" hangingPunct="0">
          <a:spcBef>
            <a:spcPct val="20000"/>
          </a:spcBef>
          <a:defRPr sz="1400" kern="0" dirty="0" smtClean="0">
            <a:latin typeface="+mn-lt"/>
            <a:ea typeface="ＭＳ Ｐゴシック" pitchFamily="-112" charset="-128"/>
            <a:cs typeface="ＭＳ Ｐゴシック" pitchFamily="-112" charset="-128"/>
          </a:defRPr>
        </a:defPPr>
      </a:lstStyle>
    </a:txDef>
  </a:objectDefaults>
  <a:extraClrSchemeLst>
    <a:extraClrScheme>
      <a:clrScheme name="SUPSI_DSA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PSI_DSA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PSI_DSA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PSI_DSA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PSI_DSA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PSI_DSA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PSI_DSA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PSI_DSA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PSI_DSA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PSI_DSA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PSI_DSA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PSI_DSA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SUPSI 1">
      <a:dk1>
        <a:srgbClr val="000000"/>
      </a:dk1>
      <a:lt1>
        <a:sysClr val="window" lastClr="FFFFFF"/>
      </a:lt1>
      <a:dk2>
        <a:srgbClr val="141C64"/>
      </a:dk2>
      <a:lt2>
        <a:srgbClr val="FFFFFF"/>
      </a:lt2>
      <a:accent1>
        <a:srgbClr val="141C78"/>
      </a:accent1>
      <a:accent2>
        <a:srgbClr val="2838C8"/>
      </a:accent2>
      <a:accent3>
        <a:srgbClr val="0063C8"/>
      </a:accent3>
      <a:accent4>
        <a:srgbClr val="0096FF"/>
      </a:accent4>
      <a:accent5>
        <a:srgbClr val="46A01E"/>
      </a:accent5>
      <a:accent6>
        <a:srgbClr val="8CD23C"/>
      </a:accent6>
      <a:hlink>
        <a:srgbClr val="000000"/>
      </a:hlink>
      <a:folHlink>
        <a:srgbClr val="646464"/>
      </a:folHlink>
    </a:clrScheme>
    <a:fontScheme name="SUPSI">
      <a:majorFont>
        <a:latin typeface="Times New Roman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Modello PowerPoint Dipartimento economia aziendale, sanità e sociale</Template>
  <TotalTime>0</TotalTime>
  <Words>918</Words>
  <Application>Microsoft Office PowerPoint</Application>
  <PresentationFormat>Presentazione su schermo (4:3)</PresentationFormat>
  <Paragraphs>107</Paragraphs>
  <Slides>12</Slides>
  <Notes>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12</vt:i4>
      </vt:variant>
    </vt:vector>
  </HeadingPairs>
  <TitlesOfParts>
    <vt:vector size="19" baseType="lpstr">
      <vt:lpstr>MS PGothic</vt:lpstr>
      <vt:lpstr>MS PGothic</vt:lpstr>
      <vt:lpstr>Arial</vt:lpstr>
      <vt:lpstr>Calibri</vt:lpstr>
      <vt:lpstr>Times New Roman</vt:lpstr>
      <vt:lpstr>Powerpoint_DEASS_1 copia</vt:lpstr>
      <vt:lpstr>Tema di Office</vt:lpstr>
      <vt:lpstr>Les travailleurs et travailleuses indépendant(e)s en Suisse: composition, protection sociale, crise pandémique</vt:lpstr>
      <vt:lpstr>Les objectifs de l’étude: un état des lieux</vt:lpstr>
      <vt:lpstr>Définition sociologique</vt:lpstr>
      <vt:lpstr>Evolution des indépendants par sous-catégorie: indépendants à leur propre compte (ind) et salarié(e)s propriétaires de leur SA ou SARL</vt:lpstr>
      <vt:lpstr>Caractéristiques socio-démographiques</vt:lpstr>
      <vt:lpstr>Pourcentage d’actifs occupés par secteur d’activité en 2019</vt:lpstr>
      <vt:lpstr>Part des indépendants avec un revenu annuel brut supérieur à CHF 78'000 selon le secteur économique en 2019</vt:lpstr>
      <vt:lpstr>Protection sociale: un quart des indépendant(e)s ne cotisent ni au 2ème ni au 3ème pilier </vt:lpstr>
      <vt:lpstr>Les APG corona pour indépendant(e)s</vt:lpstr>
      <vt:lpstr>Les APG corona</vt:lpstr>
      <vt:lpstr>Conclusion </vt:lpstr>
      <vt:lpstr>Repères bibliographiques</vt:lpstr>
    </vt:vector>
  </TitlesOfParts>
  <Company>Servizio Informatico TI-EDU - USI-SUPSI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Greppi Spartaco</dc:creator>
  <cp:lastModifiedBy>Greppi Spartaco</cp:lastModifiedBy>
  <cp:revision>45</cp:revision>
  <dcterms:created xsi:type="dcterms:W3CDTF">2021-05-09T18:28:50Z</dcterms:created>
  <dcterms:modified xsi:type="dcterms:W3CDTF">2021-05-17T15:35:20Z</dcterms:modified>
</cp:coreProperties>
</file>