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71" r:id="rId3"/>
    <p:sldId id="272" r:id="rId4"/>
    <p:sldId id="277" r:id="rId5"/>
    <p:sldId id="269" r:id="rId6"/>
    <p:sldId id="276" r:id="rId7"/>
    <p:sldId id="278" r:id="rId8"/>
    <p:sldId id="273" r:id="rId9"/>
    <p:sldId id="280" r:id="rId10"/>
    <p:sldId id="270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79" r:id="rId24"/>
    <p:sldId id="282" r:id="rId25"/>
    <p:sldId id="283" r:id="rId26"/>
    <p:sldId id="281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7D29E46-D86A-4452-BD8F-7D9CC5C00857}" type="datetimeFigureOut">
              <a:rPr lang="fr-CH" smtClean="0"/>
              <a:pPr/>
              <a:t>06.07.2017</a:t>
            </a:fld>
            <a:endParaRPr lang="fr-CH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CH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FA5A7A4-EBE2-4F5D-880A-1CF0BE4B85B4}" type="slidenum">
              <a:rPr lang="fr-CH" smtClean="0"/>
              <a:pPr/>
              <a:t>‹N›</a:t>
            </a:fld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9E46-D86A-4452-BD8F-7D9CC5C00857}" type="datetimeFigureOut">
              <a:rPr lang="fr-CH" smtClean="0"/>
              <a:pPr/>
              <a:t>06.07.2017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A7A4-EBE2-4F5D-880A-1CF0BE4B85B4}" type="slidenum">
              <a:rPr lang="fr-CH" smtClean="0"/>
              <a:pPr/>
              <a:t>‹N›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9E46-D86A-4452-BD8F-7D9CC5C00857}" type="datetimeFigureOut">
              <a:rPr lang="fr-CH" smtClean="0"/>
              <a:pPr/>
              <a:t>06.07.2017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A7A4-EBE2-4F5D-880A-1CF0BE4B85B4}" type="slidenum">
              <a:rPr lang="fr-CH" smtClean="0"/>
              <a:pPr/>
              <a:t>‹N›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9E46-D86A-4452-BD8F-7D9CC5C00857}" type="datetimeFigureOut">
              <a:rPr lang="fr-CH" smtClean="0"/>
              <a:pPr/>
              <a:t>06.07.2017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A7A4-EBE2-4F5D-880A-1CF0BE4B85B4}" type="slidenum">
              <a:rPr lang="fr-CH" smtClean="0"/>
              <a:pPr/>
              <a:t>‹N›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9E46-D86A-4452-BD8F-7D9CC5C00857}" type="datetimeFigureOut">
              <a:rPr lang="fr-CH" smtClean="0"/>
              <a:pPr/>
              <a:t>06.07.2017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A7A4-EBE2-4F5D-880A-1CF0BE4B85B4}" type="slidenum">
              <a:rPr lang="fr-CH" smtClean="0"/>
              <a:pPr/>
              <a:t>‹N›</a:t>
            </a:fld>
            <a:endParaRPr lang="fr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9E46-D86A-4452-BD8F-7D9CC5C00857}" type="datetimeFigureOut">
              <a:rPr lang="fr-CH" smtClean="0"/>
              <a:pPr/>
              <a:t>06.07.2017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A7A4-EBE2-4F5D-880A-1CF0BE4B85B4}" type="slidenum">
              <a:rPr lang="fr-CH" smtClean="0"/>
              <a:pPr/>
              <a:t>‹N›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D29E46-D86A-4452-BD8F-7D9CC5C00857}" type="datetimeFigureOut">
              <a:rPr lang="fr-CH" smtClean="0"/>
              <a:pPr/>
              <a:t>06.07.2017</a:t>
            </a:fld>
            <a:endParaRPr lang="fr-CH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A5A7A4-EBE2-4F5D-880A-1CF0BE4B85B4}" type="slidenum">
              <a:rPr lang="fr-CH" smtClean="0"/>
              <a:pPr/>
              <a:t>‹N›</a:t>
            </a:fld>
            <a:endParaRPr lang="fr-CH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7D29E46-D86A-4452-BD8F-7D9CC5C00857}" type="datetimeFigureOut">
              <a:rPr lang="fr-CH" smtClean="0"/>
              <a:pPr/>
              <a:t>06.07.2017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FA5A7A4-EBE2-4F5D-880A-1CF0BE4B85B4}" type="slidenum">
              <a:rPr lang="fr-CH" smtClean="0"/>
              <a:pPr/>
              <a:t>‹N›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9E46-D86A-4452-BD8F-7D9CC5C00857}" type="datetimeFigureOut">
              <a:rPr lang="fr-CH" smtClean="0"/>
              <a:pPr/>
              <a:t>06.07.2017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A7A4-EBE2-4F5D-880A-1CF0BE4B85B4}" type="slidenum">
              <a:rPr lang="fr-CH" smtClean="0"/>
              <a:pPr/>
              <a:t>‹N›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9E46-D86A-4452-BD8F-7D9CC5C00857}" type="datetimeFigureOut">
              <a:rPr lang="fr-CH" smtClean="0"/>
              <a:pPr/>
              <a:t>06.07.2017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A7A4-EBE2-4F5D-880A-1CF0BE4B85B4}" type="slidenum">
              <a:rPr lang="fr-CH" smtClean="0"/>
              <a:pPr/>
              <a:t>‹N›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9E46-D86A-4452-BD8F-7D9CC5C00857}" type="datetimeFigureOut">
              <a:rPr lang="fr-CH" smtClean="0"/>
              <a:pPr/>
              <a:t>06.07.2017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A7A4-EBE2-4F5D-880A-1CF0BE4B85B4}" type="slidenum">
              <a:rPr lang="fr-CH" smtClean="0"/>
              <a:pPr/>
              <a:t>‹N›</a:t>
            </a:fld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7D29E46-D86A-4452-BD8F-7D9CC5C00857}" type="datetimeFigureOut">
              <a:rPr lang="fr-CH" smtClean="0"/>
              <a:pPr/>
              <a:t>06.07.2017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CH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FA5A7A4-EBE2-4F5D-880A-1CF0BE4B85B4}" type="slidenum">
              <a:rPr lang="fr-CH" smtClean="0"/>
              <a:pPr/>
              <a:t>‹N›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200" y="476673"/>
            <a:ext cx="8458200" cy="3024336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EAR (</a:t>
            </a:r>
            <a:r>
              <a:rPr lang="de-CH" dirty="0" err="1" smtClean="0"/>
              <a:t>Echange</a:t>
            </a:r>
            <a:r>
              <a:rPr lang="de-CH" dirty="0" smtClean="0"/>
              <a:t> </a:t>
            </a:r>
            <a:r>
              <a:rPr lang="de-CH" dirty="0" err="1" smtClean="0"/>
              <a:t>Automatique</a:t>
            </a:r>
            <a:r>
              <a:rPr lang="de-CH" dirty="0" smtClean="0"/>
              <a:t> de Renseignement) </a:t>
            </a:r>
            <a:br>
              <a:rPr lang="de-CH" dirty="0" smtClean="0"/>
            </a:br>
            <a:r>
              <a:rPr lang="de-CH" sz="3600" dirty="0" smtClean="0"/>
              <a:t>et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err="1" smtClean="0"/>
              <a:t>Dénonciation</a:t>
            </a:r>
            <a:r>
              <a:rPr lang="de-CH" dirty="0" smtClean="0"/>
              <a:t> </a:t>
            </a:r>
            <a:r>
              <a:rPr lang="de-CH" dirty="0" err="1" smtClean="0"/>
              <a:t>spontanée</a:t>
            </a:r>
            <a:r>
              <a:rPr lang="de-CH" dirty="0" smtClean="0"/>
              <a:t> </a:t>
            </a:r>
            <a:br>
              <a:rPr lang="de-CH" dirty="0" smtClean="0"/>
            </a:br>
            <a:r>
              <a:rPr lang="de-CH" sz="3600" dirty="0" err="1" smtClean="0"/>
              <a:t>ou</a:t>
            </a:r>
            <a:r>
              <a:rPr lang="de-CH" dirty="0" smtClean="0"/>
              <a:t> </a:t>
            </a:r>
            <a:r>
              <a:rPr lang="de-CH" sz="4000" dirty="0" err="1" smtClean="0"/>
              <a:t>amnistie</a:t>
            </a:r>
            <a:r>
              <a:rPr lang="de-CH" sz="4000" dirty="0" smtClean="0"/>
              <a:t> </a:t>
            </a:r>
            <a:r>
              <a:rPr lang="de-CH" sz="4000" dirty="0" err="1" smtClean="0"/>
              <a:t>fiscale</a:t>
            </a:r>
            <a:r>
              <a:rPr lang="de-CH" sz="4000" dirty="0" smtClean="0"/>
              <a:t> partielle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139136" cy="2481390"/>
          </a:xfrm>
        </p:spPr>
        <p:txBody>
          <a:bodyPr>
            <a:noAutofit/>
          </a:bodyPr>
          <a:lstStyle/>
          <a:p>
            <a:endParaRPr lang="de-CH" sz="1050" dirty="0" smtClean="0"/>
          </a:p>
          <a:p>
            <a:r>
              <a:rPr lang="de-CH" sz="2800" dirty="0" smtClean="0"/>
              <a:t>Biens</a:t>
            </a:r>
            <a:r>
              <a:rPr lang="de-CH" sz="2800" dirty="0" smtClean="0"/>
              <a:t>, </a:t>
            </a:r>
            <a:r>
              <a:rPr lang="de-CH" sz="2800" dirty="0" err="1" smtClean="0"/>
              <a:t>Revenus</a:t>
            </a:r>
            <a:r>
              <a:rPr lang="de-CH" sz="2800" dirty="0" smtClean="0"/>
              <a:t> et </a:t>
            </a:r>
            <a:r>
              <a:rPr lang="de-CH" sz="2800" dirty="0" err="1" smtClean="0"/>
              <a:t>Avoirs</a:t>
            </a:r>
            <a:r>
              <a:rPr lang="de-CH" sz="2800" dirty="0" smtClean="0"/>
              <a:t> </a:t>
            </a:r>
          </a:p>
          <a:p>
            <a:r>
              <a:rPr lang="de-CH" sz="2800" dirty="0" smtClean="0"/>
              <a:t>en Suisse et à </a:t>
            </a:r>
            <a:r>
              <a:rPr lang="de-CH" sz="2800" dirty="0" err="1" smtClean="0"/>
              <a:t>l‘étranger</a:t>
            </a:r>
            <a:endParaRPr lang="de-CH" sz="2800" dirty="0" smtClean="0"/>
          </a:p>
          <a:p>
            <a:r>
              <a:rPr lang="de-CH" sz="2800" dirty="0" err="1" smtClean="0"/>
              <a:t>pas</a:t>
            </a:r>
            <a:r>
              <a:rPr lang="de-CH" sz="2800" dirty="0" smtClean="0"/>
              <a:t> </a:t>
            </a:r>
            <a:r>
              <a:rPr lang="de-CH" sz="2800" dirty="0" err="1" smtClean="0"/>
              <a:t>déclarés</a:t>
            </a:r>
            <a:r>
              <a:rPr lang="de-CH" sz="2800" dirty="0" smtClean="0"/>
              <a:t> </a:t>
            </a:r>
            <a:r>
              <a:rPr lang="de-CH" sz="2800" dirty="0" err="1" smtClean="0"/>
              <a:t>aux</a:t>
            </a:r>
            <a:r>
              <a:rPr lang="de-CH" sz="2800" dirty="0" smtClean="0"/>
              <a:t> </a:t>
            </a:r>
            <a:r>
              <a:rPr lang="de-CH" sz="2800" dirty="0" err="1" smtClean="0"/>
              <a:t>impôts</a:t>
            </a:r>
            <a:r>
              <a:rPr lang="de-CH" sz="2800" dirty="0" smtClean="0"/>
              <a:t> </a:t>
            </a:r>
            <a:r>
              <a:rPr lang="de-CH" sz="2800" dirty="0" err="1" smtClean="0"/>
              <a:t>suisses</a:t>
            </a:r>
            <a:r>
              <a:rPr lang="de-CH" sz="2800" dirty="0" smtClean="0"/>
              <a:t>  </a:t>
            </a:r>
          </a:p>
          <a:p>
            <a:r>
              <a:rPr lang="de-CH" sz="2800" dirty="0" smtClean="0"/>
              <a:t>2007-2016</a:t>
            </a:r>
            <a:endParaRPr lang="fr-C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865616"/>
          </a:xfrm>
        </p:spPr>
        <p:txBody>
          <a:bodyPr/>
          <a:lstStyle/>
          <a:p>
            <a:pPr>
              <a:buNone/>
            </a:pPr>
            <a:endParaRPr lang="fr-CH" dirty="0" smtClean="0"/>
          </a:p>
          <a:p>
            <a:r>
              <a:rPr lang="fr-CH" dirty="0" smtClean="0"/>
              <a:t>Envoyer une lettre </a:t>
            </a:r>
            <a:r>
              <a:rPr lang="fr-CH" dirty="0" smtClean="0"/>
              <a:t>de dénonciation aux </a:t>
            </a:r>
            <a:r>
              <a:rPr lang="fr-CH" dirty="0" smtClean="0"/>
              <a:t>impôts avec : </a:t>
            </a:r>
            <a:endParaRPr lang="fr-CH" dirty="0" smtClean="0"/>
          </a:p>
          <a:p>
            <a:endParaRPr lang="fr-CH" dirty="0" smtClean="0"/>
          </a:p>
          <a:p>
            <a:pPr marL="624078" indent="-514350">
              <a:buFont typeface="+mj-lt"/>
              <a:buAutoNum type="arabicPeriod"/>
            </a:pPr>
            <a:r>
              <a:rPr lang="fr-CH" dirty="0" smtClean="0"/>
              <a:t>Tableaux récapitulatif</a:t>
            </a:r>
          </a:p>
          <a:p>
            <a:pPr marL="624078" indent="-514350">
              <a:buFont typeface="+mj-lt"/>
              <a:buAutoNum type="arabicPeriod"/>
            </a:pPr>
            <a:r>
              <a:rPr lang="fr-CH" dirty="0" smtClean="0"/>
              <a:t>Documents en annexe</a:t>
            </a:r>
            <a:endParaRPr lang="fr-CH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709936"/>
          </a:xfrm>
        </p:spPr>
        <p:txBody>
          <a:bodyPr>
            <a:normAutofit fontScale="90000"/>
          </a:bodyPr>
          <a:lstStyle/>
          <a:p>
            <a:r>
              <a:rPr lang="fr-CH" sz="5400" dirty="0" smtClean="0"/>
              <a:t/>
            </a:r>
            <a:br>
              <a:rPr lang="fr-CH" sz="5400" dirty="0" smtClean="0"/>
            </a:br>
            <a:r>
              <a:rPr lang="fr-CH" sz="5400" dirty="0" smtClean="0"/>
              <a:t>COMMENT PROCEDER? </a:t>
            </a:r>
            <a:br>
              <a:rPr lang="fr-CH" sz="5400" dirty="0" smtClean="0"/>
            </a:br>
            <a:endParaRPr lang="fr-CH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3240360"/>
          </a:xfrm>
        </p:spPr>
        <p:txBody>
          <a:bodyPr>
            <a:normAutofit/>
          </a:bodyPr>
          <a:lstStyle/>
          <a:p>
            <a:r>
              <a:rPr lang="de-CH" b="1" u="sng" dirty="0" smtClean="0"/>
              <a:t>QUE FAUT-IL DECLARER: </a:t>
            </a:r>
            <a:br>
              <a:rPr lang="de-CH" b="1" u="sng" dirty="0" smtClean="0"/>
            </a:br>
            <a:r>
              <a:rPr lang="de-CH" sz="6000" b="1" u="sng" dirty="0" smtClean="0"/>
              <a:t/>
            </a:r>
            <a:br>
              <a:rPr lang="de-CH" sz="6000" b="1" u="sng" dirty="0" smtClean="0"/>
            </a:br>
            <a:r>
              <a:rPr lang="de-CH" b="1" u="sng" dirty="0" err="1" smtClean="0"/>
              <a:t>Rentes</a:t>
            </a:r>
            <a:r>
              <a:rPr lang="de-CH" b="1" u="sng" dirty="0" smtClean="0"/>
              <a:t> </a:t>
            </a:r>
            <a:r>
              <a:rPr lang="de-CH" b="1" u="sng" dirty="0" err="1"/>
              <a:t>étrangères</a:t>
            </a:r>
            <a:r>
              <a:rPr lang="de-CH" b="1" u="sng" dirty="0" smtClean="0"/>
              <a:t>:</a:t>
            </a:r>
            <a:r>
              <a:rPr lang="de-CH" dirty="0" smtClean="0"/>
              <a:t> </a:t>
            </a:r>
            <a:r>
              <a:rPr lang="fr-CH" dirty="0"/>
              <a:t/>
            </a:r>
            <a:br>
              <a:rPr lang="fr-CH" dirty="0"/>
            </a:b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1872207"/>
          </a:xfrm>
        </p:spPr>
        <p:txBody>
          <a:bodyPr/>
          <a:lstStyle/>
          <a:p>
            <a:pPr>
              <a:buNone/>
            </a:pPr>
            <a:endParaRPr lang="de-CH" dirty="0" smtClean="0"/>
          </a:p>
          <a:p>
            <a:pPr>
              <a:buNone/>
            </a:pPr>
            <a:r>
              <a:rPr lang="de-CH" dirty="0" err="1" smtClean="0"/>
              <a:t>Attestations</a:t>
            </a:r>
            <a:r>
              <a:rPr lang="de-CH" dirty="0" smtClean="0"/>
              <a:t> </a:t>
            </a:r>
            <a:r>
              <a:rPr lang="de-CH" dirty="0" err="1"/>
              <a:t>fiscales</a:t>
            </a:r>
            <a:r>
              <a:rPr lang="de-CH" dirty="0"/>
              <a:t> des 10 </a:t>
            </a:r>
            <a:r>
              <a:rPr lang="de-CH" dirty="0" err="1"/>
              <a:t>dernières</a:t>
            </a:r>
            <a:r>
              <a:rPr lang="de-CH" dirty="0"/>
              <a:t> </a:t>
            </a:r>
            <a:r>
              <a:rPr lang="de-CH" dirty="0" err="1"/>
              <a:t>années</a:t>
            </a:r>
            <a:r>
              <a:rPr lang="de-CH" dirty="0"/>
              <a:t> </a:t>
            </a:r>
            <a:endParaRPr lang="fr-CH" dirty="0"/>
          </a:p>
          <a:p>
            <a:pPr>
              <a:buNone/>
            </a:pP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872208"/>
          </a:xfrm>
        </p:spPr>
        <p:txBody>
          <a:bodyPr/>
          <a:lstStyle/>
          <a:p>
            <a:r>
              <a:rPr lang="de-CH" dirty="0"/>
              <a:t> </a:t>
            </a:r>
            <a:r>
              <a:rPr lang="de-CH" dirty="0" smtClean="0"/>
              <a:t> </a:t>
            </a:r>
            <a:r>
              <a:rPr lang="de-CH" b="1" u="sng" dirty="0" smtClean="0"/>
              <a:t>COMPTES </a:t>
            </a:r>
            <a:r>
              <a:rPr lang="de-CH" b="1" u="sng" dirty="0" err="1" smtClean="0"/>
              <a:t>banque</a:t>
            </a:r>
            <a:r>
              <a:rPr lang="de-CH" b="1" u="sng" dirty="0" smtClean="0"/>
              <a:t>/poste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>
              <a:buNone/>
            </a:pPr>
            <a:r>
              <a:rPr lang="de-CH" dirty="0" smtClean="0"/>
              <a:t>    </a:t>
            </a:r>
            <a:endParaRPr lang="de-CH" dirty="0" smtClean="0"/>
          </a:p>
          <a:p>
            <a:pPr>
              <a:buNone/>
            </a:pPr>
            <a:r>
              <a:rPr lang="de-CH" dirty="0"/>
              <a:t> </a:t>
            </a:r>
            <a:r>
              <a:rPr lang="de-CH" dirty="0" smtClean="0"/>
              <a:t>  </a:t>
            </a:r>
            <a:r>
              <a:rPr lang="de-CH" dirty="0" err="1" smtClean="0"/>
              <a:t>Attestations</a:t>
            </a:r>
            <a:r>
              <a:rPr lang="de-CH" dirty="0" smtClean="0"/>
              <a:t> </a:t>
            </a:r>
            <a:r>
              <a:rPr lang="de-CH" dirty="0" err="1"/>
              <a:t>fiscales</a:t>
            </a:r>
            <a:r>
              <a:rPr lang="de-CH" dirty="0"/>
              <a:t> des 10 </a:t>
            </a:r>
            <a:r>
              <a:rPr lang="de-CH" dirty="0" err="1"/>
              <a:t>dernières</a:t>
            </a:r>
            <a:r>
              <a:rPr lang="de-CH" dirty="0"/>
              <a:t> </a:t>
            </a:r>
            <a:r>
              <a:rPr lang="de-CH" dirty="0" err="1" smtClean="0"/>
              <a:t>années</a:t>
            </a:r>
            <a:r>
              <a:rPr lang="de-CH" dirty="0" smtClean="0"/>
              <a:t>:</a:t>
            </a:r>
          </a:p>
          <a:p>
            <a:pPr>
              <a:buNone/>
            </a:pPr>
            <a:r>
              <a:rPr lang="de-CH" dirty="0" smtClean="0"/>
              <a:t>   </a:t>
            </a:r>
          </a:p>
          <a:p>
            <a:pPr>
              <a:buNone/>
            </a:pPr>
            <a:r>
              <a:rPr lang="de-CH" dirty="0" smtClean="0"/>
              <a:t>   </a:t>
            </a:r>
            <a:r>
              <a:rPr lang="de-CH" dirty="0" err="1" smtClean="0"/>
              <a:t>soldes</a:t>
            </a:r>
            <a:r>
              <a:rPr lang="de-CH" dirty="0" smtClean="0"/>
              <a:t> </a:t>
            </a:r>
            <a:r>
              <a:rPr lang="de-CH" dirty="0"/>
              <a:t>et si </a:t>
            </a:r>
            <a:r>
              <a:rPr lang="de-CH" dirty="0" err="1"/>
              <a:t>possibles</a:t>
            </a:r>
            <a:r>
              <a:rPr lang="de-CH" dirty="0"/>
              <a:t> des frais et des </a:t>
            </a:r>
            <a:r>
              <a:rPr lang="de-CH" dirty="0" err="1"/>
              <a:t>intêrés</a:t>
            </a:r>
            <a:r>
              <a:rPr lang="de-CH" dirty="0"/>
              <a:t> </a:t>
            </a:r>
            <a:r>
              <a:rPr lang="de-CH" dirty="0" err="1"/>
              <a:t>ou</a:t>
            </a:r>
            <a:r>
              <a:rPr lang="de-CH" dirty="0"/>
              <a:t> </a:t>
            </a:r>
            <a:r>
              <a:rPr lang="de-CH" dirty="0" err="1" smtClean="0"/>
              <a:t>bénéfices</a:t>
            </a:r>
            <a:r>
              <a:rPr lang="de-CH" dirty="0" smtClean="0"/>
              <a:t> </a:t>
            </a:r>
            <a:r>
              <a:rPr lang="de-CH" dirty="0" err="1" smtClean="0"/>
              <a:t>touchés</a:t>
            </a:r>
            <a:endParaRPr lang="fr-CH" dirty="0"/>
          </a:p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656184"/>
          </a:xfrm>
        </p:spPr>
        <p:txBody>
          <a:bodyPr/>
          <a:lstStyle/>
          <a:p>
            <a:r>
              <a:rPr lang="de-CH" dirty="0" smtClean="0"/>
              <a:t>      </a:t>
            </a:r>
            <a:r>
              <a:rPr lang="de-CH" b="1" u="sng" dirty="0" smtClean="0"/>
              <a:t>LIVRET </a:t>
            </a:r>
            <a:r>
              <a:rPr lang="de-CH" b="1" u="sng" dirty="0" err="1" smtClean="0"/>
              <a:t>banque</a:t>
            </a:r>
            <a:r>
              <a:rPr lang="de-CH" b="1" u="sng" dirty="0" smtClean="0"/>
              <a:t>/poste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9632" y="2708920"/>
            <a:ext cx="6912768" cy="3417243"/>
          </a:xfrm>
        </p:spPr>
        <p:txBody>
          <a:bodyPr/>
          <a:lstStyle/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de-CH" dirty="0" err="1" smtClean="0"/>
              <a:t>Copie</a:t>
            </a:r>
            <a:r>
              <a:rPr lang="de-CH" dirty="0" smtClean="0"/>
              <a:t> </a:t>
            </a:r>
            <a:r>
              <a:rPr lang="de-CH" dirty="0"/>
              <a:t>du </a:t>
            </a:r>
            <a:r>
              <a:rPr lang="de-CH" dirty="0" err="1" smtClean="0"/>
              <a:t>livret</a:t>
            </a:r>
            <a:endParaRPr lang="de-CH" dirty="0" smtClean="0"/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de-CH" dirty="0" err="1" smtClean="0"/>
              <a:t>Copie</a:t>
            </a:r>
            <a:r>
              <a:rPr lang="de-CH" dirty="0" smtClean="0"/>
              <a:t> des </a:t>
            </a:r>
            <a:r>
              <a:rPr lang="de-CH" dirty="0" err="1" smtClean="0"/>
              <a:t>livrets</a:t>
            </a:r>
            <a:r>
              <a:rPr lang="de-CH" dirty="0" smtClean="0"/>
              <a:t> </a:t>
            </a:r>
            <a:r>
              <a:rPr lang="de-CH" dirty="0"/>
              <a:t>des </a:t>
            </a:r>
            <a:r>
              <a:rPr lang="de-CH" dirty="0" err="1"/>
              <a:t>années</a:t>
            </a:r>
            <a:r>
              <a:rPr lang="de-CH" dirty="0"/>
              <a:t> </a:t>
            </a:r>
            <a:r>
              <a:rPr lang="de-CH" dirty="0" err="1" smtClean="0"/>
              <a:t>précedentes</a:t>
            </a:r>
            <a:r>
              <a:rPr lang="de-CH" dirty="0" smtClean="0"/>
              <a:t> </a:t>
            </a:r>
            <a:r>
              <a:rPr lang="de-CH" dirty="0"/>
              <a:t>(</a:t>
            </a:r>
            <a:r>
              <a:rPr lang="de-CH" dirty="0" err="1"/>
              <a:t>avec</a:t>
            </a:r>
            <a:r>
              <a:rPr lang="de-CH" dirty="0"/>
              <a:t> </a:t>
            </a:r>
            <a:r>
              <a:rPr lang="de-CH" dirty="0" err="1"/>
              <a:t>récapitulatif</a:t>
            </a:r>
            <a:r>
              <a:rPr lang="de-CH" dirty="0"/>
              <a:t> des </a:t>
            </a:r>
            <a:r>
              <a:rPr lang="de-CH" dirty="0" err="1"/>
              <a:t>soldes</a:t>
            </a:r>
            <a:r>
              <a:rPr lang="de-CH" dirty="0"/>
              <a:t> et si </a:t>
            </a:r>
            <a:r>
              <a:rPr lang="de-CH" dirty="0" err="1"/>
              <a:t>possibles</a:t>
            </a:r>
            <a:r>
              <a:rPr lang="de-CH" dirty="0"/>
              <a:t> des frais et des </a:t>
            </a:r>
            <a:r>
              <a:rPr lang="de-CH" dirty="0" err="1"/>
              <a:t>intêrés</a:t>
            </a:r>
            <a:r>
              <a:rPr lang="de-CH" dirty="0"/>
              <a:t> </a:t>
            </a:r>
            <a:r>
              <a:rPr lang="de-CH" dirty="0" err="1"/>
              <a:t>ou</a:t>
            </a:r>
            <a:r>
              <a:rPr lang="de-CH" dirty="0"/>
              <a:t> </a:t>
            </a:r>
            <a:r>
              <a:rPr lang="de-CH" dirty="0" err="1"/>
              <a:t>bénéfices</a:t>
            </a:r>
            <a:r>
              <a:rPr lang="de-CH" dirty="0"/>
              <a:t> </a:t>
            </a:r>
            <a:r>
              <a:rPr lang="de-CH" dirty="0" err="1" smtClean="0"/>
              <a:t>perçus</a:t>
            </a:r>
            <a:r>
              <a:rPr lang="de-CH" dirty="0" smtClean="0"/>
              <a:t>)</a:t>
            </a:r>
            <a:endParaRPr lang="fr-CH" dirty="0"/>
          </a:p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2376264"/>
          </a:xfrm>
        </p:spPr>
        <p:txBody>
          <a:bodyPr>
            <a:normAutofit/>
          </a:bodyPr>
          <a:lstStyle/>
          <a:p>
            <a:r>
              <a:rPr lang="de-CH" dirty="0" smtClean="0"/>
              <a:t>  </a:t>
            </a:r>
            <a:r>
              <a:rPr lang="de-CH" b="1" u="sng" dirty="0" smtClean="0"/>
              <a:t>BONS / ACTIONS / OBBLIGATIONS</a:t>
            </a:r>
            <a:r>
              <a:rPr lang="de-CH" b="1" u="sng" dirty="0" smtClean="0"/>
              <a:t/>
            </a:r>
            <a:br>
              <a:rPr lang="de-CH" b="1" u="sng" dirty="0" smtClean="0"/>
            </a:br>
            <a:r>
              <a:rPr lang="de-CH" dirty="0" smtClean="0"/>
              <a:t>  </a:t>
            </a:r>
            <a:r>
              <a:rPr lang="de-CH" b="1" u="sng" dirty="0" smtClean="0"/>
              <a:t>INVESTISSEMENTS </a:t>
            </a:r>
            <a:r>
              <a:rPr lang="de-CH" b="1" u="sng" dirty="0" smtClean="0"/>
              <a:t>FINANCIER </a:t>
            </a:r>
            <a:r>
              <a:rPr lang="de-CH" dirty="0" smtClean="0"/>
              <a:t>  </a:t>
            </a:r>
            <a:br>
              <a:rPr lang="de-CH" dirty="0" smtClean="0"/>
            </a:br>
            <a:r>
              <a:rPr lang="de-CH" dirty="0"/>
              <a:t> </a:t>
            </a:r>
            <a:r>
              <a:rPr lang="de-CH" dirty="0" smtClean="0"/>
              <a:t> </a:t>
            </a:r>
            <a:r>
              <a:rPr lang="de-CH" b="1" u="sng" dirty="0" err="1" smtClean="0"/>
              <a:t>banque</a:t>
            </a:r>
            <a:r>
              <a:rPr lang="de-CH" b="1" u="sng" dirty="0" smtClean="0"/>
              <a:t> / poste</a:t>
            </a:r>
            <a:endParaRPr lang="fr-CH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de-CH" dirty="0" smtClean="0"/>
              <a:t>  </a:t>
            </a:r>
            <a:r>
              <a:rPr lang="de-CH" dirty="0" err="1" smtClean="0"/>
              <a:t>Copie</a:t>
            </a:r>
            <a:r>
              <a:rPr lang="de-CH" dirty="0" smtClean="0"/>
              <a:t> </a:t>
            </a:r>
            <a:r>
              <a:rPr lang="de-CH" dirty="0"/>
              <a:t>des </a:t>
            </a:r>
            <a:r>
              <a:rPr lang="de-CH" dirty="0" err="1"/>
              <a:t>années</a:t>
            </a:r>
            <a:r>
              <a:rPr lang="de-CH" dirty="0"/>
              <a:t> </a:t>
            </a:r>
            <a:r>
              <a:rPr lang="de-CH" dirty="0" err="1" smtClean="0"/>
              <a:t>précedentes</a:t>
            </a:r>
            <a:r>
              <a:rPr lang="de-CH" dirty="0" smtClean="0"/>
              <a:t>:</a:t>
            </a:r>
          </a:p>
          <a:p>
            <a:pPr>
              <a:lnSpc>
                <a:spcPct val="150000"/>
              </a:lnSpc>
              <a:buNone/>
            </a:pPr>
            <a:r>
              <a:rPr lang="de-CH" dirty="0"/>
              <a:t> </a:t>
            </a:r>
            <a:r>
              <a:rPr lang="de-CH" dirty="0" smtClean="0"/>
              <a:t>  </a:t>
            </a:r>
            <a:r>
              <a:rPr lang="de-CH" dirty="0" err="1" smtClean="0"/>
              <a:t>avec</a:t>
            </a:r>
            <a:r>
              <a:rPr lang="de-CH" dirty="0" smtClean="0"/>
              <a:t> </a:t>
            </a:r>
            <a:r>
              <a:rPr lang="de-CH" dirty="0" err="1"/>
              <a:t>récapitulatif</a:t>
            </a:r>
            <a:r>
              <a:rPr lang="de-CH" dirty="0"/>
              <a:t> des </a:t>
            </a:r>
            <a:r>
              <a:rPr lang="de-CH" dirty="0" err="1"/>
              <a:t>soldes</a:t>
            </a:r>
            <a:r>
              <a:rPr lang="de-CH" dirty="0"/>
              <a:t> et si </a:t>
            </a:r>
            <a:r>
              <a:rPr lang="de-CH" dirty="0" err="1"/>
              <a:t>possibles</a:t>
            </a:r>
            <a:r>
              <a:rPr lang="de-CH" dirty="0"/>
              <a:t> des frais et des </a:t>
            </a:r>
            <a:r>
              <a:rPr lang="de-CH" dirty="0" err="1"/>
              <a:t>intêrés</a:t>
            </a:r>
            <a:r>
              <a:rPr lang="de-CH" dirty="0"/>
              <a:t> </a:t>
            </a:r>
            <a:r>
              <a:rPr lang="de-CH" dirty="0" err="1"/>
              <a:t>ou</a:t>
            </a:r>
            <a:r>
              <a:rPr lang="de-CH" dirty="0"/>
              <a:t> </a:t>
            </a:r>
            <a:r>
              <a:rPr lang="de-CH" dirty="0" err="1"/>
              <a:t>bénéfices</a:t>
            </a:r>
            <a:r>
              <a:rPr lang="de-CH" dirty="0"/>
              <a:t> </a:t>
            </a:r>
            <a:r>
              <a:rPr lang="de-CH" dirty="0" err="1" smtClean="0"/>
              <a:t>perçus</a:t>
            </a:r>
            <a:endParaRPr lang="fr-CH" dirty="0"/>
          </a:p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de-CH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</a:t>
            </a:r>
            <a:endParaRPr lang="de-CH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de-CH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de-CH" sz="4000" b="1" u="sng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Compte</a:t>
            </a:r>
            <a:r>
              <a:rPr lang="de-CH" sz="40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CH" sz="40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/ </a:t>
            </a:r>
            <a:r>
              <a:rPr lang="de-CH" sz="4000" b="1" u="sng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livret</a:t>
            </a:r>
            <a:r>
              <a:rPr lang="de-CH" sz="40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/ etc</a:t>
            </a:r>
            <a:r>
              <a:rPr lang="de-CH" sz="4000" b="1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endParaRPr lang="de-CH" sz="4000" b="1" u="sng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None/>
            </a:pPr>
            <a:endParaRPr lang="de-CH" i="1" dirty="0" smtClean="0"/>
          </a:p>
          <a:p>
            <a:pPr>
              <a:buNone/>
            </a:pPr>
            <a:endParaRPr lang="de-CH" i="1" dirty="0" smtClean="0"/>
          </a:p>
          <a:p>
            <a:pPr>
              <a:buNone/>
            </a:pPr>
            <a:r>
              <a:rPr lang="de-CH" i="1" dirty="0"/>
              <a:t> </a:t>
            </a:r>
            <a:r>
              <a:rPr lang="de-CH" i="1" dirty="0" smtClean="0"/>
              <a:t>  </a:t>
            </a:r>
            <a:r>
              <a:rPr lang="de-CH" dirty="0" err="1" smtClean="0"/>
              <a:t>ouverts</a:t>
            </a:r>
            <a:r>
              <a:rPr lang="de-CH" dirty="0" smtClean="0"/>
              <a:t> </a:t>
            </a:r>
            <a:r>
              <a:rPr lang="de-CH" dirty="0" err="1"/>
              <a:t>ou</a:t>
            </a:r>
            <a:r>
              <a:rPr lang="de-CH" dirty="0"/>
              <a:t> </a:t>
            </a:r>
            <a:r>
              <a:rPr lang="de-CH" dirty="0" err="1"/>
              <a:t>fermés</a:t>
            </a:r>
            <a:r>
              <a:rPr lang="de-CH" dirty="0"/>
              <a:t> </a:t>
            </a:r>
            <a:r>
              <a:rPr lang="de-CH" dirty="0" err="1"/>
              <a:t>dans</a:t>
            </a:r>
            <a:r>
              <a:rPr lang="de-CH" dirty="0"/>
              <a:t> les dix </a:t>
            </a:r>
            <a:r>
              <a:rPr lang="de-CH" dirty="0" err="1"/>
              <a:t>dernières</a:t>
            </a:r>
            <a:r>
              <a:rPr lang="de-CH" dirty="0"/>
              <a:t> </a:t>
            </a:r>
            <a:r>
              <a:rPr lang="de-CH" dirty="0" err="1"/>
              <a:t>années</a:t>
            </a:r>
            <a:r>
              <a:rPr lang="de-CH" dirty="0"/>
              <a:t>: </a:t>
            </a:r>
            <a:endParaRPr lang="de-CH" dirty="0" smtClean="0"/>
          </a:p>
          <a:p>
            <a:pPr>
              <a:buNone/>
            </a:pPr>
            <a:endParaRPr lang="de-CH" dirty="0" smtClean="0"/>
          </a:p>
          <a:p>
            <a:pPr>
              <a:buNone/>
            </a:pPr>
            <a:r>
              <a:rPr lang="de-CH" dirty="0"/>
              <a:t> </a:t>
            </a:r>
            <a:r>
              <a:rPr lang="de-CH" dirty="0" smtClean="0"/>
              <a:t> </a:t>
            </a:r>
            <a:r>
              <a:rPr lang="de-CH" dirty="0" smtClean="0"/>
              <a:t> </a:t>
            </a:r>
            <a:r>
              <a:rPr lang="de-CH" dirty="0" err="1" smtClean="0"/>
              <a:t>contrat</a:t>
            </a:r>
            <a:r>
              <a:rPr lang="de-CH" dirty="0" smtClean="0"/>
              <a:t> </a:t>
            </a:r>
            <a:r>
              <a:rPr lang="de-CH" dirty="0" err="1"/>
              <a:t>ou</a:t>
            </a:r>
            <a:r>
              <a:rPr lang="de-CH" dirty="0"/>
              <a:t> </a:t>
            </a:r>
            <a:r>
              <a:rPr lang="de-CH" dirty="0" err="1" smtClean="0"/>
              <a:t>attestation</a:t>
            </a:r>
            <a:r>
              <a:rPr lang="de-CH" dirty="0" smtClean="0"/>
              <a:t> </a:t>
            </a:r>
            <a:r>
              <a:rPr lang="de-CH" dirty="0" err="1"/>
              <a:t>d'ouverture</a:t>
            </a:r>
            <a:r>
              <a:rPr lang="de-CH" dirty="0"/>
              <a:t> </a:t>
            </a:r>
            <a:r>
              <a:rPr lang="de-CH" dirty="0" smtClean="0"/>
              <a:t>et/</a:t>
            </a:r>
            <a:r>
              <a:rPr lang="de-CH" dirty="0" err="1" smtClean="0"/>
              <a:t>ou</a:t>
            </a:r>
            <a:r>
              <a:rPr lang="de-CH" dirty="0" smtClean="0"/>
              <a:t> </a:t>
            </a:r>
            <a:r>
              <a:rPr lang="de-CH" dirty="0" err="1" smtClean="0"/>
              <a:t>clôture</a:t>
            </a:r>
            <a:endParaRPr lang="fr-CH" dirty="0"/>
          </a:p>
          <a:p>
            <a:pPr marL="109728" indent="0">
              <a:buNone/>
            </a:pP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5328592"/>
          </a:xfrm>
        </p:spPr>
        <p:txBody>
          <a:bodyPr>
            <a:normAutofit fontScale="90000"/>
          </a:bodyPr>
          <a:lstStyle/>
          <a:p>
            <a:pPr lvl="0"/>
            <a:r>
              <a:rPr lang="fr-CH" b="1" dirty="0" smtClean="0"/>
              <a:t>BIENS IMMOBILIERS </a:t>
            </a:r>
            <a:br>
              <a:rPr lang="fr-CH" b="1" dirty="0" smtClean="0"/>
            </a:br>
            <a:r>
              <a:rPr lang="fr-CH" sz="2700" b="1" dirty="0"/>
              <a:t/>
            </a:r>
            <a:br>
              <a:rPr lang="fr-CH" sz="2700" b="1" dirty="0"/>
            </a:br>
            <a:r>
              <a:rPr lang="fr-CH" sz="2700" b="1" dirty="0" smtClean="0"/>
              <a:t>    </a:t>
            </a:r>
            <a:r>
              <a:rPr lang="de-CH" sz="31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extrait</a:t>
            </a:r>
            <a:r>
              <a:rPr lang="de-CH" sz="31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CH" sz="31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 </a:t>
            </a:r>
            <a:r>
              <a:rPr lang="de-CH" sz="31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régistre</a:t>
            </a:r>
            <a:r>
              <a:rPr lang="de-CH" sz="31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CH" sz="31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foncier</a:t>
            </a:r>
            <a:r>
              <a:rPr lang="de-CH" sz="31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du </a:t>
            </a:r>
            <a:r>
              <a:rPr lang="de-CH" sz="31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pays</a:t>
            </a:r>
            <a:r>
              <a:rPr lang="fr-CH" dirty="0"/>
              <a:t/>
            </a:r>
            <a:br>
              <a:rPr lang="fr-CH" dirty="0"/>
            </a:br>
            <a:r>
              <a:rPr lang="fr-CH" sz="31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fr-CH" sz="31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contrat </a:t>
            </a:r>
            <a:r>
              <a:rPr lang="fr-CH" sz="31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d’achat-succession-donation</a:t>
            </a:r>
            <a:r>
              <a:rPr lang="fr-CH" dirty="0" smtClean="0"/>
              <a:t/>
            </a:r>
            <a:br>
              <a:rPr lang="fr-CH" dirty="0" smtClean="0"/>
            </a:br>
            <a:r>
              <a:rPr lang="fr-CH" sz="2700" b="1" dirty="0" smtClean="0"/>
              <a:t/>
            </a:r>
            <a:br>
              <a:rPr lang="fr-CH" sz="2700" b="1" dirty="0" smtClean="0"/>
            </a:br>
            <a:r>
              <a:rPr lang="fr-CH" sz="800" b="1" dirty="0" smtClean="0"/>
              <a:t> </a:t>
            </a:r>
            <a:r>
              <a:rPr lang="fr-CH" b="1" dirty="0" smtClean="0"/>
              <a:t/>
            </a:r>
            <a:br>
              <a:rPr lang="fr-CH" b="1" dirty="0" smtClean="0"/>
            </a:br>
            <a:r>
              <a:rPr lang="fr-CH" b="1" dirty="0" smtClean="0"/>
              <a:t> </a:t>
            </a:r>
            <a:r>
              <a:rPr lang="fr-CH" sz="3200" b="1" dirty="0" smtClean="0"/>
              <a:t>ESTIMATION </a:t>
            </a:r>
            <a:r>
              <a:rPr lang="fr-CH" sz="3200" b="1" dirty="0"/>
              <a:t>SINTETIQUE </a:t>
            </a:r>
            <a:r>
              <a:rPr lang="fr-CH" sz="3200" b="1" dirty="0" smtClean="0"/>
              <a:t/>
            </a:r>
            <a:br>
              <a:rPr lang="fr-CH" sz="3200" b="1" dirty="0" smtClean="0"/>
            </a:br>
            <a:r>
              <a:rPr lang="fr-CH" sz="3200" b="1" dirty="0" smtClean="0"/>
              <a:t>  </a:t>
            </a:r>
            <a:r>
              <a:rPr lang="fr-CH" sz="31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demandé </a:t>
            </a:r>
            <a:r>
              <a:rPr lang="fr-CH" sz="31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dans certains cantons ou utile pour </a:t>
            </a:r>
            <a:r>
              <a:rPr lang="fr-CH" sz="31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br>
              <a:rPr lang="fr-CH" sz="31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fr-CH" sz="31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CH" sz="31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monter </a:t>
            </a:r>
            <a:r>
              <a:rPr lang="fr-CH" sz="31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valeur réelle du bien</a:t>
            </a:r>
            <a:r>
              <a:rPr lang="fr-CH" b="1" dirty="0" smtClean="0"/>
              <a:t/>
            </a:r>
            <a:br>
              <a:rPr lang="fr-CH" b="1" dirty="0" smtClean="0"/>
            </a:br>
            <a:r>
              <a:rPr lang="fr-CH" sz="2000" dirty="0"/>
              <a:t/>
            </a:r>
            <a:br>
              <a:rPr lang="fr-CH" sz="2000" dirty="0"/>
            </a:br>
            <a:r>
              <a:rPr lang="fr-CH" dirty="0" smtClean="0"/>
              <a:t>  </a:t>
            </a:r>
            <a:r>
              <a:rPr lang="fr-CH" sz="2700" b="1" dirty="0" smtClean="0"/>
              <a:t>Établie </a:t>
            </a:r>
            <a:r>
              <a:rPr lang="fr-CH" sz="2700" b="1" dirty="0"/>
              <a:t>par un </a:t>
            </a:r>
            <a:r>
              <a:rPr lang="fr-CH" sz="2700" b="1" dirty="0" smtClean="0"/>
              <a:t>professionnel</a:t>
            </a:r>
            <a:r>
              <a:rPr lang="fr-CH" sz="2700" b="1" dirty="0" smtClean="0"/>
              <a:t>:</a:t>
            </a:r>
            <a:r>
              <a:rPr lang="fr-CH" b="1" dirty="0"/>
              <a:t/>
            </a:r>
            <a:br>
              <a:rPr lang="fr-CH" b="1" dirty="0"/>
            </a:br>
            <a:r>
              <a:rPr lang="fr-CH" sz="3100" b="1" dirty="0" smtClean="0"/>
              <a:t> </a:t>
            </a:r>
            <a:r>
              <a:rPr lang="fr-CH" sz="3100" b="1" dirty="0" smtClean="0"/>
              <a:t>  </a:t>
            </a:r>
            <a:r>
              <a:rPr lang="fr-CH" sz="2700" b="1" i="1" dirty="0" smtClean="0"/>
              <a:t>ingénieur</a:t>
            </a:r>
            <a:r>
              <a:rPr lang="fr-CH" sz="2700" b="1" i="1" dirty="0"/>
              <a:t>, architecte, agent immobilier</a:t>
            </a:r>
            <a:r>
              <a:rPr lang="fr-CH" dirty="0"/>
              <a:t/>
            </a:r>
            <a:br>
              <a:rPr lang="fr-CH" dirty="0"/>
            </a:b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CH" dirty="0"/>
              <a:t> </a:t>
            </a:r>
            <a:r>
              <a:rPr lang="de-CH" dirty="0" smtClean="0"/>
              <a:t>   </a:t>
            </a:r>
            <a:r>
              <a:rPr lang="de-CH" b="1" u="sng" dirty="0" smtClean="0"/>
              <a:t>MAISONS/APPARTEMENT</a:t>
            </a:r>
            <a:r>
              <a:rPr lang="de-CH" b="1" u="sng" dirty="0"/>
              <a:t>:</a:t>
            </a:r>
            <a:r>
              <a:rPr lang="de-CH" b="1" dirty="0"/>
              <a:t> </a:t>
            </a:r>
            <a:endParaRPr lang="de-CH" b="1" dirty="0" smtClean="0"/>
          </a:p>
          <a:p>
            <a:pPr>
              <a:buNone/>
            </a:pPr>
            <a:endParaRPr lang="fr-CH" dirty="0"/>
          </a:p>
          <a:p>
            <a:pPr lvl="0"/>
            <a:r>
              <a:rPr lang="de-CH" sz="2400" dirty="0" err="1"/>
              <a:t>année</a:t>
            </a:r>
            <a:r>
              <a:rPr lang="de-CH" sz="2400" dirty="0"/>
              <a:t> de </a:t>
            </a:r>
            <a:r>
              <a:rPr lang="de-CH" sz="2400" dirty="0" err="1"/>
              <a:t>construction</a:t>
            </a:r>
            <a:r>
              <a:rPr lang="de-CH" sz="2400" dirty="0"/>
              <a:t> (</a:t>
            </a:r>
            <a:r>
              <a:rPr lang="de-CH" sz="2400" dirty="0" err="1"/>
              <a:t>indicatif</a:t>
            </a:r>
            <a:r>
              <a:rPr lang="de-CH" sz="2400" dirty="0" smtClean="0"/>
              <a:t>)</a:t>
            </a:r>
            <a:endParaRPr lang="de-CH" sz="1100" dirty="0" smtClean="0"/>
          </a:p>
          <a:p>
            <a:pPr lvl="0"/>
            <a:endParaRPr lang="fr-CH" sz="1050" dirty="0"/>
          </a:p>
          <a:p>
            <a:pPr lvl="0"/>
            <a:r>
              <a:rPr lang="de-CH" sz="2400" dirty="0" err="1"/>
              <a:t>année</a:t>
            </a:r>
            <a:r>
              <a:rPr lang="de-CH" sz="2400" dirty="0"/>
              <a:t> </a:t>
            </a:r>
            <a:r>
              <a:rPr lang="de-CH" sz="2400" dirty="0" err="1"/>
              <a:t>d'acquisition</a:t>
            </a:r>
            <a:r>
              <a:rPr lang="de-CH" sz="2400" dirty="0"/>
              <a:t> du </a:t>
            </a:r>
            <a:r>
              <a:rPr lang="de-CH" sz="2400" dirty="0" err="1"/>
              <a:t>bien</a:t>
            </a:r>
            <a:r>
              <a:rPr lang="de-CH" sz="2400" dirty="0"/>
              <a:t>: </a:t>
            </a:r>
            <a:r>
              <a:rPr lang="de-CH" sz="2400" dirty="0" err="1"/>
              <a:t>donation</a:t>
            </a:r>
            <a:r>
              <a:rPr lang="de-CH" sz="2400" dirty="0"/>
              <a:t>, </a:t>
            </a:r>
            <a:r>
              <a:rPr lang="de-CH" sz="2400" dirty="0" err="1"/>
              <a:t>achat</a:t>
            </a:r>
            <a:r>
              <a:rPr lang="de-CH" sz="2400" dirty="0"/>
              <a:t>, etc. </a:t>
            </a:r>
            <a:r>
              <a:rPr lang="de-CH" sz="2400" dirty="0" err="1"/>
              <a:t>indiquant</a:t>
            </a:r>
            <a:r>
              <a:rPr lang="de-CH" sz="2400" dirty="0"/>
              <a:t> </a:t>
            </a:r>
            <a:r>
              <a:rPr lang="de-CH" sz="2400" dirty="0" err="1"/>
              <a:t>s'il</a:t>
            </a:r>
            <a:r>
              <a:rPr lang="de-CH" sz="2400" dirty="0"/>
              <a:t> y a </a:t>
            </a:r>
            <a:r>
              <a:rPr lang="de-CH" sz="2400" dirty="0" err="1"/>
              <a:t>un</a:t>
            </a:r>
            <a:r>
              <a:rPr lang="de-CH" sz="2400" dirty="0"/>
              <a:t> </a:t>
            </a:r>
            <a:r>
              <a:rPr lang="de-CH" sz="2400" dirty="0" err="1" smtClean="0"/>
              <a:t>usufruit</a:t>
            </a:r>
            <a:r>
              <a:rPr lang="de-CH" sz="2400" dirty="0" smtClean="0"/>
              <a:t>, </a:t>
            </a:r>
            <a:r>
              <a:rPr lang="de-CH" sz="2400" dirty="0" smtClean="0"/>
              <a:t>le </a:t>
            </a:r>
            <a:r>
              <a:rPr lang="de-CH" sz="2400" dirty="0" err="1"/>
              <a:t>taux</a:t>
            </a:r>
            <a:r>
              <a:rPr lang="de-CH" sz="2400" dirty="0"/>
              <a:t> de </a:t>
            </a:r>
            <a:r>
              <a:rPr lang="de-CH" sz="2400" dirty="0" err="1"/>
              <a:t>propriété</a:t>
            </a:r>
            <a:r>
              <a:rPr lang="de-CH" sz="2400" dirty="0"/>
              <a:t>, etc. </a:t>
            </a:r>
            <a:r>
              <a:rPr lang="de-CH" sz="2400" i="1" u="sng" dirty="0"/>
              <a:t>(</a:t>
            </a:r>
            <a:r>
              <a:rPr lang="de-CH" sz="2400" i="1" u="sng" dirty="0" err="1"/>
              <a:t>documents</a:t>
            </a:r>
            <a:r>
              <a:rPr lang="de-CH" sz="2400" i="1" u="sng" dirty="0"/>
              <a:t> </a:t>
            </a:r>
            <a:r>
              <a:rPr lang="de-CH" sz="2400" i="1" u="sng" dirty="0" err="1"/>
              <a:t>officiels</a:t>
            </a:r>
            <a:r>
              <a:rPr lang="de-CH" sz="2400" i="1" u="sng" dirty="0"/>
              <a:t> si en </a:t>
            </a:r>
            <a:r>
              <a:rPr lang="de-CH" sz="2400" i="1" u="sng" dirty="0" err="1"/>
              <a:t>possession</a:t>
            </a:r>
            <a:r>
              <a:rPr lang="de-CH" sz="2400" i="1" u="sng" dirty="0" smtClean="0"/>
              <a:t>)</a:t>
            </a:r>
          </a:p>
          <a:p>
            <a:pPr lvl="0"/>
            <a:endParaRPr lang="fr-CH" sz="2000" dirty="0"/>
          </a:p>
          <a:p>
            <a:pPr lvl="0"/>
            <a:r>
              <a:rPr lang="de-CH" sz="2400" dirty="0" err="1" smtClean="0"/>
              <a:t>valeur</a:t>
            </a:r>
            <a:r>
              <a:rPr lang="de-CH" sz="2400" dirty="0" smtClean="0"/>
              <a:t> </a:t>
            </a:r>
            <a:r>
              <a:rPr lang="de-CH" sz="2400" dirty="0" err="1"/>
              <a:t>fiscale</a:t>
            </a:r>
            <a:r>
              <a:rPr lang="de-CH" sz="2400" dirty="0"/>
              <a:t> et </a:t>
            </a:r>
            <a:r>
              <a:rPr lang="de-CH" sz="2400" dirty="0" err="1"/>
              <a:t>valeur</a:t>
            </a:r>
            <a:r>
              <a:rPr lang="de-CH" sz="2400" dirty="0"/>
              <a:t> </a:t>
            </a:r>
            <a:r>
              <a:rPr lang="de-CH" sz="2400" dirty="0" err="1"/>
              <a:t>venale</a:t>
            </a:r>
            <a:r>
              <a:rPr lang="de-CH" sz="2400" dirty="0"/>
              <a:t> (</a:t>
            </a:r>
            <a:r>
              <a:rPr lang="de-CH" sz="2400" dirty="0" err="1"/>
              <a:t>commerciale</a:t>
            </a:r>
            <a:r>
              <a:rPr lang="de-CH" sz="2400" dirty="0"/>
              <a:t>) du </a:t>
            </a:r>
            <a:r>
              <a:rPr lang="de-CH" sz="2400" dirty="0" err="1"/>
              <a:t>bien</a:t>
            </a:r>
            <a:r>
              <a:rPr lang="de-CH" sz="2400" dirty="0"/>
              <a:t> (</a:t>
            </a:r>
            <a:r>
              <a:rPr lang="de-CH" sz="2400" dirty="0" err="1" smtClean="0"/>
              <a:t>séparé</a:t>
            </a:r>
            <a:r>
              <a:rPr lang="de-CH" sz="2400" dirty="0" smtClean="0"/>
              <a:t> </a:t>
            </a:r>
            <a:r>
              <a:rPr lang="de-CH" sz="2400" dirty="0" err="1" smtClean="0"/>
              <a:t>selons</a:t>
            </a:r>
            <a:r>
              <a:rPr lang="de-CH" sz="2400" dirty="0" smtClean="0"/>
              <a:t> </a:t>
            </a:r>
            <a:r>
              <a:rPr lang="de-CH" sz="2400" dirty="0" err="1" smtClean="0"/>
              <a:t>l’usage</a:t>
            </a:r>
            <a:r>
              <a:rPr lang="de-CH" sz="2400" dirty="0" smtClean="0"/>
              <a:t>:  </a:t>
            </a:r>
            <a:r>
              <a:rPr lang="de-CH" sz="2400" dirty="0" err="1" smtClean="0"/>
              <a:t>partie</a:t>
            </a:r>
            <a:r>
              <a:rPr lang="de-CH" sz="2400" dirty="0" smtClean="0"/>
              <a:t> </a:t>
            </a:r>
            <a:r>
              <a:rPr lang="de-CH" sz="2400" dirty="0" err="1"/>
              <a:t>habitative</a:t>
            </a:r>
            <a:r>
              <a:rPr lang="de-CH" sz="2400" dirty="0"/>
              <a:t>, </a:t>
            </a:r>
            <a:r>
              <a:rPr lang="de-CH" sz="2400" dirty="0" err="1"/>
              <a:t>garage</a:t>
            </a:r>
            <a:r>
              <a:rPr lang="de-CH" sz="2400" dirty="0"/>
              <a:t>, </a:t>
            </a:r>
            <a:r>
              <a:rPr lang="de-CH" sz="2400" dirty="0" err="1"/>
              <a:t>dépots</a:t>
            </a:r>
            <a:r>
              <a:rPr lang="de-CH" sz="2400" dirty="0"/>
              <a:t>, etc.) </a:t>
            </a:r>
            <a:endParaRPr lang="de-CH" sz="2400" dirty="0" smtClean="0"/>
          </a:p>
          <a:p>
            <a:pPr lvl="0"/>
            <a:endParaRPr lang="de-CH" sz="2000" dirty="0"/>
          </a:p>
          <a:p>
            <a:pPr lvl="0"/>
            <a:r>
              <a:rPr lang="de-CH" sz="2400" i="1" u="sng" dirty="0" err="1" smtClean="0"/>
              <a:t>extrait</a:t>
            </a:r>
            <a:r>
              <a:rPr lang="de-CH" sz="2400" i="1" u="sng" dirty="0" smtClean="0"/>
              <a:t> </a:t>
            </a:r>
            <a:r>
              <a:rPr lang="de-CH" sz="2400" i="1" u="sng" dirty="0"/>
              <a:t>du </a:t>
            </a:r>
            <a:r>
              <a:rPr lang="de-CH" sz="2400" i="1" u="sng" dirty="0" err="1"/>
              <a:t>régistre</a:t>
            </a:r>
            <a:r>
              <a:rPr lang="de-CH" sz="2400" i="1" u="sng" dirty="0"/>
              <a:t> </a:t>
            </a:r>
            <a:r>
              <a:rPr lang="de-CH" sz="2400" i="1" u="sng" dirty="0" err="1"/>
              <a:t>foncier</a:t>
            </a:r>
            <a:r>
              <a:rPr lang="de-CH" sz="2400" i="1" u="sng" dirty="0"/>
              <a:t> du </a:t>
            </a:r>
            <a:r>
              <a:rPr lang="de-CH" sz="2400" i="1" u="sng" dirty="0" err="1" smtClean="0"/>
              <a:t>pays</a:t>
            </a:r>
            <a:endParaRPr lang="fr-CH" sz="2400" dirty="0"/>
          </a:p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CH" sz="2600" dirty="0" smtClean="0"/>
              <a:t>      </a:t>
            </a:r>
            <a:r>
              <a:rPr lang="fr-CH" sz="3400" b="1" dirty="0" smtClean="0"/>
              <a:t>Adresse </a:t>
            </a:r>
            <a:r>
              <a:rPr lang="fr-CH" sz="3400" b="1" dirty="0"/>
              <a:t>et description du bien: </a:t>
            </a:r>
            <a:endParaRPr lang="fr-CH" sz="2600" b="1" dirty="0"/>
          </a:p>
          <a:p>
            <a:pPr lvl="0"/>
            <a:endParaRPr lang="fr-CH" sz="2900" dirty="0" smtClean="0"/>
          </a:p>
          <a:p>
            <a:pPr lvl="0"/>
            <a:r>
              <a:rPr lang="fr-CH" sz="2900" dirty="0" smtClean="0"/>
              <a:t>où </a:t>
            </a:r>
            <a:r>
              <a:rPr lang="fr-CH" sz="2900" dirty="0"/>
              <a:t>se trouve: village, campagne, </a:t>
            </a:r>
            <a:r>
              <a:rPr lang="fr-CH" sz="2900" dirty="0" smtClean="0"/>
              <a:t>périphérie, </a:t>
            </a:r>
            <a:r>
              <a:rPr lang="fr-CH" sz="2900" dirty="0"/>
              <a:t>bord de la mère, etc. </a:t>
            </a:r>
            <a:endParaRPr lang="fr-CH" sz="2900" dirty="0" smtClean="0"/>
          </a:p>
          <a:p>
            <a:pPr lvl="0"/>
            <a:endParaRPr lang="fr-CH" sz="1300" dirty="0"/>
          </a:p>
          <a:p>
            <a:pPr lvl="0"/>
            <a:r>
              <a:rPr lang="fr-CH" dirty="0"/>
              <a:t>type de bien: maison, </a:t>
            </a:r>
            <a:r>
              <a:rPr lang="fr-CH" dirty="0" smtClean="0"/>
              <a:t>villa, </a:t>
            </a:r>
            <a:r>
              <a:rPr lang="fr-CH" dirty="0" smtClean="0"/>
              <a:t>appartement, </a:t>
            </a:r>
            <a:r>
              <a:rPr lang="fr-CH" dirty="0"/>
              <a:t>villas mitoyennes, immeubles à plusieurs logements </a:t>
            </a:r>
            <a:endParaRPr lang="fr-CH" dirty="0" smtClean="0"/>
          </a:p>
          <a:p>
            <a:pPr marL="109728" lvl="0" indent="0">
              <a:buNone/>
            </a:pPr>
            <a:endParaRPr lang="fr-CH" dirty="0"/>
          </a:p>
          <a:p>
            <a:pPr lvl="0"/>
            <a:r>
              <a:rPr lang="fr-CH" dirty="0" smtClean="0"/>
              <a:t>localisation: s'il </a:t>
            </a:r>
            <a:r>
              <a:rPr lang="fr-CH" dirty="0"/>
              <a:t>est isolé ou dans un habitat groupé, </a:t>
            </a:r>
            <a:r>
              <a:rPr lang="fr-CH" dirty="0" smtClean="0"/>
              <a:t>etc</a:t>
            </a:r>
            <a:r>
              <a:rPr lang="fr-CH" dirty="0" smtClean="0"/>
              <a:t>.</a:t>
            </a:r>
          </a:p>
          <a:p>
            <a:pPr lvl="0"/>
            <a:endParaRPr lang="fr-CH" sz="1600" dirty="0"/>
          </a:p>
          <a:p>
            <a:pPr lvl="0"/>
            <a:r>
              <a:rPr lang="fr-CH" dirty="0" smtClean="0"/>
              <a:t>description synthétiques </a:t>
            </a:r>
            <a:r>
              <a:rPr lang="fr-CH" dirty="0"/>
              <a:t>du bien: </a:t>
            </a:r>
            <a:r>
              <a:rPr lang="fr-CH" dirty="0" smtClean="0"/>
              <a:t>mètres carrés </a:t>
            </a:r>
            <a:r>
              <a:rPr lang="fr-CH" dirty="0"/>
              <a:t>net: habitation, garage, </a:t>
            </a:r>
            <a:r>
              <a:rPr lang="fr-CH" dirty="0" smtClean="0"/>
              <a:t>dépôts </a:t>
            </a:r>
            <a:r>
              <a:rPr lang="fr-CH" dirty="0"/>
              <a:t>et s'il est sur un ou plusieurs étages, etc. </a:t>
            </a:r>
            <a:endParaRPr lang="fr-CH" dirty="0" smtClean="0"/>
          </a:p>
          <a:p>
            <a:pPr lvl="0"/>
            <a:endParaRPr lang="fr-CH" sz="2000" dirty="0"/>
          </a:p>
          <a:p>
            <a:pPr lvl="0"/>
            <a:r>
              <a:rPr lang="fr-CH" dirty="0" smtClean="0"/>
              <a:t>degré </a:t>
            </a:r>
            <a:r>
              <a:rPr lang="fr-CH" dirty="0"/>
              <a:t>d'usage du bien et inconfort: année de la dernière </a:t>
            </a:r>
            <a:r>
              <a:rPr lang="fr-CH" dirty="0" smtClean="0"/>
              <a:t>restructuration, </a:t>
            </a:r>
            <a:r>
              <a:rPr lang="fr-CH" dirty="0"/>
              <a:t>s'il y a le chauffage, état de la cuisine, toilettes, </a:t>
            </a:r>
            <a:r>
              <a:rPr lang="fr-CH" dirty="0" smtClean="0"/>
              <a:t>fenêtres, </a:t>
            </a:r>
            <a:r>
              <a:rPr lang="fr-CH" dirty="0"/>
              <a:t>etc. </a:t>
            </a:r>
            <a:endParaRPr lang="fr-CH" dirty="0" smtClean="0"/>
          </a:p>
          <a:p>
            <a:pPr lvl="0"/>
            <a:endParaRPr lang="fr-CH" sz="2000" dirty="0"/>
          </a:p>
          <a:p>
            <a:pPr lvl="0"/>
            <a:r>
              <a:rPr lang="fr-CH" dirty="0"/>
              <a:t>indiquer clairement si le bien n'est pas habitable ou s'il n'y a pas d'eau et/ou </a:t>
            </a:r>
            <a:r>
              <a:rPr lang="fr-CH" dirty="0" smtClean="0"/>
              <a:t>d‘électricité</a:t>
            </a:r>
            <a:r>
              <a:rPr lang="fr-CH" dirty="0"/>
              <a:t>, etc. </a:t>
            </a:r>
            <a:r>
              <a:rPr lang="fr-CH" dirty="0" smtClean="0"/>
              <a:t>:  </a:t>
            </a:r>
            <a:r>
              <a:rPr lang="fr-CH" dirty="0"/>
              <a:t>fournir des attestations (dans ce cas, ne pas indiquer l'estimation de la valeur locative</a:t>
            </a:r>
            <a:r>
              <a:rPr lang="fr-CH" dirty="0" smtClean="0"/>
              <a:t>).</a:t>
            </a:r>
          </a:p>
          <a:p>
            <a:pPr lvl="0"/>
            <a:endParaRPr lang="fr-CH" sz="2000" dirty="0"/>
          </a:p>
          <a:p>
            <a:pPr lvl="0"/>
            <a:r>
              <a:rPr lang="fr-CH" dirty="0"/>
              <a:t>indiquer si le bien a un jardin</a:t>
            </a:r>
          </a:p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0560"/>
          </a:xfrm>
        </p:spPr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fr-CH" dirty="0" smtClean="0"/>
              <a:t>  </a:t>
            </a:r>
            <a:r>
              <a:rPr lang="fr-CH" b="1" u="sng" dirty="0"/>
              <a:t>VALEUR LOCATIVE</a:t>
            </a:r>
          </a:p>
          <a:p>
            <a:pPr marL="624078" indent="-514350">
              <a:buNone/>
            </a:pPr>
            <a:r>
              <a:rPr lang="fr-CH" dirty="0" smtClean="0"/>
              <a:t> </a:t>
            </a:r>
          </a:p>
          <a:p>
            <a:pPr marL="624078" indent="-514350">
              <a:buNone/>
            </a:pPr>
            <a:r>
              <a:rPr lang="fr-CH" dirty="0" smtClean="0"/>
              <a:t>1</a:t>
            </a:r>
            <a:r>
              <a:rPr lang="fr-CH" dirty="0" smtClean="0"/>
              <a:t>. Contrat </a:t>
            </a:r>
            <a:r>
              <a:rPr lang="fr-CH" dirty="0"/>
              <a:t>de location </a:t>
            </a:r>
            <a:endParaRPr lang="fr-CH" dirty="0" smtClean="0"/>
          </a:p>
          <a:p>
            <a:pPr>
              <a:buNone/>
            </a:pPr>
            <a:endParaRPr lang="fr-CH" sz="1800" dirty="0" smtClean="0"/>
          </a:p>
          <a:p>
            <a:pPr>
              <a:buNone/>
            </a:pPr>
            <a:r>
              <a:rPr lang="fr-CH" dirty="0" smtClean="0"/>
              <a:t>    ou</a:t>
            </a:r>
          </a:p>
          <a:p>
            <a:pPr>
              <a:buNone/>
            </a:pPr>
            <a:endParaRPr lang="fr-CH" sz="1800" dirty="0" smtClean="0"/>
          </a:p>
          <a:p>
            <a:pPr marL="624078" indent="-514350">
              <a:buNone/>
            </a:pPr>
            <a:r>
              <a:rPr lang="fr-CH" dirty="0" smtClean="0"/>
              <a:t>2. en </a:t>
            </a:r>
            <a:r>
              <a:rPr lang="fr-CH" dirty="0"/>
              <a:t>cas d'usage </a:t>
            </a:r>
            <a:r>
              <a:rPr lang="fr-CH" dirty="0" smtClean="0"/>
              <a:t>personnel </a:t>
            </a:r>
            <a:r>
              <a:rPr lang="fr-CH" dirty="0"/>
              <a:t>du bien: </a:t>
            </a:r>
            <a:endParaRPr lang="fr-CH" dirty="0" smtClean="0"/>
          </a:p>
          <a:p>
            <a:pPr marL="624078" indent="-514350">
              <a:buNone/>
            </a:pPr>
            <a:endParaRPr lang="fr-CH" dirty="0" smtClean="0"/>
          </a:p>
          <a:p>
            <a:pPr>
              <a:buNone/>
            </a:pPr>
            <a:r>
              <a:rPr lang="fr-CH" dirty="0"/>
              <a:t> </a:t>
            </a:r>
            <a:r>
              <a:rPr lang="fr-CH" dirty="0" smtClean="0"/>
              <a:t>  a) pourcentage du </a:t>
            </a:r>
            <a:r>
              <a:rPr lang="fr-CH" dirty="0" smtClean="0"/>
              <a:t>Canton</a:t>
            </a:r>
          </a:p>
          <a:p>
            <a:pPr>
              <a:buNone/>
            </a:pPr>
            <a:endParaRPr lang="fr-CH" dirty="0" smtClean="0"/>
          </a:p>
          <a:p>
            <a:pPr>
              <a:buNone/>
            </a:pPr>
            <a:r>
              <a:rPr lang="fr-CH" dirty="0" smtClean="0"/>
              <a:t>   b) estimation </a:t>
            </a:r>
            <a:r>
              <a:rPr lang="fr-CH" dirty="0"/>
              <a:t>réelle du loyer bien séparé par usage: habitation, garage, etc</a:t>
            </a:r>
            <a:r>
              <a:rPr lang="fr-CH" dirty="0" smtClean="0"/>
              <a:t>.</a:t>
            </a: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80120"/>
          </a:xfrm>
        </p:spPr>
        <p:txBody>
          <a:bodyPr/>
          <a:lstStyle/>
          <a:p>
            <a:pPr algn="ctr"/>
            <a:r>
              <a:rPr lang="fr-CH" dirty="0" smtClean="0"/>
              <a:t> 2010 – 2017 - 2018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04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fr-CH" dirty="0" smtClean="0"/>
              <a:t>Accords sur la double imposition </a:t>
            </a:r>
            <a:r>
              <a:rPr lang="fr-CH" sz="2200" dirty="0" smtClean="0"/>
              <a:t>(ex. 1976 avec l’Italie)</a:t>
            </a:r>
            <a:endParaRPr lang="fr-CH" dirty="0" smtClean="0"/>
          </a:p>
          <a:p>
            <a:pPr>
              <a:lnSpc>
                <a:spcPct val="150000"/>
              </a:lnSpc>
            </a:pPr>
            <a:r>
              <a:rPr lang="fr-CH" dirty="0" smtClean="0"/>
              <a:t>2010 Dénonciation spontanée ou Amnistie partielle</a:t>
            </a:r>
          </a:p>
          <a:p>
            <a:pPr>
              <a:lnSpc>
                <a:spcPct val="150000"/>
              </a:lnSpc>
            </a:pPr>
            <a:r>
              <a:rPr lang="fr-CH" dirty="0" smtClean="0"/>
              <a:t>2017 Régulariser sa position</a:t>
            </a:r>
          </a:p>
          <a:p>
            <a:pPr>
              <a:lnSpc>
                <a:spcPct val="150000"/>
              </a:lnSpc>
            </a:pPr>
            <a:r>
              <a:rPr lang="fr-CH" dirty="0" smtClean="0"/>
              <a:t>2018 EAR : Echange automatique des informations bancaires, assurances, etc. collectées en 2017 sur des client qui sont imposable en Suisse pour éviter la soustraction d’impôts</a:t>
            </a:r>
          </a:p>
          <a:p>
            <a:pPr>
              <a:lnSpc>
                <a:spcPct val="150000"/>
              </a:lnSpc>
            </a:pPr>
            <a:endParaRPr lang="fr-C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233768"/>
          </a:xfrm>
        </p:spPr>
        <p:txBody>
          <a:bodyPr/>
          <a:lstStyle/>
          <a:p>
            <a:pPr>
              <a:buNone/>
            </a:pPr>
            <a:r>
              <a:rPr lang="de-CH" dirty="0" smtClean="0"/>
              <a:t>     </a:t>
            </a:r>
            <a:r>
              <a:rPr lang="de-CH" b="1" u="sng" dirty="0" smtClean="0"/>
              <a:t>TERRAINS</a:t>
            </a:r>
            <a:r>
              <a:rPr lang="de-CH" b="1" u="sng" dirty="0"/>
              <a:t>:</a:t>
            </a:r>
            <a:r>
              <a:rPr lang="de-CH" b="1" dirty="0"/>
              <a:t> </a:t>
            </a:r>
            <a:endParaRPr lang="de-CH" b="1" dirty="0" smtClean="0"/>
          </a:p>
          <a:p>
            <a:pPr>
              <a:buNone/>
            </a:pPr>
            <a:endParaRPr lang="de-CH" b="1" dirty="0" smtClean="0"/>
          </a:p>
          <a:p>
            <a:r>
              <a:rPr lang="de-CH" dirty="0" err="1" smtClean="0"/>
              <a:t>indiquer</a:t>
            </a:r>
            <a:r>
              <a:rPr lang="de-CH" dirty="0" smtClean="0"/>
              <a:t> </a:t>
            </a:r>
            <a:r>
              <a:rPr lang="de-CH" dirty="0"/>
              <a:t>la </a:t>
            </a:r>
            <a:r>
              <a:rPr lang="de-CH" dirty="0" err="1"/>
              <a:t>valeur</a:t>
            </a:r>
            <a:r>
              <a:rPr lang="de-CH" dirty="0"/>
              <a:t> </a:t>
            </a:r>
            <a:r>
              <a:rPr lang="de-CH" dirty="0" err="1"/>
              <a:t>fiscale</a:t>
            </a:r>
            <a:r>
              <a:rPr lang="de-CH" dirty="0"/>
              <a:t> et </a:t>
            </a:r>
            <a:r>
              <a:rPr lang="de-CH" dirty="0" err="1" smtClean="0"/>
              <a:t>venale</a:t>
            </a:r>
            <a:r>
              <a:rPr lang="de-CH" dirty="0" smtClean="0"/>
              <a:t>/</a:t>
            </a:r>
            <a:r>
              <a:rPr lang="de-CH" dirty="0" err="1" smtClean="0"/>
              <a:t>commerciale</a:t>
            </a:r>
            <a:r>
              <a:rPr lang="de-CH" dirty="0" smtClean="0"/>
              <a:t>,</a:t>
            </a:r>
          </a:p>
          <a:p>
            <a:pPr marL="109728" indent="0">
              <a:buNone/>
            </a:pPr>
            <a:r>
              <a:rPr lang="de-CH" dirty="0" smtClean="0"/>
              <a:t>  </a:t>
            </a:r>
            <a:endParaRPr lang="de-CH" dirty="0" smtClean="0"/>
          </a:p>
          <a:p>
            <a:r>
              <a:rPr lang="de-CH" dirty="0" err="1" smtClean="0"/>
              <a:t>leur</a:t>
            </a:r>
            <a:r>
              <a:rPr lang="de-CH" dirty="0" smtClean="0"/>
              <a:t> </a:t>
            </a:r>
            <a:r>
              <a:rPr lang="de-CH" dirty="0" err="1"/>
              <a:t>surface</a:t>
            </a:r>
            <a:r>
              <a:rPr lang="de-CH" dirty="0"/>
              <a:t> et type </a:t>
            </a:r>
            <a:endParaRPr lang="de-CH" dirty="0" smtClean="0"/>
          </a:p>
          <a:p>
            <a:pPr marL="109728" indent="0">
              <a:buNone/>
            </a:pPr>
            <a:endParaRPr lang="de-CH" dirty="0"/>
          </a:p>
          <a:p>
            <a:r>
              <a:rPr lang="de-CH" dirty="0" err="1" smtClean="0"/>
              <a:t>indiquer</a:t>
            </a:r>
            <a:r>
              <a:rPr lang="de-CH" dirty="0" smtClean="0"/>
              <a:t> </a:t>
            </a:r>
            <a:r>
              <a:rPr lang="de-CH" dirty="0" err="1"/>
              <a:t>où</a:t>
            </a:r>
            <a:r>
              <a:rPr lang="de-CH" dirty="0"/>
              <a:t> </a:t>
            </a:r>
            <a:r>
              <a:rPr lang="de-CH" dirty="0" err="1" smtClean="0"/>
              <a:t>ils</a:t>
            </a:r>
            <a:r>
              <a:rPr lang="de-CH" dirty="0" smtClean="0"/>
              <a:t> se </a:t>
            </a:r>
            <a:r>
              <a:rPr lang="de-CH" dirty="0" err="1"/>
              <a:t>trouvent</a:t>
            </a:r>
            <a:r>
              <a:rPr lang="de-CH" dirty="0"/>
              <a:t> </a:t>
            </a:r>
            <a:endParaRPr lang="de-CH" dirty="0" smtClean="0"/>
          </a:p>
          <a:p>
            <a:pPr marL="109728" indent="0">
              <a:buNone/>
            </a:pPr>
            <a:endParaRPr lang="de-CH" dirty="0"/>
          </a:p>
          <a:p>
            <a:r>
              <a:rPr lang="de-CH" dirty="0" err="1" smtClean="0"/>
              <a:t>s'ils</a:t>
            </a:r>
            <a:r>
              <a:rPr lang="de-CH" dirty="0" smtClean="0"/>
              <a:t> </a:t>
            </a:r>
            <a:r>
              <a:rPr lang="de-CH" dirty="0" err="1"/>
              <a:t>sont</a:t>
            </a:r>
            <a:r>
              <a:rPr lang="de-CH" dirty="0"/>
              <a:t> </a:t>
            </a:r>
            <a:r>
              <a:rPr lang="de-CH" dirty="0" err="1" smtClean="0"/>
              <a:t>cultivés</a:t>
            </a:r>
            <a:r>
              <a:rPr lang="de-CH" dirty="0" smtClean="0"/>
              <a:t> </a:t>
            </a:r>
            <a:r>
              <a:rPr lang="de-CH" dirty="0" err="1"/>
              <a:t>ou</a:t>
            </a:r>
            <a:r>
              <a:rPr lang="de-CH" dirty="0"/>
              <a:t> à </a:t>
            </a:r>
            <a:r>
              <a:rPr lang="de-CH" dirty="0" err="1"/>
              <a:t>l'abandon</a:t>
            </a:r>
            <a:r>
              <a:rPr lang="de-CH" dirty="0"/>
              <a:t>.</a:t>
            </a: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/>
          <a:lstStyle/>
          <a:p>
            <a:pPr>
              <a:buNone/>
            </a:pPr>
            <a:r>
              <a:rPr lang="fr-CH" dirty="0" smtClean="0"/>
              <a:t>    </a:t>
            </a:r>
            <a:r>
              <a:rPr lang="fr-CH" b="1" u="sng" dirty="0"/>
              <a:t>Attention!</a:t>
            </a:r>
          </a:p>
          <a:p>
            <a:pPr>
              <a:buNone/>
            </a:pPr>
            <a:endParaRPr lang="fr-CH" dirty="0" smtClean="0"/>
          </a:p>
          <a:p>
            <a:pPr>
              <a:buNone/>
            </a:pPr>
            <a:r>
              <a:rPr lang="fr-CH" dirty="0" smtClean="0"/>
              <a:t>   En </a:t>
            </a:r>
            <a:r>
              <a:rPr lang="fr-CH" dirty="0"/>
              <a:t>Suisse on paye </a:t>
            </a:r>
            <a:r>
              <a:rPr lang="fr-CH" dirty="0" smtClean="0"/>
              <a:t>sur:</a:t>
            </a:r>
          </a:p>
          <a:p>
            <a:pPr>
              <a:buNone/>
            </a:pPr>
            <a:endParaRPr lang="fr-CH" sz="1600" dirty="0" smtClean="0"/>
          </a:p>
          <a:p>
            <a:r>
              <a:rPr lang="fr-CH" dirty="0" smtClean="0"/>
              <a:t> </a:t>
            </a:r>
            <a:r>
              <a:rPr lang="fr-CH" dirty="0"/>
              <a:t>la valeur du bien </a:t>
            </a:r>
            <a:endParaRPr lang="fr-CH" dirty="0" smtClean="0"/>
          </a:p>
          <a:p>
            <a:endParaRPr lang="fr-CH" sz="1600" dirty="0" smtClean="0"/>
          </a:p>
          <a:p>
            <a:r>
              <a:rPr lang="fr-CH" dirty="0" smtClean="0"/>
              <a:t>l'estimation </a:t>
            </a:r>
            <a:r>
              <a:rPr lang="fr-CH" dirty="0"/>
              <a:t>du loyer, mais on peut déduire les frais effectifs (impôt foncier, </a:t>
            </a:r>
            <a:r>
              <a:rPr lang="fr-CH" dirty="0" smtClean="0"/>
              <a:t>etc.) </a:t>
            </a:r>
            <a:r>
              <a:rPr lang="fr-CH" dirty="0"/>
              <a:t>ou </a:t>
            </a:r>
            <a:r>
              <a:rPr lang="fr-CH" dirty="0" smtClean="0"/>
              <a:t>le forfait. </a:t>
            </a:r>
            <a:endParaRPr lang="fr-CH" dirty="0"/>
          </a:p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   </a:t>
            </a:r>
            <a:r>
              <a:rPr lang="fr-CH" u="sng" dirty="0" smtClean="0"/>
              <a:t>Valeur </a:t>
            </a:r>
            <a:r>
              <a:rPr lang="fr-CH" u="sng" dirty="0" smtClean="0"/>
              <a:t>locative</a:t>
            </a:r>
            <a:endParaRPr lang="fr-CH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Selon les Canton aller de 0 à 6% de la valeur du </a:t>
            </a:r>
            <a:r>
              <a:rPr lang="fr-CH" dirty="0" smtClean="0"/>
              <a:t>bien</a:t>
            </a:r>
            <a:endParaRPr lang="fr-CH" dirty="0" smtClean="0"/>
          </a:p>
          <a:p>
            <a:r>
              <a:rPr lang="fr-CH" dirty="0" smtClean="0"/>
              <a:t>Contrat de location</a:t>
            </a:r>
          </a:p>
          <a:p>
            <a:endParaRPr lang="fr-CH" dirty="0" smtClean="0"/>
          </a:p>
          <a:p>
            <a:r>
              <a:rPr lang="fr-CH" dirty="0" smtClean="0"/>
              <a:t>Déductions : forfait ou frais réelles: impôts foncier, gérance, etc.</a:t>
            </a:r>
          </a:p>
          <a:p>
            <a:endParaRPr lang="fr-CH" dirty="0"/>
          </a:p>
          <a:p>
            <a:r>
              <a:rPr lang="fr-CH" dirty="0" smtClean="0"/>
              <a:t>Dette </a:t>
            </a:r>
            <a:r>
              <a:rPr lang="fr-CH" dirty="0" smtClean="0"/>
              <a:t>bancaire des biens immobiliers</a:t>
            </a: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Résultats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sz="3600" dirty="0" smtClean="0"/>
              <a:t>Réception des calculs</a:t>
            </a:r>
          </a:p>
          <a:p>
            <a:r>
              <a:rPr lang="fr-CH" sz="3600" dirty="0" smtClean="0"/>
              <a:t>20 jours pour accepter ou faire opposition</a:t>
            </a:r>
          </a:p>
          <a:p>
            <a:r>
              <a:rPr lang="fr-CH" sz="3600" dirty="0" smtClean="0"/>
              <a:t>5 ans pour rembourser</a:t>
            </a:r>
          </a:p>
          <a:p>
            <a:r>
              <a:rPr lang="fr-CH" sz="3600" dirty="0" smtClean="0"/>
              <a:t>5% d’intérêts en cas d’arrangement de </a:t>
            </a:r>
            <a:r>
              <a:rPr lang="fr-CH" sz="3600" dirty="0" smtClean="0"/>
              <a:t>payement, mais la dette est indiquée dans la déclaration des impôts.</a:t>
            </a:r>
            <a:endParaRPr lang="fr-CH" sz="3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H" dirty="0" smtClean="0"/>
              <a:t>PRESTATIONS COMPLEMENTAIRES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03244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fr-CH" dirty="0" smtClean="0"/>
              <a:t>Qui a touché des prestations complémentaires ou des subsides maladie, </a:t>
            </a:r>
            <a:r>
              <a:rPr lang="fr-CH" dirty="0" smtClean="0"/>
              <a:t>de l’aide sociale,  du revenu d’insertion: </a:t>
            </a:r>
          </a:p>
          <a:p>
            <a:pPr marL="109728" indent="0">
              <a:buNone/>
            </a:pPr>
            <a:endParaRPr lang="fr-CH" dirty="0"/>
          </a:p>
          <a:p>
            <a:r>
              <a:rPr lang="fr-CH" dirty="0" smtClean="0"/>
              <a:t>Il doit </a:t>
            </a:r>
            <a:r>
              <a:rPr lang="fr-CH" dirty="0" smtClean="0"/>
              <a:t>rembourser </a:t>
            </a:r>
            <a:r>
              <a:rPr lang="fr-CH" dirty="0" smtClean="0"/>
              <a:t>les montants qu’il à </a:t>
            </a:r>
            <a:r>
              <a:rPr lang="fr-CH" dirty="0" smtClean="0"/>
              <a:t>touché </a:t>
            </a:r>
            <a:r>
              <a:rPr lang="fr-CH" dirty="0" smtClean="0"/>
              <a:t>à tort qui peuvent être calculés jusqu’à 10, même 15 ans en arrière. </a:t>
            </a:r>
            <a:endParaRPr lang="fr-CH" dirty="0" smtClean="0"/>
          </a:p>
          <a:p>
            <a:endParaRPr lang="fr-CH" dirty="0" smtClean="0"/>
          </a:p>
          <a:p>
            <a:r>
              <a:rPr lang="fr-CH" dirty="0" smtClean="0"/>
              <a:t>Une plainte pénale peut lui être adressée et,  </a:t>
            </a:r>
            <a:r>
              <a:rPr lang="fr-CH" dirty="0" smtClean="0"/>
              <a:t>pour les cas </a:t>
            </a:r>
            <a:r>
              <a:rPr lang="fr-CH" dirty="0" smtClean="0"/>
              <a:t>les plus graves, l’expulsion </a:t>
            </a:r>
            <a:r>
              <a:rPr lang="fr-CH" dirty="0" smtClean="0"/>
              <a:t>de 5 à 15 ans de la Suisse</a:t>
            </a:r>
            <a:endParaRPr lang="fr-CH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/>
          <a:lstStyle/>
          <a:p>
            <a:pPr algn="ctr"/>
            <a:r>
              <a:rPr lang="fr-CH" dirty="0"/>
              <a:t>PRESTATIONS COMPLEMENTAIRES</a:t>
            </a:r>
            <a:endParaRPr lang="it-CH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363272" cy="472971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it-CH" sz="2400" dirty="0" err="1" smtClean="0"/>
              <a:t>Remboursement</a:t>
            </a:r>
            <a:r>
              <a:rPr lang="it-CH" sz="2400" dirty="0" smtClean="0"/>
              <a:t>:</a:t>
            </a:r>
          </a:p>
          <a:p>
            <a:pPr marL="109728" indent="0">
              <a:buNone/>
            </a:pPr>
            <a:endParaRPr lang="it-CH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it-CH" sz="2400" dirty="0" smtClean="0"/>
              <a:t>Le </a:t>
            </a:r>
            <a:r>
              <a:rPr lang="it-CH" sz="2400" dirty="0" err="1" smtClean="0"/>
              <a:t>remboursement</a:t>
            </a:r>
            <a:r>
              <a:rPr lang="it-CH" sz="2400" dirty="0" smtClean="0"/>
              <a:t> </a:t>
            </a:r>
            <a:r>
              <a:rPr lang="it-CH" sz="2400" dirty="0" err="1" smtClean="0"/>
              <a:t>doit</a:t>
            </a:r>
            <a:r>
              <a:rPr lang="it-CH" sz="2400" dirty="0" smtClean="0"/>
              <a:t> </a:t>
            </a:r>
            <a:r>
              <a:rPr lang="it-CH" sz="2400" dirty="0" err="1" smtClean="0"/>
              <a:t>avoir</a:t>
            </a:r>
            <a:r>
              <a:rPr lang="it-CH" sz="2400" dirty="0" smtClean="0"/>
              <a:t> </a:t>
            </a:r>
            <a:r>
              <a:rPr lang="it-CH" sz="2400" dirty="0" err="1" smtClean="0"/>
              <a:t>lieu</a:t>
            </a:r>
            <a:r>
              <a:rPr lang="it-CH" sz="2400" dirty="0" smtClean="0"/>
              <a:t> tout de suite </a:t>
            </a:r>
            <a:r>
              <a:rPr lang="it-CH" sz="2400" dirty="0" err="1" smtClean="0"/>
              <a:t>ou</a:t>
            </a:r>
            <a:r>
              <a:rPr lang="it-CH" sz="2400" dirty="0" smtClean="0"/>
              <a:t> un </a:t>
            </a:r>
            <a:r>
              <a:rPr lang="it-CH" sz="2400" dirty="0" err="1" smtClean="0"/>
              <a:t>arrangement</a:t>
            </a:r>
            <a:r>
              <a:rPr lang="it-CH" sz="2400" dirty="0" smtClean="0"/>
              <a:t> de </a:t>
            </a:r>
            <a:r>
              <a:rPr lang="it-CH" sz="2400" dirty="0" err="1" smtClean="0"/>
              <a:t>payement</a:t>
            </a:r>
            <a:r>
              <a:rPr lang="it-CH" sz="2400" dirty="0" smtClean="0"/>
              <a:t> </a:t>
            </a:r>
            <a:r>
              <a:rPr lang="it-CH" sz="2400" dirty="0" err="1" smtClean="0"/>
              <a:t>doit</a:t>
            </a:r>
            <a:r>
              <a:rPr lang="it-CH" sz="2400" dirty="0" smtClean="0"/>
              <a:t> </a:t>
            </a:r>
            <a:r>
              <a:rPr lang="it-CH" sz="2400" dirty="0" err="1" smtClean="0"/>
              <a:t>être</a:t>
            </a:r>
            <a:r>
              <a:rPr lang="it-CH" sz="2400" dirty="0" smtClean="0"/>
              <a:t> </a:t>
            </a:r>
            <a:r>
              <a:rPr lang="it-CH" sz="2400" dirty="0" err="1" smtClean="0"/>
              <a:t>demandé</a:t>
            </a:r>
            <a:r>
              <a:rPr lang="it-CH" sz="24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it-CH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it-CH" sz="2400" dirty="0" smtClean="0"/>
              <a:t>Qui n’a </a:t>
            </a:r>
            <a:r>
              <a:rPr lang="it-CH" sz="2400" dirty="0" err="1" smtClean="0"/>
              <a:t>pas</a:t>
            </a:r>
            <a:r>
              <a:rPr lang="it-CH" sz="2400" dirty="0" smtClean="0"/>
              <a:t> </a:t>
            </a:r>
            <a:r>
              <a:rPr lang="it-CH" sz="2400" dirty="0" err="1" smtClean="0"/>
              <a:t>les</a:t>
            </a:r>
            <a:r>
              <a:rPr lang="it-CH" sz="2400" dirty="0" smtClean="0"/>
              <a:t> </a:t>
            </a:r>
            <a:r>
              <a:rPr lang="it-CH" sz="2400" dirty="0" err="1" smtClean="0"/>
              <a:t>moyens</a:t>
            </a:r>
            <a:r>
              <a:rPr lang="it-CH" sz="2400" dirty="0" smtClean="0"/>
              <a:t> pour </a:t>
            </a:r>
            <a:r>
              <a:rPr lang="it-CH" sz="2400" dirty="0" err="1" smtClean="0"/>
              <a:t>rembourser</a:t>
            </a:r>
            <a:r>
              <a:rPr lang="it-CH" sz="2400" dirty="0" smtClean="0"/>
              <a:t>, il </a:t>
            </a:r>
            <a:r>
              <a:rPr lang="it-CH" sz="2400" dirty="0" err="1" smtClean="0"/>
              <a:t>doit</a:t>
            </a:r>
            <a:r>
              <a:rPr lang="it-CH" sz="2400" dirty="0" smtClean="0"/>
              <a:t> le </a:t>
            </a:r>
            <a:r>
              <a:rPr lang="it-CH" sz="2400" dirty="0" err="1" smtClean="0"/>
              <a:t>démontrer</a:t>
            </a:r>
            <a:r>
              <a:rPr lang="it-CH" sz="2400" dirty="0" smtClean="0"/>
              <a:t> et </a:t>
            </a:r>
            <a:r>
              <a:rPr lang="it-CH" sz="2400" dirty="0" err="1" smtClean="0"/>
              <a:t>demander</a:t>
            </a:r>
            <a:r>
              <a:rPr lang="it-CH" sz="2400" dirty="0" smtClean="0"/>
              <a:t> la </a:t>
            </a:r>
            <a:r>
              <a:rPr lang="it-CH" sz="2400" dirty="0" err="1" smtClean="0"/>
              <a:t>remise</a:t>
            </a:r>
            <a:r>
              <a:rPr lang="it-CH" sz="2400" dirty="0" smtClean="0"/>
              <a:t> de la dette.</a:t>
            </a:r>
          </a:p>
          <a:p>
            <a:pPr>
              <a:buFont typeface="Arial" panose="020B0604020202020204" pitchFamily="34" charset="0"/>
              <a:buChar char="•"/>
            </a:pPr>
            <a:endParaRPr lang="it-CH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it-CH" sz="2400" dirty="0" smtClean="0"/>
              <a:t>En </a:t>
            </a:r>
            <a:r>
              <a:rPr lang="it-CH" sz="2400" dirty="0" err="1" smtClean="0"/>
              <a:t>cas</a:t>
            </a:r>
            <a:r>
              <a:rPr lang="it-CH" sz="2400" dirty="0" smtClean="0"/>
              <a:t> de </a:t>
            </a:r>
            <a:r>
              <a:rPr lang="it-CH" sz="2400" dirty="0" err="1" smtClean="0"/>
              <a:t>propriété</a:t>
            </a:r>
            <a:r>
              <a:rPr lang="it-CH" sz="2400" dirty="0" smtClean="0"/>
              <a:t> </a:t>
            </a:r>
            <a:r>
              <a:rPr lang="it-CH" sz="2400" dirty="0" err="1" smtClean="0"/>
              <a:t>immobilière</a:t>
            </a:r>
            <a:r>
              <a:rPr lang="it-CH" sz="2400" dirty="0" smtClean="0"/>
              <a:t> une </a:t>
            </a:r>
            <a:r>
              <a:rPr lang="it-CH" sz="2400" dirty="0" err="1" smtClean="0"/>
              <a:t>demande</a:t>
            </a:r>
            <a:r>
              <a:rPr lang="it-CH" sz="2400" dirty="0" smtClean="0"/>
              <a:t> de </a:t>
            </a:r>
            <a:r>
              <a:rPr lang="it-CH" sz="2400" dirty="0" err="1" smtClean="0"/>
              <a:t>vente</a:t>
            </a:r>
            <a:r>
              <a:rPr lang="it-CH" sz="2400" dirty="0" smtClean="0"/>
              <a:t> </a:t>
            </a:r>
            <a:r>
              <a:rPr lang="it-CH" sz="2400" dirty="0" err="1" smtClean="0"/>
              <a:t>peut</a:t>
            </a:r>
            <a:r>
              <a:rPr lang="it-CH" sz="2400" dirty="0" smtClean="0"/>
              <a:t> </a:t>
            </a:r>
            <a:r>
              <a:rPr lang="it-CH" sz="2400" dirty="0" err="1" smtClean="0"/>
              <a:t>être</a:t>
            </a:r>
            <a:r>
              <a:rPr lang="it-CH" sz="2400" dirty="0" smtClean="0"/>
              <a:t> </a:t>
            </a:r>
            <a:r>
              <a:rPr lang="it-CH" sz="2400" dirty="0" err="1" smtClean="0"/>
              <a:t>avancé</a:t>
            </a:r>
            <a:r>
              <a:rPr lang="it-CH" sz="24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it-CH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it-CH" sz="2400" dirty="0" smtClean="0"/>
              <a:t>En </a:t>
            </a:r>
            <a:r>
              <a:rPr lang="it-CH" sz="2400" dirty="0" err="1" smtClean="0"/>
              <a:t>cas</a:t>
            </a:r>
            <a:r>
              <a:rPr lang="it-CH" sz="2400" dirty="0" smtClean="0"/>
              <a:t> de </a:t>
            </a:r>
            <a:r>
              <a:rPr lang="it-CH" sz="2400" dirty="0" err="1" smtClean="0"/>
              <a:t>succéssion</a:t>
            </a:r>
            <a:r>
              <a:rPr lang="it-CH" sz="2400" dirty="0" smtClean="0"/>
              <a:t>, </a:t>
            </a:r>
            <a:r>
              <a:rPr lang="it-CH" sz="2400" dirty="0" err="1" smtClean="0"/>
              <a:t>les</a:t>
            </a:r>
            <a:r>
              <a:rPr lang="it-CH" sz="2400" dirty="0" smtClean="0"/>
              <a:t> </a:t>
            </a:r>
            <a:r>
              <a:rPr lang="it-CH" sz="2400" dirty="0" err="1" smtClean="0"/>
              <a:t>héritiers</a:t>
            </a:r>
            <a:r>
              <a:rPr lang="it-CH" sz="2400" dirty="0" smtClean="0"/>
              <a:t> </a:t>
            </a:r>
            <a:r>
              <a:rPr lang="it-CH" sz="2400" dirty="0" err="1" smtClean="0"/>
              <a:t>peuvent</a:t>
            </a:r>
            <a:r>
              <a:rPr lang="it-CH" sz="2400" dirty="0" smtClean="0"/>
              <a:t> </a:t>
            </a:r>
            <a:r>
              <a:rPr lang="it-CH" sz="2400" dirty="0" err="1" smtClean="0"/>
              <a:t>être</a:t>
            </a:r>
            <a:r>
              <a:rPr lang="it-CH" sz="2400" dirty="0" smtClean="0"/>
              <a:t> </a:t>
            </a:r>
            <a:r>
              <a:rPr lang="it-CH" sz="2400" dirty="0" err="1" smtClean="0"/>
              <a:t>appelés</a:t>
            </a:r>
            <a:r>
              <a:rPr lang="it-CH" sz="2400" dirty="0" smtClean="0"/>
              <a:t> à </a:t>
            </a:r>
            <a:r>
              <a:rPr lang="it-CH" sz="2400" dirty="0" err="1" smtClean="0"/>
              <a:t>payer</a:t>
            </a:r>
            <a:r>
              <a:rPr lang="it-CH" sz="2400" dirty="0" smtClean="0"/>
              <a:t> la dette.</a:t>
            </a:r>
            <a:endParaRPr lang="it-CH" sz="2400" dirty="0"/>
          </a:p>
        </p:txBody>
      </p:sp>
    </p:spTree>
    <p:extLst>
      <p:ext uri="{BB962C8B-B14F-4D97-AF65-F5344CB8AC3E}">
        <p14:creationId xmlns:p14="http://schemas.microsoft.com/office/powerpoint/2010/main" val="1643257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430016"/>
          </a:xfrm>
        </p:spPr>
        <p:txBody>
          <a:bodyPr/>
          <a:lstStyle/>
          <a:p>
            <a:pPr algn="ctr"/>
            <a:r>
              <a:rPr lang="fr-CH" dirty="0" smtClean="0"/>
              <a:t>MERCI</a:t>
            </a:r>
            <a:endParaRPr lang="fr-C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368152"/>
          </a:xfrm>
        </p:spPr>
        <p:txBody>
          <a:bodyPr/>
          <a:lstStyle/>
          <a:p>
            <a:pPr algn="ctr"/>
            <a:r>
              <a:rPr lang="fr-CH" dirty="0" smtClean="0"/>
              <a:t>DENONCIATION SPONTANEE </a:t>
            </a:r>
            <a:br>
              <a:rPr lang="fr-CH" dirty="0" smtClean="0"/>
            </a:br>
            <a:r>
              <a:rPr lang="fr-CH" dirty="0" smtClean="0"/>
              <a:t>ou AMNISTIE PARTIELLE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69672"/>
          </a:xfrm>
        </p:spPr>
        <p:txBody>
          <a:bodyPr>
            <a:normAutofit/>
          </a:bodyPr>
          <a:lstStyle/>
          <a:p>
            <a:r>
              <a:rPr lang="fr-CH" dirty="0" smtClean="0"/>
              <a:t>Une seule fois dans la vie est possible de régulariser la position de biens et avoirs pas </a:t>
            </a:r>
            <a:r>
              <a:rPr lang="fr-CH" dirty="0" smtClean="0"/>
              <a:t>déclarés </a:t>
            </a:r>
            <a:r>
              <a:rPr lang="fr-CH" dirty="0" smtClean="0"/>
              <a:t>aux impôts suisses</a:t>
            </a:r>
          </a:p>
          <a:p>
            <a:endParaRPr lang="fr-CH" dirty="0" smtClean="0"/>
          </a:p>
          <a:p>
            <a:r>
              <a:rPr lang="fr-CH" dirty="0" smtClean="0"/>
              <a:t>Pas d’amandes</a:t>
            </a:r>
          </a:p>
          <a:p>
            <a:endParaRPr lang="fr-CH" dirty="0" smtClean="0"/>
          </a:p>
          <a:p>
            <a:r>
              <a:rPr lang="fr-CH" dirty="0" smtClean="0"/>
              <a:t>Calculs et intérêts différents selon les Cantons: les arriérés peuvent être calculés jusqu’à dix </a:t>
            </a:r>
            <a:r>
              <a:rPr lang="fr-CH" dirty="0" smtClean="0"/>
              <a:t>ans en arrière </a:t>
            </a:r>
            <a:r>
              <a:rPr lang="fr-CH" dirty="0" smtClean="0"/>
              <a:t>ou trois en cas de succession. </a:t>
            </a:r>
          </a:p>
          <a:p>
            <a:endParaRPr lang="fr-CH" dirty="0" smtClean="0"/>
          </a:p>
          <a:p>
            <a:endParaRPr lang="fr-C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157592" cy="1066800"/>
          </a:xfrm>
        </p:spPr>
        <p:txBody>
          <a:bodyPr/>
          <a:lstStyle/>
          <a:p>
            <a:r>
              <a:rPr lang="fr-CH" dirty="0" smtClean="0"/>
              <a:t>Calculs Amnistie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/>
          </a:bodyPr>
          <a:lstStyle/>
          <a:p>
            <a:r>
              <a:rPr lang="fr-CH" dirty="0" smtClean="0"/>
              <a:t>Fortune: les valeur des biens mobiliers et immobilier sont ajoutés à la fortune, le taux augmenté est appliqué à la fortune qu’on a en Suisse.</a:t>
            </a:r>
          </a:p>
          <a:p>
            <a:endParaRPr lang="fr-CH" dirty="0" smtClean="0"/>
          </a:p>
          <a:p>
            <a:r>
              <a:rPr lang="fr-CH" dirty="0" smtClean="0"/>
              <a:t>Revenus: rentes étrangères, valeur locative estimé (</a:t>
            </a:r>
            <a:r>
              <a:rPr lang="fr-CH" dirty="0" smtClean="0"/>
              <a:t>5% </a:t>
            </a:r>
            <a:r>
              <a:rPr lang="fr-CH" dirty="0" smtClean="0"/>
              <a:t>où 6 % dans certains Cantons) ou </a:t>
            </a:r>
            <a:r>
              <a:rPr lang="fr-CH" dirty="0" smtClean="0"/>
              <a:t>location réellement </a:t>
            </a:r>
            <a:r>
              <a:rPr lang="fr-CH" dirty="0" smtClean="0"/>
              <a:t>touchée, intérêts des investissements bancaires, des comptes, des assurances, etc.</a:t>
            </a:r>
            <a:endParaRPr lang="fr-C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" descr="Trois exemples de rappels d'impôts après une dénonciation spontanée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08720"/>
            <a:ext cx="7222249" cy="5217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80120"/>
          </a:xfrm>
        </p:spPr>
        <p:txBody>
          <a:bodyPr/>
          <a:lstStyle/>
          <a:p>
            <a:pPr algn="ctr"/>
            <a:r>
              <a:rPr lang="fr-CH" dirty="0" smtClean="0"/>
              <a:t>EAR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2818656" cy="4320480"/>
          </a:xfrm>
        </p:spPr>
        <p:txBody>
          <a:bodyPr>
            <a:normAutofit/>
          </a:bodyPr>
          <a:lstStyle/>
          <a:p>
            <a:r>
              <a:rPr lang="fr-CH" sz="3200" dirty="0" smtClean="0"/>
              <a:t>Pays concernés: </a:t>
            </a:r>
          </a:p>
          <a:p>
            <a:pPr marL="566928" indent="-457200">
              <a:buFont typeface="+mj-lt"/>
              <a:buAutoNum type="arabicPeriod"/>
            </a:pPr>
            <a:endParaRPr lang="fr-CH" dirty="0" smtClean="0"/>
          </a:p>
          <a:p>
            <a:pPr marL="566928" indent="-457200">
              <a:buFont typeface="+mj-lt"/>
              <a:buAutoNum type="arabicPeriod"/>
            </a:pPr>
            <a:r>
              <a:rPr lang="fr-CH" sz="2400" dirty="0" smtClean="0"/>
              <a:t>UE</a:t>
            </a:r>
          </a:p>
          <a:p>
            <a:pPr marL="566928" indent="-457200">
              <a:buFont typeface="+mj-lt"/>
              <a:buAutoNum type="arabicPeriod"/>
            </a:pPr>
            <a:r>
              <a:rPr lang="fr-CH" sz="2400" dirty="0" smtClean="0"/>
              <a:t>Brésil</a:t>
            </a:r>
          </a:p>
          <a:p>
            <a:pPr marL="566928" indent="-457200">
              <a:buFont typeface="+mj-lt"/>
              <a:buAutoNum type="arabicPeriod"/>
            </a:pPr>
            <a:r>
              <a:rPr lang="fr-CH" sz="2400" dirty="0" smtClean="0"/>
              <a:t> Argentine</a:t>
            </a:r>
          </a:p>
          <a:p>
            <a:pPr marL="566928" indent="-457200">
              <a:buFont typeface="+mj-lt"/>
              <a:buAutoNum type="arabicPeriod"/>
            </a:pPr>
            <a:r>
              <a:rPr lang="fr-CH" sz="2400" dirty="0" smtClean="0"/>
              <a:t>Canada</a:t>
            </a:r>
          </a:p>
          <a:p>
            <a:pPr marL="566928" indent="-457200">
              <a:buFont typeface="+mj-lt"/>
              <a:buAutoNum type="arabicPeriod"/>
            </a:pPr>
            <a:r>
              <a:rPr lang="fr-CH" sz="2400" dirty="0" smtClean="0"/>
              <a:t>Japon,</a:t>
            </a:r>
          </a:p>
          <a:p>
            <a:pPr marL="566928" indent="-457200">
              <a:buFont typeface="+mj-lt"/>
              <a:buAutoNum type="arabicPeriod"/>
            </a:pPr>
            <a:r>
              <a:rPr lang="fr-CH" sz="2400" dirty="0" smtClean="0"/>
              <a:t>Iles Caïman, etc.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75856" y="1844824"/>
            <a:ext cx="5410944" cy="4752529"/>
          </a:xfrm>
        </p:spPr>
        <p:txBody>
          <a:bodyPr>
            <a:normAutofit/>
          </a:bodyPr>
          <a:lstStyle/>
          <a:p>
            <a:r>
              <a:rPr lang="fr-CH" sz="3200" dirty="0" smtClean="0"/>
              <a:t>Renseignements collectés des 2017</a:t>
            </a:r>
          </a:p>
          <a:p>
            <a:r>
              <a:rPr lang="fr-CH" sz="2400" dirty="0" smtClean="0"/>
              <a:t>Nom, adresse, domicile, n° identification de la banque</a:t>
            </a:r>
          </a:p>
          <a:p>
            <a:r>
              <a:rPr lang="fr-CH" sz="2400" dirty="0" smtClean="0"/>
              <a:t>Solde du compte à la fin de l’année</a:t>
            </a:r>
          </a:p>
          <a:p>
            <a:r>
              <a:rPr lang="fr-CH" sz="2400" dirty="0" smtClean="0"/>
              <a:t>Rendement de la fortune mobilière: </a:t>
            </a:r>
            <a:r>
              <a:rPr lang="fr-CH" i="1" dirty="0" smtClean="0"/>
              <a:t>distributions sur des titres et des </a:t>
            </a:r>
            <a:r>
              <a:rPr lang="fr-CH" i="1" dirty="0" smtClean="0"/>
              <a:t>avoirs </a:t>
            </a:r>
            <a:r>
              <a:rPr lang="fr-CH" i="1" dirty="0" smtClean="0"/>
              <a:t>des comptes - intérêts des comptes et des assurances, des dépôts à termes et des obligations, des dividendes sur les actions et sur les fonds de placement, etc.</a:t>
            </a:r>
            <a:endParaRPr lang="fr-CH" sz="2400" i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08112"/>
          </a:xfrm>
        </p:spPr>
        <p:txBody>
          <a:bodyPr/>
          <a:lstStyle/>
          <a:p>
            <a:pPr algn="ctr"/>
            <a:r>
              <a:rPr lang="fr-CH" dirty="0" smtClean="0"/>
              <a:t>2017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/>
          </a:bodyPr>
          <a:lstStyle/>
          <a:p>
            <a:r>
              <a:rPr lang="fr-CH" sz="4400" dirty="0" smtClean="0"/>
              <a:t>REGULARISER SA POSITION</a:t>
            </a:r>
          </a:p>
          <a:p>
            <a:pPr>
              <a:buNone/>
            </a:pPr>
            <a:r>
              <a:rPr lang="fr-CH" sz="1800" dirty="0" smtClean="0"/>
              <a:t> </a:t>
            </a:r>
          </a:p>
          <a:p>
            <a:pPr>
              <a:buNone/>
            </a:pPr>
            <a:r>
              <a:rPr lang="fr-CH" sz="3600" dirty="0" smtClean="0"/>
              <a:t>  à cause du </a:t>
            </a:r>
            <a:r>
              <a:rPr lang="fr-CH" sz="3600" dirty="0" smtClean="0"/>
              <a:t>contrôle qui sera effectue</a:t>
            </a:r>
          </a:p>
          <a:p>
            <a:pPr>
              <a:buNone/>
            </a:pPr>
            <a:r>
              <a:rPr lang="fr-CH" sz="3600" dirty="0" smtClean="0"/>
              <a:t> </a:t>
            </a:r>
            <a:r>
              <a:rPr lang="fr-CH" sz="3600" dirty="0" smtClean="0"/>
              <a:t> suite à </a:t>
            </a:r>
            <a:r>
              <a:rPr lang="fr-CH" sz="3600" dirty="0" smtClean="0"/>
              <a:t>la EAR </a:t>
            </a:r>
            <a:endParaRPr lang="fr-CH" sz="3600" dirty="0" smtClean="0"/>
          </a:p>
          <a:p>
            <a:pPr>
              <a:buNone/>
            </a:pPr>
            <a:endParaRPr lang="fr-CH" sz="1600" dirty="0"/>
          </a:p>
          <a:p>
            <a:pPr>
              <a:buNone/>
            </a:pPr>
            <a:r>
              <a:rPr lang="fr-CH" sz="3600" dirty="0" smtClean="0"/>
              <a:t>  pour </a:t>
            </a:r>
            <a:r>
              <a:rPr lang="fr-CH" sz="3600" dirty="0" smtClean="0"/>
              <a:t>éviter </a:t>
            </a:r>
            <a:r>
              <a:rPr lang="fr-CH" sz="3600" dirty="0" smtClean="0"/>
              <a:t>des </a:t>
            </a:r>
            <a:r>
              <a:rPr lang="fr-CH" sz="3600" dirty="0" smtClean="0"/>
              <a:t>amandes qui vont </a:t>
            </a:r>
            <a:r>
              <a:rPr lang="fr-CH" sz="3600" dirty="0" smtClean="0"/>
              <a:t>de une à trois </a:t>
            </a:r>
            <a:r>
              <a:rPr lang="fr-CH" sz="3600" dirty="0" smtClean="0"/>
              <a:t>fois de ce qu’on doit payer</a:t>
            </a:r>
          </a:p>
          <a:p>
            <a:endParaRPr lang="fr-CH" dirty="0" smtClean="0"/>
          </a:p>
          <a:p>
            <a:endParaRPr lang="fr-C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H" dirty="0" smtClean="0"/>
              <a:t>2018 ECHANGE AUTOMATIQUE: EAR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225656"/>
          </a:xfrm>
        </p:spPr>
        <p:txBody>
          <a:bodyPr>
            <a:normAutofit/>
          </a:bodyPr>
          <a:lstStyle/>
          <a:p>
            <a:r>
              <a:rPr lang="fr-CH" dirty="0" smtClean="0"/>
              <a:t>La Suisse recevra les donnés qu’elle va analyser et </a:t>
            </a:r>
            <a:r>
              <a:rPr lang="fr-CH" dirty="0" smtClean="0"/>
              <a:t>donc elle va être </a:t>
            </a:r>
            <a:r>
              <a:rPr lang="fr-CH" dirty="0" smtClean="0"/>
              <a:t>en mesure de </a:t>
            </a:r>
            <a:r>
              <a:rPr lang="fr-CH" dirty="0" smtClean="0"/>
              <a:t>sanctionner les fautifs - ceux qui ont soustrait des impôts. </a:t>
            </a:r>
            <a:endParaRPr lang="fr-CH" dirty="0" smtClean="0"/>
          </a:p>
          <a:p>
            <a:endParaRPr lang="fr-CH" sz="1800" dirty="0" smtClean="0"/>
          </a:p>
          <a:p>
            <a:r>
              <a:rPr lang="fr-CH" dirty="0" smtClean="0"/>
              <a:t>Amandes possibles de une à trois fois le dû.</a:t>
            </a:r>
          </a:p>
          <a:p>
            <a:endParaRPr lang="fr-CH" sz="1800" dirty="0" smtClean="0"/>
          </a:p>
          <a:p>
            <a:r>
              <a:rPr lang="fr-CH" dirty="0" smtClean="0"/>
              <a:t>Programmes informatiques et personnels va être renforcé pour accomplir cette tâche.</a:t>
            </a:r>
            <a:endParaRPr lang="fr-C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230216"/>
          </a:xfrm>
        </p:spPr>
        <p:txBody>
          <a:bodyPr>
            <a:normAutofit fontScale="90000"/>
          </a:bodyPr>
          <a:lstStyle/>
          <a:p>
            <a:r>
              <a:rPr lang="fr-CH" sz="5400" dirty="0" smtClean="0"/>
              <a:t/>
            </a:r>
            <a:br>
              <a:rPr lang="fr-CH" sz="5400" dirty="0" smtClean="0"/>
            </a:br>
            <a:r>
              <a:rPr lang="fr-CH" sz="5400" dirty="0" smtClean="0"/>
              <a:t>COMMENT PROCEDER? </a:t>
            </a:r>
            <a:br>
              <a:rPr lang="fr-CH" sz="5400" dirty="0" smtClean="0"/>
            </a:br>
            <a:r>
              <a:rPr lang="fr-CH" sz="5400" dirty="0" smtClean="0"/>
              <a:t/>
            </a:r>
            <a:br>
              <a:rPr lang="fr-CH" sz="5400" dirty="0" smtClean="0"/>
            </a:br>
            <a:r>
              <a:rPr lang="fr-CH" sz="5400" dirty="0" smtClean="0"/>
              <a:t>QUE FAUT-IL DECLARER ?</a:t>
            </a:r>
            <a:br>
              <a:rPr lang="fr-CH" sz="5400" dirty="0" smtClean="0"/>
            </a:br>
            <a:r>
              <a:rPr lang="fr-CH" sz="5400" dirty="0" smtClean="0"/>
              <a:t/>
            </a:r>
            <a:br>
              <a:rPr lang="fr-CH" sz="5400" dirty="0" smtClean="0"/>
            </a:br>
            <a:endParaRPr lang="fr-CH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703</TotalTime>
  <Words>1048</Words>
  <Application>Microsoft Office PowerPoint</Application>
  <PresentationFormat>Presentazione su schermo (4:3)</PresentationFormat>
  <Paragraphs>156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Urbain</vt:lpstr>
      <vt:lpstr>EAR (Echange Automatique de Renseignement)  et Dénonciation spontanée  ou amnistie fiscale partielle</vt:lpstr>
      <vt:lpstr> 2010 – 2017 - 2018</vt:lpstr>
      <vt:lpstr>DENONCIATION SPONTANEE  ou AMNISTIE PARTIELLE</vt:lpstr>
      <vt:lpstr>Calculs Amnistie</vt:lpstr>
      <vt:lpstr>Presentazione standard di PowerPoint</vt:lpstr>
      <vt:lpstr>EAR</vt:lpstr>
      <vt:lpstr>2017</vt:lpstr>
      <vt:lpstr>2018 ECHANGE AUTOMATIQUE: EAR</vt:lpstr>
      <vt:lpstr> COMMENT PROCEDER?   QUE FAUT-IL DECLARER ?  </vt:lpstr>
      <vt:lpstr> COMMENT PROCEDER?  </vt:lpstr>
      <vt:lpstr>QUE FAUT-IL DECLARER:   Rentes étrangères:  </vt:lpstr>
      <vt:lpstr>  COMPTES banque/poste</vt:lpstr>
      <vt:lpstr>      LIVRET banque/poste</vt:lpstr>
      <vt:lpstr>  BONS / ACTIONS / OBBLIGATIONS   INVESTISSEMENTS FINANCIER      banque / poste</vt:lpstr>
      <vt:lpstr>Presentazione standard di PowerPoint</vt:lpstr>
      <vt:lpstr>BIENS IMMOBILIERS       extrait du régistre foncier du pays     contrat d’achat-succession-donation     ESTIMATION SINTETIQUE    demandé dans certains cantons ou utile pour       monter la valeur réelle du bien    Établie par un professionnel:    ingénieur, architecte, agent immobilier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Valeur locative</vt:lpstr>
      <vt:lpstr>Résultats</vt:lpstr>
      <vt:lpstr>PRESTATIONS COMPLEMENTAIRES</vt:lpstr>
      <vt:lpstr>PRESTATIONS COMPLEMENTAIRES</vt:lpstr>
      <vt:lpstr>MERCI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Dénonciation spontanée ou  amnistie fiscale partielle </dc:title>
  <dc:creator>Grazia Tredanari</dc:creator>
  <cp:lastModifiedBy>Ital-UIL Ginevra</cp:lastModifiedBy>
  <cp:revision>38</cp:revision>
  <dcterms:created xsi:type="dcterms:W3CDTF">2017-02-21T16:52:04Z</dcterms:created>
  <dcterms:modified xsi:type="dcterms:W3CDTF">2017-07-06T14:57:01Z</dcterms:modified>
</cp:coreProperties>
</file>