
<file path=[Content_Types].xml><?xml version="1.0" encoding="utf-8"?>
<Types xmlns="http://schemas.openxmlformats.org/package/2006/content-types">
  <Default Extension="rels" ContentType="application/vnd.openxmlformats-package.relationships+xml"/>
  <Override PartName="/customXml/itemProps2.xml" ContentType="application/vnd.openxmlformats-officedocument.customXmlPropertie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ppt/slides/slide1.xml" ContentType="application/vnd.openxmlformats-officedocument.presentationml.slide+xml"/>
  <Override PartName="/ppt/slideLayouts/slideLayout2.xml" ContentType="application/vnd.openxmlformats-officedocument.presentationml.slideLayout+xml"/>
  <Override PartName="/ppt/slides/slide12.xml" ContentType="application/vnd.openxmlformats-officedocument.presentationml.slide+xml"/>
  <Default Extension="bin" ContentType="application/vnd.openxmlformats-officedocument.presentationml.printerSettings"/>
  <Override PartName="/customXml/itemProps1.xml" ContentType="application/vnd.openxmlformats-officedocument.customXmlProperties+xml"/>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slides/slide17.xml" ContentType="application/vnd.openxmlformats-officedocument.presentationml.slide+xml"/>
  <Override PartName="/docProps/custom.xml" ContentType="application/vnd.openxmlformats-officedocument.custom-properties+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32767"/>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horzBarState="maximized">
    <p:restoredLeft sz="18025" autoAdjust="0"/>
    <p:restoredTop sz="94660"/>
  </p:normalViewPr>
  <p:slideViewPr>
    <p:cSldViewPr snapToGrid="0">
      <p:cViewPr varScale="1">
        <p:scale>
          <a:sx n="85" d="100"/>
          <a:sy n="85" d="100"/>
        </p:scale>
        <p:origin x="-104" y="-41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78CB643-5B3C-4C64-9666-3702E629E0D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H"/>
          </a:p>
        </p:txBody>
      </p:sp>
      <p:sp>
        <p:nvSpPr>
          <p:cNvPr id="3" name="Sous-titre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CC29498-33BE-4753-8C6E-5A384F1E8C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H"/>
          </a:p>
        </p:txBody>
      </p:sp>
      <p:sp>
        <p:nvSpPr>
          <p:cNvPr id="4" name="Espace réservé de la date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F415109-8136-4AA0-899B-24338BCC122A}"/>
              </a:ext>
            </a:extLst>
          </p:cNvPr>
          <p:cNvSpPr>
            <a:spLocks noGrp="1"/>
          </p:cNvSpPr>
          <p:nvPr>
            <p:ph type="dt" sz="half" idx="10"/>
          </p:nvPr>
        </p:nvSpPr>
        <p:spPr/>
        <p:txBody>
          <a:bodyPr/>
          <a:lstStyle/>
          <a:p>
            <a:fld id="{386B52D0-DA49-4863-9296-773293E588A6}" type="datetimeFigureOut">
              <a:rPr lang="fr-CH" smtClean="0"/>
              <a:pPr/>
              <a:t>28/03/18</a:t>
            </a:fld>
            <a:endParaRPr lang="fr-CH"/>
          </a:p>
        </p:txBody>
      </p:sp>
      <p:sp>
        <p:nvSpPr>
          <p:cNvPr id="5" name="Espace réservé du pied de page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459C148-9153-4DB5-9D21-9E73F9BD2C38}"/>
              </a:ext>
            </a:extLst>
          </p:cNvPr>
          <p:cNvSpPr>
            <a:spLocks noGrp="1"/>
          </p:cNvSpPr>
          <p:nvPr>
            <p:ph type="ftr" sz="quarter" idx="11"/>
          </p:nvPr>
        </p:nvSpPr>
        <p:spPr/>
        <p:txBody>
          <a:bodyPr/>
          <a:lstStyle/>
          <a:p>
            <a:endParaRPr lang="fr-CH"/>
          </a:p>
        </p:txBody>
      </p:sp>
      <p:sp>
        <p:nvSpPr>
          <p:cNvPr id="6" name="Espace réservé du numéro de diapositive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C26FFE2-2966-4674-846F-11C10F24EEE6}"/>
              </a:ext>
            </a:extLst>
          </p:cNvPr>
          <p:cNvSpPr>
            <a:spLocks noGrp="1"/>
          </p:cNvSpPr>
          <p:nvPr>
            <p:ph type="sldNum" sz="quarter" idx="12"/>
          </p:nvPr>
        </p:nvSpPr>
        <p:spPr/>
        <p:txBody>
          <a:bodyPr/>
          <a:lstStyle/>
          <a:p>
            <a:fld id="{6AA73036-0986-4214-B6CB-DA2D2EFCB3FC}" type="slidenum">
              <a:rPr lang="fr-CH" smtClean="0"/>
              <a:pPr/>
              <a:t>‹#›</a:t>
            </a:fld>
            <a:endParaRPr lang="fr-CH"/>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69742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9A16B13-8E85-406C-9B7A-F4FE2B3035C0}"/>
              </a:ext>
            </a:extLst>
          </p:cNvPr>
          <p:cNvSpPr>
            <a:spLocks noGrp="1"/>
          </p:cNvSpPr>
          <p:nvPr>
            <p:ph type="title"/>
          </p:nvPr>
        </p:nvSpPr>
        <p:spPr/>
        <p:txBody>
          <a:bodyPr/>
          <a:lstStyle/>
          <a:p>
            <a:r>
              <a:rPr lang="fr-FR"/>
              <a:t>Modifiez le style du titre</a:t>
            </a:r>
            <a:endParaRPr lang="fr-CH"/>
          </a:p>
        </p:txBody>
      </p:sp>
      <p:sp>
        <p:nvSpPr>
          <p:cNvPr id="3" name="Espace réservé du texte vertical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861E0BF-8897-4C1D-9057-D28C1EDCB458}"/>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AAD6777-AD5C-4D0A-87A2-CE2A88A41C34}"/>
              </a:ext>
            </a:extLst>
          </p:cNvPr>
          <p:cNvSpPr>
            <a:spLocks noGrp="1"/>
          </p:cNvSpPr>
          <p:nvPr>
            <p:ph type="dt" sz="half" idx="10"/>
          </p:nvPr>
        </p:nvSpPr>
        <p:spPr/>
        <p:txBody>
          <a:bodyPr/>
          <a:lstStyle/>
          <a:p>
            <a:fld id="{386B52D0-DA49-4863-9296-773293E588A6}" type="datetimeFigureOut">
              <a:rPr lang="fr-CH" smtClean="0"/>
              <a:pPr/>
              <a:t>28/03/18</a:t>
            </a:fld>
            <a:endParaRPr lang="fr-CH"/>
          </a:p>
        </p:txBody>
      </p:sp>
      <p:sp>
        <p:nvSpPr>
          <p:cNvPr id="5" name="Espace réservé du pied de page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9FC5043-A701-4385-93C6-AC4883477DF9}"/>
              </a:ext>
            </a:extLst>
          </p:cNvPr>
          <p:cNvSpPr>
            <a:spLocks noGrp="1"/>
          </p:cNvSpPr>
          <p:nvPr>
            <p:ph type="ftr" sz="quarter" idx="11"/>
          </p:nvPr>
        </p:nvSpPr>
        <p:spPr/>
        <p:txBody>
          <a:bodyPr/>
          <a:lstStyle/>
          <a:p>
            <a:endParaRPr lang="fr-CH"/>
          </a:p>
        </p:txBody>
      </p:sp>
      <p:sp>
        <p:nvSpPr>
          <p:cNvPr id="6" name="Espace réservé du numéro de diapositive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3A6023A-A59F-4999-964B-9F052A009757}"/>
              </a:ext>
            </a:extLst>
          </p:cNvPr>
          <p:cNvSpPr>
            <a:spLocks noGrp="1"/>
          </p:cNvSpPr>
          <p:nvPr>
            <p:ph type="sldNum" sz="quarter" idx="12"/>
          </p:nvPr>
        </p:nvSpPr>
        <p:spPr/>
        <p:txBody>
          <a:bodyPr/>
          <a:lstStyle/>
          <a:p>
            <a:fld id="{6AA73036-0986-4214-B6CB-DA2D2EFCB3FC}" type="slidenum">
              <a:rPr lang="fr-CH" smtClean="0"/>
              <a:pPr/>
              <a:t>‹#›</a:t>
            </a:fld>
            <a:endParaRPr lang="fr-CH"/>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09572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9FAB9EE-1559-45FF-ACE7-53DA5824241D}"/>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H"/>
          </a:p>
        </p:txBody>
      </p:sp>
      <p:sp>
        <p:nvSpPr>
          <p:cNvPr id="3" name="Espace réservé du texte vertical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7B7A8B2-FAA8-4EBA-94BC-9B209A8C726B}"/>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D323E1D-D354-4702-9841-91B8BBB7743D}"/>
              </a:ext>
            </a:extLst>
          </p:cNvPr>
          <p:cNvSpPr>
            <a:spLocks noGrp="1"/>
          </p:cNvSpPr>
          <p:nvPr>
            <p:ph type="dt" sz="half" idx="10"/>
          </p:nvPr>
        </p:nvSpPr>
        <p:spPr/>
        <p:txBody>
          <a:bodyPr/>
          <a:lstStyle/>
          <a:p>
            <a:fld id="{386B52D0-DA49-4863-9296-773293E588A6}" type="datetimeFigureOut">
              <a:rPr lang="fr-CH" smtClean="0"/>
              <a:pPr/>
              <a:t>28/03/18</a:t>
            </a:fld>
            <a:endParaRPr lang="fr-CH"/>
          </a:p>
        </p:txBody>
      </p:sp>
      <p:sp>
        <p:nvSpPr>
          <p:cNvPr id="5" name="Espace réservé du pied de page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5539C0A-A6F6-4FA9-B87D-399DB1A39FC8}"/>
              </a:ext>
            </a:extLst>
          </p:cNvPr>
          <p:cNvSpPr>
            <a:spLocks noGrp="1"/>
          </p:cNvSpPr>
          <p:nvPr>
            <p:ph type="ftr" sz="quarter" idx="11"/>
          </p:nvPr>
        </p:nvSpPr>
        <p:spPr/>
        <p:txBody>
          <a:bodyPr/>
          <a:lstStyle/>
          <a:p>
            <a:endParaRPr lang="fr-CH"/>
          </a:p>
        </p:txBody>
      </p:sp>
      <p:sp>
        <p:nvSpPr>
          <p:cNvPr id="6" name="Espace réservé du numéro de diapositive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D82B0AE-0F08-4366-99CB-7AF86678E450}"/>
              </a:ext>
            </a:extLst>
          </p:cNvPr>
          <p:cNvSpPr>
            <a:spLocks noGrp="1"/>
          </p:cNvSpPr>
          <p:nvPr>
            <p:ph type="sldNum" sz="quarter" idx="12"/>
          </p:nvPr>
        </p:nvSpPr>
        <p:spPr/>
        <p:txBody>
          <a:bodyPr/>
          <a:lstStyle/>
          <a:p>
            <a:fld id="{6AA73036-0986-4214-B6CB-DA2D2EFCB3FC}" type="slidenum">
              <a:rPr lang="fr-CH" smtClean="0"/>
              <a:pPr/>
              <a:t>‹#›</a:t>
            </a:fld>
            <a:endParaRPr lang="fr-CH"/>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45445053"/>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589FC13-F83A-4E6E-B2AA-1C7F38521322}"/>
              </a:ext>
            </a:extLst>
          </p:cNvPr>
          <p:cNvSpPr>
            <a:spLocks noGrp="1"/>
          </p:cNvSpPr>
          <p:nvPr>
            <p:ph type="title"/>
          </p:nvPr>
        </p:nvSpPr>
        <p:spPr/>
        <p:txBody>
          <a:bodyPr/>
          <a:lstStyle/>
          <a:p>
            <a:r>
              <a:rPr lang="fr-FR"/>
              <a:t>Modifiez le style du titre</a:t>
            </a:r>
            <a:endParaRPr lang="fr-CH"/>
          </a:p>
        </p:txBody>
      </p:sp>
      <p:sp>
        <p:nvSpPr>
          <p:cNvPr id="3" name="Espace réservé du contenu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368658C-285E-440A-87BB-C40F25C7A98A}"/>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01F15A9-F8B2-4A88-A2AD-6157BB21175A}"/>
              </a:ext>
            </a:extLst>
          </p:cNvPr>
          <p:cNvSpPr>
            <a:spLocks noGrp="1"/>
          </p:cNvSpPr>
          <p:nvPr>
            <p:ph type="dt" sz="half" idx="10"/>
          </p:nvPr>
        </p:nvSpPr>
        <p:spPr/>
        <p:txBody>
          <a:bodyPr/>
          <a:lstStyle/>
          <a:p>
            <a:fld id="{386B52D0-DA49-4863-9296-773293E588A6}" type="datetimeFigureOut">
              <a:rPr lang="fr-CH" smtClean="0"/>
              <a:pPr/>
              <a:t>28/03/18</a:t>
            </a:fld>
            <a:endParaRPr lang="fr-CH"/>
          </a:p>
        </p:txBody>
      </p:sp>
      <p:sp>
        <p:nvSpPr>
          <p:cNvPr id="5" name="Espace réservé du pied de page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A4DCC5D-50BD-4DAE-8F91-9724956FA625}"/>
              </a:ext>
            </a:extLst>
          </p:cNvPr>
          <p:cNvSpPr>
            <a:spLocks noGrp="1"/>
          </p:cNvSpPr>
          <p:nvPr>
            <p:ph type="ftr" sz="quarter" idx="11"/>
          </p:nvPr>
        </p:nvSpPr>
        <p:spPr/>
        <p:txBody>
          <a:bodyPr/>
          <a:lstStyle/>
          <a:p>
            <a:endParaRPr lang="fr-CH"/>
          </a:p>
        </p:txBody>
      </p:sp>
      <p:sp>
        <p:nvSpPr>
          <p:cNvPr id="6" name="Espace réservé du numéro de diapositive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0E7E52C-C9D5-4568-A42C-D8820FB1664D}"/>
              </a:ext>
            </a:extLst>
          </p:cNvPr>
          <p:cNvSpPr>
            <a:spLocks noGrp="1"/>
          </p:cNvSpPr>
          <p:nvPr>
            <p:ph type="sldNum" sz="quarter" idx="12"/>
          </p:nvPr>
        </p:nvSpPr>
        <p:spPr/>
        <p:txBody>
          <a:bodyPr/>
          <a:lstStyle/>
          <a:p>
            <a:fld id="{6AA73036-0986-4214-B6CB-DA2D2EFCB3FC}" type="slidenum">
              <a:rPr lang="fr-CH" smtClean="0"/>
              <a:pPr/>
              <a:t>‹#›</a:t>
            </a:fld>
            <a:endParaRPr lang="fr-CH"/>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81950225"/>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71C3CF1-A98E-4145-84AE-0667B6133260}"/>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H"/>
          </a:p>
        </p:txBody>
      </p:sp>
      <p:sp>
        <p:nvSpPr>
          <p:cNvPr id="3" name="Espace réservé du texte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304CB7C-01FE-4C0B-BD79-2BA156AC16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25076D0-2D5F-498A-9974-B572CBFA0CD4}"/>
              </a:ext>
            </a:extLst>
          </p:cNvPr>
          <p:cNvSpPr>
            <a:spLocks noGrp="1"/>
          </p:cNvSpPr>
          <p:nvPr>
            <p:ph type="dt" sz="half" idx="10"/>
          </p:nvPr>
        </p:nvSpPr>
        <p:spPr/>
        <p:txBody>
          <a:bodyPr/>
          <a:lstStyle/>
          <a:p>
            <a:fld id="{386B52D0-DA49-4863-9296-773293E588A6}" type="datetimeFigureOut">
              <a:rPr lang="fr-CH" smtClean="0"/>
              <a:pPr/>
              <a:t>28/03/18</a:t>
            </a:fld>
            <a:endParaRPr lang="fr-CH"/>
          </a:p>
        </p:txBody>
      </p:sp>
      <p:sp>
        <p:nvSpPr>
          <p:cNvPr id="5" name="Espace réservé du pied de page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E46701D-064E-49C7-A56A-885459DA1B48}"/>
              </a:ext>
            </a:extLst>
          </p:cNvPr>
          <p:cNvSpPr>
            <a:spLocks noGrp="1"/>
          </p:cNvSpPr>
          <p:nvPr>
            <p:ph type="ftr" sz="quarter" idx="11"/>
          </p:nvPr>
        </p:nvSpPr>
        <p:spPr/>
        <p:txBody>
          <a:bodyPr/>
          <a:lstStyle/>
          <a:p>
            <a:endParaRPr lang="fr-CH"/>
          </a:p>
        </p:txBody>
      </p:sp>
      <p:sp>
        <p:nvSpPr>
          <p:cNvPr id="6" name="Espace réservé du numéro de diapositive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A4464E3-BCAC-47F7-A138-3E37D68874B0}"/>
              </a:ext>
            </a:extLst>
          </p:cNvPr>
          <p:cNvSpPr>
            <a:spLocks noGrp="1"/>
          </p:cNvSpPr>
          <p:nvPr>
            <p:ph type="sldNum" sz="quarter" idx="12"/>
          </p:nvPr>
        </p:nvSpPr>
        <p:spPr/>
        <p:txBody>
          <a:bodyPr/>
          <a:lstStyle/>
          <a:p>
            <a:fld id="{6AA73036-0986-4214-B6CB-DA2D2EFCB3FC}" type="slidenum">
              <a:rPr lang="fr-CH" smtClean="0"/>
              <a:pPr/>
              <a:t>‹#›</a:t>
            </a:fld>
            <a:endParaRPr lang="fr-CH"/>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70882075"/>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368EFE4-A6AA-4E98-A4AF-95FFC4368D80}"/>
              </a:ext>
            </a:extLst>
          </p:cNvPr>
          <p:cNvSpPr>
            <a:spLocks noGrp="1"/>
          </p:cNvSpPr>
          <p:nvPr>
            <p:ph type="title"/>
          </p:nvPr>
        </p:nvSpPr>
        <p:spPr/>
        <p:txBody>
          <a:bodyPr/>
          <a:lstStyle/>
          <a:p>
            <a:r>
              <a:rPr lang="fr-FR"/>
              <a:t>Modifiez le style du titre</a:t>
            </a:r>
            <a:endParaRPr lang="fr-CH"/>
          </a:p>
        </p:txBody>
      </p:sp>
      <p:sp>
        <p:nvSpPr>
          <p:cNvPr id="3" name="Espace réservé du contenu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43C8DBB-5A2D-4F7D-9DFE-12F748BDF713}"/>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contenu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0E59599-6D33-4E07-8F48-2A3AC6CE80F8}"/>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e la date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4C56FB0-EA8B-4418-9FEC-7B2A262282D6}"/>
              </a:ext>
            </a:extLst>
          </p:cNvPr>
          <p:cNvSpPr>
            <a:spLocks noGrp="1"/>
          </p:cNvSpPr>
          <p:nvPr>
            <p:ph type="dt" sz="half" idx="10"/>
          </p:nvPr>
        </p:nvSpPr>
        <p:spPr/>
        <p:txBody>
          <a:bodyPr/>
          <a:lstStyle/>
          <a:p>
            <a:fld id="{386B52D0-DA49-4863-9296-773293E588A6}" type="datetimeFigureOut">
              <a:rPr lang="fr-CH" smtClean="0"/>
              <a:pPr/>
              <a:t>28/03/18</a:t>
            </a:fld>
            <a:endParaRPr lang="fr-CH"/>
          </a:p>
        </p:txBody>
      </p:sp>
      <p:sp>
        <p:nvSpPr>
          <p:cNvPr id="6" name="Espace réservé du pied de page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0BF745B-7AB7-473F-9A9B-1804C58E3DCF}"/>
              </a:ext>
            </a:extLst>
          </p:cNvPr>
          <p:cNvSpPr>
            <a:spLocks noGrp="1"/>
          </p:cNvSpPr>
          <p:nvPr>
            <p:ph type="ftr" sz="quarter" idx="11"/>
          </p:nvPr>
        </p:nvSpPr>
        <p:spPr/>
        <p:txBody>
          <a:bodyPr/>
          <a:lstStyle/>
          <a:p>
            <a:endParaRPr lang="fr-CH"/>
          </a:p>
        </p:txBody>
      </p:sp>
      <p:sp>
        <p:nvSpPr>
          <p:cNvPr id="7" name="Espace réservé du numéro de diapositive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8B3E9C8-80E8-456C-A920-FB8A53D5BFDA}"/>
              </a:ext>
            </a:extLst>
          </p:cNvPr>
          <p:cNvSpPr>
            <a:spLocks noGrp="1"/>
          </p:cNvSpPr>
          <p:nvPr>
            <p:ph type="sldNum" sz="quarter" idx="12"/>
          </p:nvPr>
        </p:nvSpPr>
        <p:spPr/>
        <p:txBody>
          <a:bodyPr/>
          <a:lstStyle/>
          <a:p>
            <a:fld id="{6AA73036-0986-4214-B6CB-DA2D2EFCB3FC}" type="slidenum">
              <a:rPr lang="fr-CH" smtClean="0"/>
              <a:pPr/>
              <a:t>‹#›</a:t>
            </a:fld>
            <a:endParaRPr lang="fr-CH"/>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71860140"/>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841C1E6-63C3-418D-8ACC-7120257DA953}"/>
              </a:ext>
            </a:extLst>
          </p:cNvPr>
          <p:cNvSpPr>
            <a:spLocks noGrp="1"/>
          </p:cNvSpPr>
          <p:nvPr>
            <p:ph type="title"/>
          </p:nvPr>
        </p:nvSpPr>
        <p:spPr>
          <a:xfrm>
            <a:off x="839788" y="365125"/>
            <a:ext cx="10515600" cy="1325563"/>
          </a:xfrm>
        </p:spPr>
        <p:txBody>
          <a:bodyPr/>
          <a:lstStyle/>
          <a:p>
            <a:r>
              <a:rPr lang="fr-FR"/>
              <a:t>Modifiez le style du titre</a:t>
            </a:r>
            <a:endParaRPr lang="fr-CH"/>
          </a:p>
        </p:txBody>
      </p:sp>
      <p:sp>
        <p:nvSpPr>
          <p:cNvPr id="3" name="Espace réservé du texte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F01ADC1-393F-46F7-A833-B7D3522375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BEA8081-9792-458D-ABF7-F57852C8996B}"/>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u texte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D224808-4521-465C-96F1-2758C4911E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FE4B0B8-E4A8-4E28-8864-321FE40BD233}"/>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7" name="Espace réservé de la date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8278300-A633-4A36-8588-895A8EA0661A}"/>
              </a:ext>
            </a:extLst>
          </p:cNvPr>
          <p:cNvSpPr>
            <a:spLocks noGrp="1"/>
          </p:cNvSpPr>
          <p:nvPr>
            <p:ph type="dt" sz="half" idx="10"/>
          </p:nvPr>
        </p:nvSpPr>
        <p:spPr/>
        <p:txBody>
          <a:bodyPr/>
          <a:lstStyle/>
          <a:p>
            <a:fld id="{386B52D0-DA49-4863-9296-773293E588A6}" type="datetimeFigureOut">
              <a:rPr lang="fr-CH" smtClean="0"/>
              <a:pPr/>
              <a:t>28/03/18</a:t>
            </a:fld>
            <a:endParaRPr lang="fr-CH"/>
          </a:p>
        </p:txBody>
      </p:sp>
      <p:sp>
        <p:nvSpPr>
          <p:cNvPr id="8" name="Espace réservé du pied de page 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6396BAE-C7C7-4D2E-8898-D9F2609F3B32}"/>
              </a:ext>
            </a:extLst>
          </p:cNvPr>
          <p:cNvSpPr>
            <a:spLocks noGrp="1"/>
          </p:cNvSpPr>
          <p:nvPr>
            <p:ph type="ftr" sz="quarter" idx="11"/>
          </p:nvPr>
        </p:nvSpPr>
        <p:spPr/>
        <p:txBody>
          <a:bodyPr/>
          <a:lstStyle/>
          <a:p>
            <a:endParaRPr lang="fr-CH"/>
          </a:p>
        </p:txBody>
      </p:sp>
      <p:sp>
        <p:nvSpPr>
          <p:cNvPr id="9" name="Espace réservé du numéro de diapositive 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4192876-9D0E-48C2-BB17-D26A81B7D38B}"/>
              </a:ext>
            </a:extLst>
          </p:cNvPr>
          <p:cNvSpPr>
            <a:spLocks noGrp="1"/>
          </p:cNvSpPr>
          <p:nvPr>
            <p:ph type="sldNum" sz="quarter" idx="12"/>
          </p:nvPr>
        </p:nvSpPr>
        <p:spPr/>
        <p:txBody>
          <a:bodyPr/>
          <a:lstStyle/>
          <a:p>
            <a:fld id="{6AA73036-0986-4214-B6CB-DA2D2EFCB3FC}" type="slidenum">
              <a:rPr lang="fr-CH" smtClean="0"/>
              <a:pPr/>
              <a:t>‹#›</a:t>
            </a:fld>
            <a:endParaRPr lang="fr-CH"/>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25155743"/>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F6B3B57-25C8-4810-8A76-0F2B890CD3A0}"/>
              </a:ext>
            </a:extLst>
          </p:cNvPr>
          <p:cNvSpPr>
            <a:spLocks noGrp="1"/>
          </p:cNvSpPr>
          <p:nvPr>
            <p:ph type="title"/>
          </p:nvPr>
        </p:nvSpPr>
        <p:spPr/>
        <p:txBody>
          <a:bodyPr/>
          <a:lstStyle/>
          <a:p>
            <a:r>
              <a:rPr lang="fr-FR"/>
              <a:t>Modifiez le style du titre</a:t>
            </a:r>
            <a:endParaRPr lang="fr-CH"/>
          </a:p>
        </p:txBody>
      </p:sp>
      <p:sp>
        <p:nvSpPr>
          <p:cNvPr id="3" name="Espace réservé de la date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95EF114-5DCA-4CEE-AB7B-6FD00F0E5C5C}"/>
              </a:ext>
            </a:extLst>
          </p:cNvPr>
          <p:cNvSpPr>
            <a:spLocks noGrp="1"/>
          </p:cNvSpPr>
          <p:nvPr>
            <p:ph type="dt" sz="half" idx="10"/>
          </p:nvPr>
        </p:nvSpPr>
        <p:spPr/>
        <p:txBody>
          <a:bodyPr/>
          <a:lstStyle/>
          <a:p>
            <a:fld id="{386B52D0-DA49-4863-9296-773293E588A6}" type="datetimeFigureOut">
              <a:rPr lang="fr-CH" smtClean="0"/>
              <a:pPr/>
              <a:t>28/03/18</a:t>
            </a:fld>
            <a:endParaRPr lang="fr-CH"/>
          </a:p>
        </p:txBody>
      </p:sp>
      <p:sp>
        <p:nvSpPr>
          <p:cNvPr id="4" name="Espace réservé du pied de page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B8F1BFC-C762-49C0-8FEC-1F80CFD95BB8}"/>
              </a:ext>
            </a:extLst>
          </p:cNvPr>
          <p:cNvSpPr>
            <a:spLocks noGrp="1"/>
          </p:cNvSpPr>
          <p:nvPr>
            <p:ph type="ftr" sz="quarter" idx="11"/>
          </p:nvPr>
        </p:nvSpPr>
        <p:spPr/>
        <p:txBody>
          <a:bodyPr/>
          <a:lstStyle/>
          <a:p>
            <a:endParaRPr lang="fr-CH"/>
          </a:p>
        </p:txBody>
      </p:sp>
      <p:sp>
        <p:nvSpPr>
          <p:cNvPr id="5" name="Espace réservé du numéro de diapositive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E769EF4-88C6-4D64-A6A0-96181673DF57}"/>
              </a:ext>
            </a:extLst>
          </p:cNvPr>
          <p:cNvSpPr>
            <a:spLocks noGrp="1"/>
          </p:cNvSpPr>
          <p:nvPr>
            <p:ph type="sldNum" sz="quarter" idx="12"/>
          </p:nvPr>
        </p:nvSpPr>
        <p:spPr/>
        <p:txBody>
          <a:bodyPr/>
          <a:lstStyle/>
          <a:p>
            <a:fld id="{6AA73036-0986-4214-B6CB-DA2D2EFCB3FC}" type="slidenum">
              <a:rPr lang="fr-CH" smtClean="0"/>
              <a:pPr/>
              <a:t>‹#›</a:t>
            </a:fld>
            <a:endParaRPr lang="fr-CH"/>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87305906"/>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2D592FF-18DC-4C64-860F-8779C32232B2}"/>
              </a:ext>
            </a:extLst>
          </p:cNvPr>
          <p:cNvSpPr>
            <a:spLocks noGrp="1"/>
          </p:cNvSpPr>
          <p:nvPr>
            <p:ph type="dt" sz="half" idx="10"/>
          </p:nvPr>
        </p:nvSpPr>
        <p:spPr/>
        <p:txBody>
          <a:bodyPr/>
          <a:lstStyle/>
          <a:p>
            <a:fld id="{386B52D0-DA49-4863-9296-773293E588A6}" type="datetimeFigureOut">
              <a:rPr lang="fr-CH" smtClean="0"/>
              <a:pPr/>
              <a:t>28/03/18</a:t>
            </a:fld>
            <a:endParaRPr lang="fr-CH"/>
          </a:p>
        </p:txBody>
      </p:sp>
      <p:sp>
        <p:nvSpPr>
          <p:cNvPr id="3" name="Espace réservé du pied de page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CE9736A-0A60-4372-A668-4957F2B7A4BC}"/>
              </a:ext>
            </a:extLst>
          </p:cNvPr>
          <p:cNvSpPr>
            <a:spLocks noGrp="1"/>
          </p:cNvSpPr>
          <p:nvPr>
            <p:ph type="ftr" sz="quarter" idx="11"/>
          </p:nvPr>
        </p:nvSpPr>
        <p:spPr/>
        <p:txBody>
          <a:bodyPr/>
          <a:lstStyle/>
          <a:p>
            <a:endParaRPr lang="fr-CH"/>
          </a:p>
        </p:txBody>
      </p:sp>
      <p:sp>
        <p:nvSpPr>
          <p:cNvPr id="4" name="Espace réservé du numéro de diapositive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9AF7583-52F6-40B6-8EE5-6DF681862554}"/>
              </a:ext>
            </a:extLst>
          </p:cNvPr>
          <p:cNvSpPr>
            <a:spLocks noGrp="1"/>
          </p:cNvSpPr>
          <p:nvPr>
            <p:ph type="sldNum" sz="quarter" idx="12"/>
          </p:nvPr>
        </p:nvSpPr>
        <p:spPr/>
        <p:txBody>
          <a:bodyPr/>
          <a:lstStyle/>
          <a:p>
            <a:fld id="{6AA73036-0986-4214-B6CB-DA2D2EFCB3FC}" type="slidenum">
              <a:rPr lang="fr-CH" smtClean="0"/>
              <a:pPr/>
              <a:t>‹#›</a:t>
            </a:fld>
            <a:endParaRPr lang="fr-CH"/>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23449752"/>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33A6A42-4695-4CD9-9095-088F5926DDF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H"/>
          </a:p>
        </p:txBody>
      </p:sp>
      <p:sp>
        <p:nvSpPr>
          <p:cNvPr id="3" name="Espace réservé du contenu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13DF58B-3542-4C54-912E-2C02128F8E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texte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3AD813E-2B7A-4C8B-B69D-EA2CCE4A4A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FA4219D-116E-4047-95DB-725CE955D134}"/>
              </a:ext>
            </a:extLst>
          </p:cNvPr>
          <p:cNvSpPr>
            <a:spLocks noGrp="1"/>
          </p:cNvSpPr>
          <p:nvPr>
            <p:ph type="dt" sz="half" idx="10"/>
          </p:nvPr>
        </p:nvSpPr>
        <p:spPr/>
        <p:txBody>
          <a:bodyPr/>
          <a:lstStyle/>
          <a:p>
            <a:fld id="{386B52D0-DA49-4863-9296-773293E588A6}" type="datetimeFigureOut">
              <a:rPr lang="fr-CH" smtClean="0"/>
              <a:pPr/>
              <a:t>28/03/18</a:t>
            </a:fld>
            <a:endParaRPr lang="fr-CH"/>
          </a:p>
        </p:txBody>
      </p:sp>
      <p:sp>
        <p:nvSpPr>
          <p:cNvPr id="6" name="Espace réservé du pied de page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5270526-5B4E-474C-9FF5-14858CDEAA8C}"/>
              </a:ext>
            </a:extLst>
          </p:cNvPr>
          <p:cNvSpPr>
            <a:spLocks noGrp="1"/>
          </p:cNvSpPr>
          <p:nvPr>
            <p:ph type="ftr" sz="quarter" idx="11"/>
          </p:nvPr>
        </p:nvSpPr>
        <p:spPr/>
        <p:txBody>
          <a:bodyPr/>
          <a:lstStyle/>
          <a:p>
            <a:endParaRPr lang="fr-CH"/>
          </a:p>
        </p:txBody>
      </p:sp>
      <p:sp>
        <p:nvSpPr>
          <p:cNvPr id="7" name="Espace réservé du numéro de diapositive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83011D2-E39B-481C-8F06-0111C2B77113}"/>
              </a:ext>
            </a:extLst>
          </p:cNvPr>
          <p:cNvSpPr>
            <a:spLocks noGrp="1"/>
          </p:cNvSpPr>
          <p:nvPr>
            <p:ph type="sldNum" sz="quarter" idx="12"/>
          </p:nvPr>
        </p:nvSpPr>
        <p:spPr/>
        <p:txBody>
          <a:bodyPr/>
          <a:lstStyle/>
          <a:p>
            <a:fld id="{6AA73036-0986-4214-B6CB-DA2D2EFCB3FC}" type="slidenum">
              <a:rPr lang="fr-CH" smtClean="0"/>
              <a:pPr/>
              <a:t>‹#›</a:t>
            </a:fld>
            <a:endParaRPr lang="fr-CH"/>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03866639"/>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F88D1E5-3CC6-45BD-8900-FC2AE8F0D73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H"/>
          </a:p>
        </p:txBody>
      </p:sp>
      <p:sp>
        <p:nvSpPr>
          <p:cNvPr id="3" name="Espace réservé pour une image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FA326F1-79F8-4E53-AFD7-35AD0ECA5F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a:p>
        </p:txBody>
      </p:sp>
      <p:sp>
        <p:nvSpPr>
          <p:cNvPr id="4" name="Espace réservé du texte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ABEDBA1-A827-41D0-AB4F-D303D67BB8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8E91DC4-43F7-4269-B375-2F1D119DB3CB}"/>
              </a:ext>
            </a:extLst>
          </p:cNvPr>
          <p:cNvSpPr>
            <a:spLocks noGrp="1"/>
          </p:cNvSpPr>
          <p:nvPr>
            <p:ph type="dt" sz="half" idx="10"/>
          </p:nvPr>
        </p:nvSpPr>
        <p:spPr/>
        <p:txBody>
          <a:bodyPr/>
          <a:lstStyle/>
          <a:p>
            <a:fld id="{386B52D0-DA49-4863-9296-773293E588A6}" type="datetimeFigureOut">
              <a:rPr lang="fr-CH" smtClean="0"/>
              <a:pPr/>
              <a:t>28/03/18</a:t>
            </a:fld>
            <a:endParaRPr lang="fr-CH"/>
          </a:p>
        </p:txBody>
      </p:sp>
      <p:sp>
        <p:nvSpPr>
          <p:cNvPr id="6" name="Espace réservé du pied de page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DF2D8C8-5500-4937-8FC3-757FC59D636D}"/>
              </a:ext>
            </a:extLst>
          </p:cNvPr>
          <p:cNvSpPr>
            <a:spLocks noGrp="1"/>
          </p:cNvSpPr>
          <p:nvPr>
            <p:ph type="ftr" sz="quarter" idx="11"/>
          </p:nvPr>
        </p:nvSpPr>
        <p:spPr/>
        <p:txBody>
          <a:bodyPr/>
          <a:lstStyle/>
          <a:p>
            <a:endParaRPr lang="fr-CH"/>
          </a:p>
        </p:txBody>
      </p:sp>
      <p:sp>
        <p:nvSpPr>
          <p:cNvPr id="7" name="Espace réservé du numéro de diapositive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6CE2535-209B-4A50-AE9D-6BFB7FB204DD}"/>
              </a:ext>
            </a:extLst>
          </p:cNvPr>
          <p:cNvSpPr>
            <a:spLocks noGrp="1"/>
          </p:cNvSpPr>
          <p:nvPr>
            <p:ph type="sldNum" sz="quarter" idx="12"/>
          </p:nvPr>
        </p:nvSpPr>
        <p:spPr/>
        <p:txBody>
          <a:bodyPr/>
          <a:lstStyle/>
          <a:p>
            <a:fld id="{6AA73036-0986-4214-B6CB-DA2D2EFCB3FC}" type="slidenum">
              <a:rPr lang="fr-CH" smtClean="0"/>
              <a:pPr/>
              <a:t>‹#›</a:t>
            </a:fld>
            <a:endParaRPr lang="fr-CH"/>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2453431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43D131A-E8F5-4445-8FE1-E8B87012E9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H"/>
          </a:p>
        </p:txBody>
      </p:sp>
      <p:sp>
        <p:nvSpPr>
          <p:cNvPr id="3" name="Espace réservé du texte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2D29DC7-68D6-4275-8C11-DDC0175664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EF705D9-5E8B-43A3-93E0-FADCC7EC02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6B52D0-DA49-4863-9296-773293E588A6}" type="datetimeFigureOut">
              <a:rPr lang="fr-CH" smtClean="0"/>
              <a:pPr/>
              <a:t>28/03/18</a:t>
            </a:fld>
            <a:endParaRPr lang="fr-CH"/>
          </a:p>
        </p:txBody>
      </p:sp>
      <p:sp>
        <p:nvSpPr>
          <p:cNvPr id="5" name="Espace réservé du pied de page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E511F31-F8A0-4E19-A304-EA0376F678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a:p>
        </p:txBody>
      </p:sp>
      <p:sp>
        <p:nvSpPr>
          <p:cNvPr id="6" name="Espace réservé du numéro de diapositive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BCED838-0D5A-48DF-8981-80F42D619D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A73036-0986-4214-B6CB-DA2D2EFCB3FC}" type="slidenum">
              <a:rPr lang="fr-CH" smtClean="0"/>
              <a:pPr/>
              <a:t>‹#›</a:t>
            </a:fld>
            <a:endParaRPr lang="fr-CH"/>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75420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84B9873-4682-4A1E-9465-DD37581AB747}"/>
              </a:ext>
            </a:extLst>
          </p:cNvPr>
          <p:cNvSpPr>
            <a:spLocks noGrp="1"/>
          </p:cNvSpPr>
          <p:nvPr>
            <p:ph type="ctrTitle"/>
          </p:nvPr>
        </p:nvSpPr>
        <p:spPr/>
        <p:txBody>
          <a:bodyPr/>
          <a:lstStyle/>
          <a:p>
            <a:endParaRPr lang="fr-CH"/>
          </a:p>
        </p:txBody>
      </p:sp>
      <p:sp>
        <p:nvSpPr>
          <p:cNvPr id="3" name="Sous-titre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25A9439-F85B-486B-BC5A-32E349B06B18}"/>
              </a:ext>
            </a:extLst>
          </p:cNvPr>
          <p:cNvSpPr>
            <a:spLocks noGrp="1"/>
          </p:cNvSpPr>
          <p:nvPr>
            <p:ph type="subTitle" idx="1"/>
          </p:nvPr>
        </p:nvSpPr>
        <p:spPr/>
        <p:txBody>
          <a:bodyPr/>
          <a:lstStyle/>
          <a:p>
            <a:endParaRPr lang="fr-CH"/>
          </a:p>
        </p:txBody>
      </p:sp>
      <p:pic>
        <p:nvPicPr>
          <p:cNvPr id="4" name="Image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3A8DCB1-D8F5-4431-AB0F-13AE2A4036B1}"/>
              </a:ext>
            </a:extLst>
          </p:cNvPr>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517780"/>
            <a:ext cx="12192000" cy="582244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91744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695EA4F-354C-415E-94BE-C22F337FEA4D}"/>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b="1">
                <a:solidFill>
                  <a:srgbClr val="C00000"/>
                </a:solidFill>
                <a:latin typeface="+mn-lt"/>
              </a:rPr>
              <a:t>Position de la Banque nationale suisse</a:t>
            </a:r>
            <a:endParaRPr lang="de-CH" b="1" dirty="0">
              <a:solidFill>
                <a:srgbClr val="C00000"/>
              </a:solidFill>
              <a:latin typeface="+mn-lt"/>
            </a:endParaRPr>
          </a:p>
        </p:txBody>
      </p:sp>
      <p:sp>
        <p:nvSpPr>
          <p:cNvPr id="3" name="Inhaltsplatzhalt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F7BEB87-096F-4FF1-A536-D0D1DE1C8135}"/>
              </a:ext>
            </a:extLst>
          </p:cNvPr>
          <p:cNvSpPr txBox="1">
            <a:spLocks/>
          </p:cNvSpPr>
          <p:nvPr/>
        </p:nvSpPr>
        <p:spPr>
          <a:xfrm>
            <a:off x="923925" y="1339850"/>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i="1" dirty="0"/>
              <a:t>«</a:t>
            </a:r>
            <a:r>
              <a:rPr lang="fr-FR" i="1" dirty="0"/>
              <a:t> L’indépendance de la BNS serait sapée si nous devions distribuer la monnaie nouvellement émise directement à l’État ou aux ménages. La Banque nationale deviendrait le jouet d’intérêts politiques, ce qui compliquerait l’accomplissement de notre </a:t>
            </a:r>
            <a:r>
              <a:rPr lang="fr-FR" i="1" dirty="0" smtClean="0"/>
              <a:t>mandat</a:t>
            </a:r>
            <a:r>
              <a:rPr lang="de-DE" i="1" dirty="0" smtClean="0"/>
              <a:t>.</a:t>
            </a:r>
            <a:r>
              <a:rPr lang="de-DE" i="1" dirty="0"/>
              <a:t>»</a:t>
            </a:r>
          </a:p>
          <a:p>
            <a:pPr marL="0" indent="0">
              <a:spcBef>
                <a:spcPts val="1800"/>
              </a:spcBef>
              <a:buFont typeface="Arial" panose="020B0604020202020204" pitchFamily="34" charset="0"/>
              <a:buNone/>
            </a:pPr>
            <a:r>
              <a:rPr lang="de-DE" dirty="0"/>
              <a:t>Thomas Jordan, </a:t>
            </a:r>
            <a:r>
              <a:rPr lang="de-DE" dirty="0" err="1"/>
              <a:t>président</a:t>
            </a:r>
            <a:r>
              <a:rPr lang="de-DE" dirty="0"/>
              <a:t> de la BNS</a:t>
            </a:r>
          </a:p>
        </p:txBody>
      </p:sp>
      <p:pic>
        <p:nvPicPr>
          <p:cNvPr id="4" name="Image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2B64944-502D-4A2D-AB25-A704E59833B4}"/>
              </a:ext>
            </a:extLst>
          </p:cNvPr>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970798" y="4962524"/>
            <a:ext cx="2693884" cy="1895475"/>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4693960"/>
      </p:ext>
    </p:extLst>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F3C1E45-1539-47B2-8304-3DD4F8E1D9F3}"/>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b="1">
                <a:solidFill>
                  <a:srgbClr val="C00000"/>
                </a:solidFill>
                <a:latin typeface="+mn-lt"/>
              </a:rPr>
              <a:t>Le 10 juin 2018:</a:t>
            </a:r>
            <a:endParaRPr lang="de-CH" b="1" dirty="0">
              <a:solidFill>
                <a:srgbClr val="C00000"/>
              </a:solidFill>
              <a:latin typeface="+mn-lt"/>
            </a:endParaRPr>
          </a:p>
        </p:txBody>
      </p:sp>
      <p:sp>
        <p:nvSpPr>
          <p:cNvPr id="5" name="Rectangle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BA7C13A-3FCC-4EF5-9DD7-4E53A1E3ACA1}"/>
              </a:ext>
            </a:extLst>
          </p:cNvPr>
          <p:cNvSpPr/>
          <p:nvPr/>
        </p:nvSpPr>
        <p:spPr>
          <a:xfrm>
            <a:off x="838200" y="1796758"/>
            <a:ext cx="9591136" cy="2710486"/>
          </a:xfrm>
          <a:prstGeom prst="rect">
            <a:avLst/>
          </a:prstGeom>
        </p:spPr>
        <p:txBody>
          <a:bodyPr wrap="square">
            <a:spAutoFit/>
          </a:bodyPr>
          <a:lstStyle/>
          <a:p>
            <a:pPr lvl="0">
              <a:lnSpc>
                <a:spcPct val="90000"/>
              </a:lnSpc>
              <a:spcBef>
                <a:spcPts val="1000"/>
              </a:spcBef>
            </a:pPr>
            <a:r>
              <a:rPr lang="de-CH" sz="2800" dirty="0">
                <a:solidFill>
                  <a:srgbClr val="C00000"/>
                </a:solidFill>
              </a:rPr>
              <a:t>NON à </a:t>
            </a:r>
            <a:r>
              <a:rPr lang="de-CH" sz="2800" dirty="0" err="1">
                <a:solidFill>
                  <a:srgbClr val="C00000"/>
                </a:solidFill>
              </a:rPr>
              <a:t>l’initiative</a:t>
            </a:r>
            <a:r>
              <a:rPr lang="de-CH" sz="2800" dirty="0">
                <a:solidFill>
                  <a:srgbClr val="C00000"/>
                </a:solidFill>
              </a:rPr>
              <a:t> «</a:t>
            </a:r>
            <a:r>
              <a:rPr lang="de-CH" sz="2800" dirty="0" err="1">
                <a:solidFill>
                  <a:srgbClr val="C00000"/>
                </a:solidFill>
              </a:rPr>
              <a:t>Monnaie</a:t>
            </a:r>
            <a:r>
              <a:rPr lang="de-CH" sz="2800" dirty="0">
                <a:solidFill>
                  <a:srgbClr val="C00000"/>
                </a:solidFill>
              </a:rPr>
              <a:t> </a:t>
            </a:r>
            <a:r>
              <a:rPr lang="de-CH" sz="2800" dirty="0" err="1">
                <a:solidFill>
                  <a:srgbClr val="C00000"/>
                </a:solidFill>
              </a:rPr>
              <a:t>pleine</a:t>
            </a:r>
            <a:r>
              <a:rPr lang="de-CH" sz="2800" dirty="0">
                <a:solidFill>
                  <a:srgbClr val="C00000"/>
                </a:solidFill>
              </a:rPr>
              <a:t>» !</a:t>
            </a:r>
          </a:p>
          <a:p>
            <a:pPr lvl="0">
              <a:lnSpc>
                <a:spcPct val="90000"/>
              </a:lnSpc>
              <a:spcBef>
                <a:spcPts val="1000"/>
              </a:spcBef>
            </a:pPr>
            <a:endParaRPr lang="de-CH" sz="2800" dirty="0">
              <a:solidFill>
                <a:prstClr val="black"/>
              </a:solidFill>
            </a:endParaRPr>
          </a:p>
          <a:p>
            <a:pPr lvl="0">
              <a:lnSpc>
                <a:spcPct val="90000"/>
              </a:lnSpc>
              <a:spcBef>
                <a:spcPts val="1000"/>
              </a:spcBef>
            </a:pPr>
            <a:r>
              <a:rPr lang="de-CH" sz="2800" dirty="0">
                <a:solidFill>
                  <a:prstClr val="black"/>
                </a:solidFill>
              </a:rPr>
              <a:t>Plus </a:t>
            </a:r>
            <a:r>
              <a:rPr lang="de-CH" sz="2800" dirty="0" err="1">
                <a:solidFill>
                  <a:prstClr val="black"/>
                </a:solidFill>
              </a:rPr>
              <a:t>d’infos</a:t>
            </a:r>
            <a:r>
              <a:rPr lang="de-CH" sz="2800" dirty="0">
                <a:solidFill>
                  <a:prstClr val="black"/>
                </a:solidFill>
              </a:rPr>
              <a:t> </a:t>
            </a:r>
            <a:r>
              <a:rPr lang="de-CH" sz="2800" dirty="0" err="1">
                <a:solidFill>
                  <a:prstClr val="black"/>
                </a:solidFill>
              </a:rPr>
              <a:t>sous</a:t>
            </a:r>
            <a:r>
              <a:rPr lang="de-CH" sz="2800" dirty="0">
                <a:solidFill>
                  <a:prstClr val="black"/>
                </a:solidFill>
              </a:rPr>
              <a:t>:</a:t>
            </a:r>
          </a:p>
          <a:p>
            <a:pPr lvl="0">
              <a:lnSpc>
                <a:spcPct val="90000"/>
              </a:lnSpc>
              <a:spcBef>
                <a:spcPts val="1000"/>
              </a:spcBef>
            </a:pPr>
            <a:endParaRPr lang="de-CH" sz="2800" dirty="0">
              <a:solidFill>
                <a:prstClr val="black"/>
              </a:solidFill>
            </a:endParaRPr>
          </a:p>
          <a:p>
            <a:pPr lvl="0" algn="ctr">
              <a:lnSpc>
                <a:spcPct val="90000"/>
              </a:lnSpc>
              <a:spcBef>
                <a:spcPts val="1000"/>
              </a:spcBef>
            </a:pPr>
            <a:r>
              <a:rPr lang="de-CH" sz="4000" b="1" dirty="0">
                <a:solidFill>
                  <a:prstClr val="black"/>
                </a:solidFill>
              </a:rPr>
              <a:t>www.monnaiepleine-non.ch</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14145371"/>
      </p:ext>
    </p:extLst>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A6995A3-C4F1-4B8E-AC62-A7961C066BCE}"/>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b="1">
                <a:solidFill>
                  <a:srgbClr val="C00000"/>
                </a:solidFill>
                <a:latin typeface="+mn-lt"/>
              </a:rPr>
              <a:t>Texte de l’initiative</a:t>
            </a:r>
            <a:endParaRPr lang="de-CH" b="1" dirty="0">
              <a:solidFill>
                <a:srgbClr val="C00000"/>
              </a:solidFill>
              <a:latin typeface="+mn-lt"/>
            </a:endParaRPr>
          </a:p>
        </p:txBody>
      </p:sp>
      <p:sp>
        <p:nvSpPr>
          <p:cNvPr id="3" name="Inhaltsplatzhalt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D1273B1-F7C2-4F5D-8F41-E7257357DD40}"/>
              </a:ext>
            </a:extLst>
          </p:cNvPr>
          <p:cNvSpPr txBox="1">
            <a:spLocks/>
          </p:cNvSpPr>
          <p:nvPr/>
        </p:nvSpPr>
        <p:spPr>
          <a:xfrm>
            <a:off x="838200" y="1359799"/>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i="1" u="sng"/>
              <a:t>Article 99 Politique monétaire</a:t>
            </a:r>
            <a:endParaRPr lang="fr-CH"/>
          </a:p>
          <a:p>
            <a:pPr marL="0" indent="0">
              <a:buFont typeface="Arial" panose="020B0604020202020204" pitchFamily="34" charset="0"/>
              <a:buNone/>
            </a:pPr>
            <a:r>
              <a:rPr lang="fr-FR" baseline="30000"/>
              <a:t>1 </a:t>
            </a:r>
            <a:r>
              <a:rPr lang="fr-FR"/>
              <a:t>La Confédération garantit l’approvisionnement de l’économie en argent et en services financiers. Pour ce faire, elle peut déroger au principe de la liberté économique. </a:t>
            </a:r>
            <a:endParaRPr lang="fr-CH"/>
          </a:p>
          <a:p>
            <a:pPr marL="0" indent="0">
              <a:buFont typeface="Arial" panose="020B0604020202020204" pitchFamily="34" charset="0"/>
              <a:buNone/>
            </a:pPr>
            <a:r>
              <a:rPr lang="fr-FR" baseline="30000"/>
              <a:t>2 </a:t>
            </a:r>
            <a:r>
              <a:rPr lang="fr-FR"/>
              <a:t>Elle seule émet de la monnaie, des billets de banque et de la monnaie scripturale comme moyens de paiement légaux.</a:t>
            </a:r>
            <a:endParaRPr lang="fr-CH"/>
          </a:p>
          <a:p>
            <a:pPr marL="0" indent="0">
              <a:buFont typeface="Arial" panose="020B0604020202020204" pitchFamily="34" charset="0"/>
              <a:buNone/>
            </a:pPr>
            <a:r>
              <a:rPr lang="fr-FR" baseline="30000"/>
              <a:t>3 </a:t>
            </a:r>
            <a:r>
              <a:rPr lang="fr-FR"/>
              <a:t>L’émission et l’utilisation d’autres moyens de paiement sont autorisées sous réserve de conformité au mandat légal de la Banque nationale suisse.</a:t>
            </a:r>
            <a:endParaRPr lang="fr-CH"/>
          </a:p>
          <a:p>
            <a:pPr marL="0" indent="0">
              <a:buFont typeface="Arial" panose="020B0604020202020204" pitchFamily="34" charset="0"/>
              <a:buNone/>
            </a:pPr>
            <a:endParaRPr lang="de-DE"/>
          </a:p>
          <a:p>
            <a:pPr marL="0" indent="0">
              <a:buFont typeface="Arial" panose="020B0604020202020204" pitchFamily="34" charset="0"/>
              <a:buNone/>
            </a:pPr>
            <a:endParaRPr lang="de-CH"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30261807"/>
      </p:ext>
    </p:extLst>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3E8B69D-FF91-473A-BAB2-CA02D0C4E1AD}"/>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b="1">
                <a:solidFill>
                  <a:srgbClr val="C00000"/>
                </a:solidFill>
                <a:latin typeface="+mn-lt"/>
              </a:rPr>
              <a:t>Texte de l’initiative</a:t>
            </a:r>
            <a:endParaRPr lang="de-CH" b="1" dirty="0">
              <a:solidFill>
                <a:srgbClr val="C00000"/>
              </a:solidFill>
              <a:latin typeface="+mn-lt"/>
            </a:endParaRPr>
          </a:p>
        </p:txBody>
      </p:sp>
      <p:sp>
        <p:nvSpPr>
          <p:cNvPr id="3" name="Inhaltsplatzhalt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2E98B4A-0D9F-4A2A-9467-DB81BD99665C}"/>
              </a:ext>
            </a:extLst>
          </p:cNvPr>
          <p:cNvSpPr txBox="1">
            <a:spLocks/>
          </p:cNvSpPr>
          <p:nvPr/>
        </p:nvSpPr>
        <p:spPr>
          <a:xfrm>
            <a:off x="838200" y="1532326"/>
            <a:ext cx="10515600"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baseline="30000" dirty="0"/>
              <a:t>4 </a:t>
            </a:r>
            <a:r>
              <a:rPr lang="fr-FR" dirty="0"/>
              <a:t>La loi organise le marché financier dans l’intérêt général du pays. Elle règle notamment :</a:t>
            </a:r>
            <a:endParaRPr lang="fr-CH" dirty="0"/>
          </a:p>
          <a:p>
            <a:pPr marL="0" indent="0">
              <a:spcBef>
                <a:spcPts val="600"/>
              </a:spcBef>
              <a:buFont typeface="Arial" panose="020B0604020202020204" pitchFamily="34" charset="0"/>
              <a:buNone/>
            </a:pPr>
            <a:r>
              <a:rPr lang="fr-FR" sz="2600" dirty="0"/>
              <a:t>a. les obligations fiduciaires des prestataires de services financiers ;</a:t>
            </a:r>
            <a:endParaRPr lang="fr-CH" sz="2600" dirty="0"/>
          </a:p>
          <a:p>
            <a:pPr marL="0" indent="0">
              <a:spcBef>
                <a:spcPts val="600"/>
              </a:spcBef>
              <a:buFont typeface="Arial" panose="020B0604020202020204" pitchFamily="34" charset="0"/>
              <a:buNone/>
            </a:pPr>
            <a:r>
              <a:rPr lang="fr-FR" sz="2600" dirty="0"/>
              <a:t>b. la surveillance des conditions générales des prestataires de services financiers ;</a:t>
            </a:r>
            <a:endParaRPr lang="fr-CH" sz="2600" dirty="0"/>
          </a:p>
          <a:p>
            <a:pPr marL="0" indent="0">
              <a:spcBef>
                <a:spcPts val="600"/>
              </a:spcBef>
              <a:buFont typeface="Arial" panose="020B0604020202020204" pitchFamily="34" charset="0"/>
              <a:buNone/>
            </a:pPr>
            <a:r>
              <a:rPr lang="fr-FR" sz="2600" dirty="0"/>
              <a:t>c. l’autorisation et la surveillance des produits financiers ;</a:t>
            </a:r>
            <a:endParaRPr lang="fr-CH" sz="2600" dirty="0"/>
          </a:p>
          <a:p>
            <a:pPr marL="0" indent="0">
              <a:spcBef>
                <a:spcPts val="600"/>
              </a:spcBef>
              <a:buFont typeface="Arial" panose="020B0604020202020204" pitchFamily="34" charset="0"/>
              <a:buNone/>
            </a:pPr>
            <a:r>
              <a:rPr lang="fr-FR" sz="2600" dirty="0"/>
              <a:t>d. les exigences en matière de fonds propres ;</a:t>
            </a:r>
            <a:endParaRPr lang="fr-CH" sz="2600" dirty="0"/>
          </a:p>
          <a:p>
            <a:pPr marL="0" indent="0">
              <a:spcBef>
                <a:spcPts val="600"/>
              </a:spcBef>
              <a:buFont typeface="Arial" panose="020B0604020202020204" pitchFamily="34" charset="0"/>
              <a:buNone/>
            </a:pPr>
            <a:r>
              <a:rPr lang="fr-FR" sz="2600" dirty="0"/>
              <a:t>e. la limitation des opérations pour compte propre.</a:t>
            </a:r>
            <a:endParaRPr lang="fr-CH" sz="2600" dirty="0"/>
          </a:p>
          <a:p>
            <a:pPr marL="0" indent="0">
              <a:buFont typeface="Arial" panose="020B0604020202020204" pitchFamily="34" charset="0"/>
              <a:buNone/>
            </a:pPr>
            <a:r>
              <a:rPr lang="fr-FR" baseline="30000" dirty="0"/>
              <a:t>5 </a:t>
            </a:r>
            <a:r>
              <a:rPr lang="fr-FR" dirty="0"/>
              <a:t>Les prestataires de services financiers gèrent les comptes pour le trafic des paiements des clients en dehors de leur bilan. Ces comptes ne tombent pas dans la masse en faillite.</a:t>
            </a:r>
            <a:endParaRPr lang="fr-CH" dirty="0"/>
          </a:p>
          <a:p>
            <a:pPr marL="0" indent="0">
              <a:buFont typeface="Arial" panose="020B0604020202020204" pitchFamily="34" charset="0"/>
              <a:buNone/>
            </a:pPr>
            <a:endParaRPr lang="de-DE" dirty="0"/>
          </a:p>
          <a:p>
            <a:pPr marL="0" indent="0">
              <a:buFont typeface="Arial" panose="020B0604020202020204" pitchFamily="34" charset="0"/>
              <a:buNone/>
            </a:pPr>
            <a:endParaRPr lang="de-CH"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92944276"/>
      </p:ext>
    </p:extLst>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762AE64-6FDE-47C7-8B53-BC0501F395D9}"/>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b="1">
                <a:solidFill>
                  <a:srgbClr val="C00000"/>
                </a:solidFill>
                <a:latin typeface="Calibri" panose="020F0502020204030204"/>
              </a:rPr>
              <a:t>Texte de l’initiative</a:t>
            </a:r>
            <a:endParaRPr lang="de-CH" dirty="0"/>
          </a:p>
        </p:txBody>
      </p:sp>
      <p:sp>
        <p:nvSpPr>
          <p:cNvPr id="3" name="Inhaltsplatzhalt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D07DBEB-CA6C-437C-AF3A-9192B1CE6A83}"/>
              </a:ext>
            </a:extLst>
          </p:cNvPr>
          <p:cNvSpPr txBox="1">
            <a:spLocks/>
          </p:cNvSpPr>
          <p:nvPr/>
        </p:nvSpPr>
        <p:spPr>
          <a:xfrm>
            <a:off x="838200" y="1454689"/>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i="1" u="sng"/>
              <a:t>Article 99a Banque nationale suisse</a:t>
            </a:r>
            <a:endParaRPr lang="fr-CH"/>
          </a:p>
          <a:p>
            <a:pPr marL="0" indent="0">
              <a:buFont typeface="Arial" panose="020B0604020202020204" pitchFamily="34" charset="0"/>
              <a:buNone/>
            </a:pPr>
            <a:r>
              <a:rPr lang="fr-FR" baseline="30000"/>
              <a:t>1 </a:t>
            </a:r>
            <a:r>
              <a:rPr lang="fr-FR"/>
              <a:t>En sa qualité de banque centrale indépendante, la Banque nationale suisse mène une politique monétaire servant les intérêts généraux du pays ; elle gère la masse monétaire et garantit le fonctionnement du trafic des paiements ainsi que l’approvisionnement de l’économie en crédits par les prestataires de services financiers. </a:t>
            </a:r>
            <a:endParaRPr lang="fr-CH"/>
          </a:p>
          <a:p>
            <a:pPr marL="0" indent="0">
              <a:buFont typeface="Arial" panose="020B0604020202020204" pitchFamily="34" charset="0"/>
              <a:buNone/>
            </a:pPr>
            <a:r>
              <a:rPr lang="fr-FR" baseline="30000"/>
              <a:t>2 </a:t>
            </a:r>
            <a:r>
              <a:rPr lang="fr-FR"/>
              <a:t>Elle peut fixer des délais de conservation minimaux pour les placements financiers.</a:t>
            </a:r>
            <a:endParaRPr lang="fr-CH"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19223167"/>
      </p:ext>
    </p:extLst>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9B43693-D4B7-4CA5-8785-734316A10F9F}"/>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b="1">
                <a:solidFill>
                  <a:srgbClr val="C00000"/>
                </a:solidFill>
                <a:latin typeface="Calibri" panose="020F0502020204030204"/>
              </a:rPr>
              <a:t>Texte de l’initiative</a:t>
            </a:r>
            <a:endParaRPr lang="de-CH" dirty="0"/>
          </a:p>
        </p:txBody>
      </p:sp>
      <p:sp>
        <p:nvSpPr>
          <p:cNvPr id="3" name="Inhaltsplatzhalt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A977BB8-BB88-4AE8-BBA0-6C3DAC9E9D5F}"/>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baseline="30000"/>
              <a:t>3 </a:t>
            </a:r>
            <a:r>
              <a:rPr lang="fr-FR"/>
              <a:t>Dans le cadre de son mandat légal, elle met en circulation, sans dette, l’argent nouvellement émis, et cela par le biais de la Confédération ou des cantons ou en l’attribuant directement aux citoyens. Elle peut octroyer aux banques des prêts limités dans le temps.</a:t>
            </a:r>
            <a:endParaRPr lang="fr-CH"/>
          </a:p>
          <a:p>
            <a:pPr marL="0" indent="0">
              <a:buFont typeface="Arial" panose="020B0604020202020204" pitchFamily="34" charset="0"/>
              <a:buNone/>
            </a:pPr>
            <a:r>
              <a:rPr lang="fr-FR" baseline="30000"/>
              <a:t>4 </a:t>
            </a:r>
            <a:r>
              <a:rPr lang="fr-FR"/>
              <a:t>Elle constitue, à partir de ses revenus, des réserves monétaires suffisantes, dont une part doit consister en or.</a:t>
            </a:r>
            <a:endParaRPr lang="fr-CH"/>
          </a:p>
          <a:p>
            <a:pPr marL="0" indent="0">
              <a:buFont typeface="Arial" panose="020B0604020202020204" pitchFamily="34" charset="0"/>
              <a:buNone/>
            </a:pPr>
            <a:r>
              <a:rPr lang="fr-FR" baseline="30000"/>
              <a:t>5 </a:t>
            </a:r>
            <a:r>
              <a:rPr lang="fr-FR"/>
              <a:t>Elle verse au moins deux tiers de son bénéfice net aux cantons.</a:t>
            </a:r>
            <a:endParaRPr lang="fr-CH"/>
          </a:p>
          <a:p>
            <a:pPr marL="0" indent="0">
              <a:buFont typeface="Arial" panose="020B0604020202020204" pitchFamily="34" charset="0"/>
              <a:buNone/>
            </a:pPr>
            <a:r>
              <a:rPr lang="fr-FR" baseline="30000"/>
              <a:t>6 </a:t>
            </a:r>
            <a:r>
              <a:rPr lang="fr-FR"/>
              <a:t>Dans l’accomplissement de ses tâches, elle n’est tenue que par la loi.</a:t>
            </a:r>
            <a:endParaRPr lang="fr-CH"/>
          </a:p>
          <a:p>
            <a:pPr marL="0" indent="0">
              <a:buFont typeface="Arial" panose="020B0604020202020204" pitchFamily="34" charset="0"/>
              <a:buNone/>
            </a:pPr>
            <a:endParaRPr lang="de-CH" sz="26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75687723"/>
      </p:ext>
    </p:extLst>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1E98197-F10D-4190-B788-772825782CC6}"/>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b="1">
                <a:solidFill>
                  <a:srgbClr val="C00000"/>
                </a:solidFill>
                <a:latin typeface="+mn-lt"/>
              </a:rPr>
              <a:t>Dispositions transitoires</a:t>
            </a:r>
            <a:endParaRPr lang="de-CH" b="1" dirty="0">
              <a:solidFill>
                <a:srgbClr val="C00000"/>
              </a:solidFill>
              <a:latin typeface="+mn-lt"/>
            </a:endParaRPr>
          </a:p>
        </p:txBody>
      </p:sp>
      <p:sp>
        <p:nvSpPr>
          <p:cNvPr id="3" name="Inhaltsplatzhalt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1A52107-748C-4D32-A5A5-EC6909FD94C3}"/>
              </a:ext>
            </a:extLst>
          </p:cNvPr>
          <p:cNvSpPr txBox="1">
            <a:spLocks/>
          </p:cNvSpPr>
          <p:nvPr/>
        </p:nvSpPr>
        <p:spPr>
          <a:xfrm>
            <a:off x="912090" y="1690688"/>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2000" baseline="30000"/>
              <a:t>1 </a:t>
            </a:r>
            <a:r>
              <a:rPr lang="fr-FR" sz="2000"/>
              <a:t>Les dispositions d’exécution prévoiront que, le jour de leur entrée en vigueur, toute la monnaie scripturale figurant sur des comptes pour le trafic des paiements deviendra un moyen de paiement légal. Il en résultera des engagements correspondants des prestataires de services financiers vis-à-vis de la Banque nationale suisse. Cette dernière veillera à ce que les engagements résultant de la conversion de la monnaie scripturale soient honorés au cours d’une phase de transition raisonnable. Les contrats de crédit existants resteront inchangés.</a:t>
            </a:r>
            <a:endParaRPr lang="fr-CH" sz="2000"/>
          </a:p>
          <a:p>
            <a:pPr marL="0" indent="0">
              <a:buFont typeface="Arial" panose="020B0604020202020204" pitchFamily="34" charset="0"/>
              <a:buNone/>
            </a:pPr>
            <a:r>
              <a:rPr lang="fr-FR" sz="2000" baseline="30000"/>
              <a:t>2 </a:t>
            </a:r>
            <a:r>
              <a:rPr lang="fr-FR" sz="2000"/>
              <a:t>Pendant la phase de transition, notamment, la Banque nationale suisse veillera à ce qu’il n’y ait ni pénurie ni pléthore de monnaie. Pendant ce laps de temps, elle pourra octroyer aux prestataires de services financiers un accès facilité aux prêts.</a:t>
            </a:r>
            <a:endParaRPr lang="fr-CH" sz="2000"/>
          </a:p>
          <a:p>
            <a:pPr marL="0" indent="0">
              <a:buFont typeface="Arial" panose="020B0604020202020204" pitchFamily="34" charset="0"/>
              <a:buNone/>
            </a:pPr>
            <a:r>
              <a:rPr lang="fr-FR" sz="2000" baseline="30000"/>
              <a:t>3 </a:t>
            </a:r>
            <a:r>
              <a:rPr lang="fr-FR" sz="2000"/>
              <a:t>Si la législation fédérale correspondante n’entre pas en vigueur dans les deux ans qui suivent l’acceptation des art. 99 et 99a, le Conseil fédéral édicte dans un délai d’un an les dispositions d’exécution nécessaires par voie d’ordonnance.</a:t>
            </a:r>
            <a:endParaRPr lang="de-CH" sz="20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21847095"/>
      </p:ext>
    </p:extLst>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9158EC1-2779-4AF6-B1E3-4A8CECDB735B}"/>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b="1">
                <a:solidFill>
                  <a:srgbClr val="C00000"/>
                </a:solidFill>
                <a:latin typeface="+mn-lt"/>
              </a:rPr>
              <a:t>Matériel de campagne</a:t>
            </a:r>
            <a:endParaRPr lang="de-CH" b="1" dirty="0">
              <a:solidFill>
                <a:srgbClr val="C00000"/>
              </a:solidFill>
              <a:latin typeface="+mn-lt"/>
            </a:endParaRPr>
          </a:p>
        </p:txBody>
      </p:sp>
      <p:sp>
        <p:nvSpPr>
          <p:cNvPr id="3" name="Inhaltsplatzhalt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7248687-DB12-4CFD-AC5D-245DE5C1C871}"/>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CH" dirty="0"/>
              <a:t>Flyer / </a:t>
            </a:r>
            <a:r>
              <a:rPr lang="de-CH" dirty="0" err="1"/>
              <a:t>argumentaire</a:t>
            </a:r>
            <a:r>
              <a:rPr lang="de-CH" dirty="0"/>
              <a:t> </a:t>
            </a:r>
            <a:r>
              <a:rPr lang="de-CH" dirty="0" err="1"/>
              <a:t>bref</a:t>
            </a:r>
            <a:r>
              <a:rPr lang="de-CH" dirty="0"/>
              <a:t> «NON à </a:t>
            </a:r>
            <a:r>
              <a:rPr lang="de-CH" dirty="0" err="1"/>
              <a:t>monnaie</a:t>
            </a:r>
            <a:r>
              <a:rPr lang="de-CH" dirty="0"/>
              <a:t> </a:t>
            </a:r>
            <a:r>
              <a:rPr lang="de-CH" dirty="0" err="1"/>
              <a:t>pleine</a:t>
            </a:r>
            <a:r>
              <a:rPr lang="de-CH" dirty="0"/>
              <a:t>»</a:t>
            </a:r>
          </a:p>
          <a:p>
            <a:r>
              <a:rPr lang="de-CH" dirty="0" err="1"/>
              <a:t>Argumentaire</a:t>
            </a:r>
            <a:r>
              <a:rPr lang="de-CH" dirty="0"/>
              <a:t> </a:t>
            </a:r>
            <a:r>
              <a:rPr lang="de-CH" dirty="0" err="1"/>
              <a:t>long</a:t>
            </a:r>
            <a:r>
              <a:rPr lang="de-CH" dirty="0"/>
              <a:t> (</a:t>
            </a:r>
            <a:r>
              <a:rPr lang="de-CH" dirty="0" err="1"/>
              <a:t>sous</a:t>
            </a:r>
            <a:r>
              <a:rPr lang="de-CH" dirty="0"/>
              <a:t> </a:t>
            </a:r>
            <a:r>
              <a:rPr lang="de-CH" dirty="0" err="1" smtClean="0"/>
              <a:t>format</a:t>
            </a:r>
            <a:r>
              <a:rPr lang="de-CH" dirty="0" smtClean="0"/>
              <a:t> </a:t>
            </a:r>
            <a:r>
              <a:rPr lang="de-CH" dirty="0"/>
              <a:t>PDF)</a:t>
            </a:r>
          </a:p>
          <a:p>
            <a:r>
              <a:rPr lang="de-CH" dirty="0" smtClean="0"/>
              <a:t>Dossier </a:t>
            </a:r>
            <a:r>
              <a:rPr lang="de-CH" dirty="0" err="1" smtClean="0"/>
              <a:t>politique</a:t>
            </a:r>
            <a:r>
              <a:rPr lang="de-CH" dirty="0" smtClean="0"/>
              <a:t> </a:t>
            </a:r>
            <a:r>
              <a:rPr lang="de-CH" dirty="0"/>
              <a:t>«Les </a:t>
            </a:r>
            <a:r>
              <a:rPr lang="de-CH" dirty="0" err="1"/>
              <a:t>fausses</a:t>
            </a:r>
            <a:r>
              <a:rPr lang="de-CH" dirty="0"/>
              <a:t> </a:t>
            </a:r>
            <a:r>
              <a:rPr lang="de-CH" dirty="0" err="1"/>
              <a:t>promesses</a:t>
            </a:r>
            <a:r>
              <a:rPr lang="de-CH" dirty="0"/>
              <a:t> de </a:t>
            </a:r>
            <a:r>
              <a:rPr lang="de-CH" dirty="0" err="1"/>
              <a:t>l’initiative</a:t>
            </a:r>
            <a:r>
              <a:rPr lang="de-CH" dirty="0"/>
              <a:t> </a:t>
            </a:r>
            <a:r>
              <a:rPr lang="de-CH" dirty="0" err="1"/>
              <a:t>Monnaie</a:t>
            </a:r>
            <a:r>
              <a:rPr lang="de-CH" dirty="0"/>
              <a:t> pleine»</a:t>
            </a:r>
          </a:p>
          <a:p>
            <a:r>
              <a:rPr lang="de-CH" dirty="0" err="1"/>
              <a:t>Thune</a:t>
            </a:r>
            <a:r>
              <a:rPr lang="de-CH" dirty="0"/>
              <a:t> en </a:t>
            </a:r>
            <a:r>
              <a:rPr lang="de-CH" dirty="0" err="1"/>
              <a:t>chocolat</a:t>
            </a:r>
            <a:r>
              <a:rPr lang="de-CH" dirty="0"/>
              <a:t> «</a:t>
            </a:r>
            <a:r>
              <a:rPr lang="de-CH" dirty="0" err="1"/>
              <a:t>Monnaie</a:t>
            </a:r>
            <a:r>
              <a:rPr lang="de-CH" dirty="0"/>
              <a:t> </a:t>
            </a:r>
            <a:r>
              <a:rPr lang="de-CH" dirty="0" err="1"/>
              <a:t>pleine</a:t>
            </a:r>
            <a:r>
              <a:rPr lang="de-CH" dirty="0"/>
              <a:t> NON»</a:t>
            </a:r>
          </a:p>
        </p:txBody>
      </p:sp>
      <p:pic>
        <p:nvPicPr>
          <p:cNvPr id="4" name="Image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37A5B08-1FDF-4F4C-AC55-F9FE25DA11A3}"/>
              </a:ext>
            </a:extLst>
          </p:cNvPr>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970798" y="4962524"/>
            <a:ext cx="2693884" cy="1895475"/>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24983382"/>
      </p:ext>
    </p:extLst>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5EB57C1-2BB9-4D48-A0AE-9CE64022CDB5}"/>
              </a:ext>
            </a:extLst>
          </p:cNvPr>
          <p:cNvPicPr>
            <a:picLocks noChangeAspect="1"/>
          </p:cNvPicPr>
          <p:nvPr/>
        </p:nvPicPr>
        <p:blipFill>
          <a:blip r:embed="rId2"/>
          <a:stretch>
            <a:fillRect/>
          </a:stretch>
        </p:blipFill>
        <p:spPr>
          <a:xfrm>
            <a:off x="331765" y="424376"/>
            <a:ext cx="10766469" cy="1322947"/>
          </a:xfrm>
          <a:prstGeom prst="rect">
            <a:avLst/>
          </a:prstGeom>
        </p:spPr>
      </p:pic>
      <p:sp>
        <p:nvSpPr>
          <p:cNvPr id="9" name="Inhaltsplatzhalt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9224557-DB99-4144-92F9-C76FCDBF2DAB}"/>
              </a:ext>
            </a:extLst>
          </p:cNvPr>
          <p:cNvSpPr txBox="1">
            <a:spLocks/>
          </p:cNvSpPr>
          <p:nvPr/>
        </p:nvSpPr>
        <p:spPr>
          <a:xfrm>
            <a:off x="666750" y="1597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CH" dirty="0"/>
              <a:t>La </a:t>
            </a:r>
            <a:r>
              <a:rPr lang="de-CH" dirty="0" err="1"/>
              <a:t>création</a:t>
            </a:r>
            <a:r>
              <a:rPr lang="de-CH" dirty="0"/>
              <a:t> </a:t>
            </a:r>
            <a:r>
              <a:rPr lang="de-CH" dirty="0" err="1"/>
              <a:t>monétaire</a:t>
            </a:r>
            <a:r>
              <a:rPr lang="de-CH" dirty="0"/>
              <a:t> </a:t>
            </a:r>
            <a:r>
              <a:rPr lang="de-CH" dirty="0" err="1"/>
              <a:t>aujourd’hui</a:t>
            </a:r>
            <a:endParaRPr lang="de-CH" dirty="0"/>
          </a:p>
          <a:p>
            <a:r>
              <a:rPr lang="de-CH" dirty="0" err="1"/>
              <a:t>Que</a:t>
            </a:r>
            <a:r>
              <a:rPr lang="de-CH" dirty="0"/>
              <a:t> veut </a:t>
            </a:r>
            <a:r>
              <a:rPr lang="de-CH" dirty="0" err="1"/>
              <a:t>l’initiative</a:t>
            </a:r>
            <a:r>
              <a:rPr lang="de-CH" dirty="0"/>
              <a:t> « </a:t>
            </a:r>
            <a:r>
              <a:rPr lang="de-CH" dirty="0" err="1"/>
              <a:t>Monnaie</a:t>
            </a:r>
            <a:r>
              <a:rPr lang="de-CH" dirty="0"/>
              <a:t> </a:t>
            </a:r>
            <a:r>
              <a:rPr lang="de-CH" dirty="0" err="1"/>
              <a:t>pleine</a:t>
            </a:r>
            <a:r>
              <a:rPr lang="de-CH" dirty="0"/>
              <a:t>»</a:t>
            </a:r>
          </a:p>
          <a:p>
            <a:r>
              <a:rPr lang="de-CH" dirty="0" err="1"/>
              <a:t>Les</a:t>
            </a:r>
            <a:r>
              <a:rPr lang="de-CH" dirty="0"/>
              <a:t> </a:t>
            </a:r>
            <a:r>
              <a:rPr lang="de-CH" dirty="0" err="1"/>
              <a:t>conséquences</a:t>
            </a:r>
            <a:r>
              <a:rPr lang="de-CH" dirty="0"/>
              <a:t> de </a:t>
            </a:r>
            <a:r>
              <a:rPr lang="de-CH" dirty="0" err="1"/>
              <a:t>l’initiative</a:t>
            </a:r>
            <a:endParaRPr lang="de-CH" dirty="0"/>
          </a:p>
          <a:p>
            <a:r>
              <a:rPr lang="de-CH" dirty="0" err="1"/>
              <a:t>Les</a:t>
            </a:r>
            <a:r>
              <a:rPr lang="de-CH" dirty="0"/>
              <a:t> </a:t>
            </a:r>
            <a:r>
              <a:rPr lang="de-CH" dirty="0" err="1"/>
              <a:t>arguments</a:t>
            </a:r>
            <a:r>
              <a:rPr lang="de-CH" dirty="0"/>
              <a:t> contre «</a:t>
            </a:r>
            <a:r>
              <a:rPr lang="de-CH" dirty="0" err="1"/>
              <a:t>monnaie</a:t>
            </a:r>
            <a:r>
              <a:rPr lang="de-CH" dirty="0"/>
              <a:t> </a:t>
            </a:r>
            <a:r>
              <a:rPr lang="de-CH" dirty="0" err="1"/>
              <a:t>pleine</a:t>
            </a:r>
            <a:r>
              <a:rPr lang="de-CH" dirty="0"/>
              <a:t>» </a:t>
            </a:r>
          </a:p>
          <a:p>
            <a:r>
              <a:rPr lang="de-CH" dirty="0" err="1"/>
              <a:t>Une</a:t>
            </a:r>
            <a:r>
              <a:rPr lang="de-CH" dirty="0"/>
              <a:t> large et solide </a:t>
            </a:r>
            <a:r>
              <a:rPr lang="de-CH" dirty="0" err="1"/>
              <a:t>alliance</a:t>
            </a:r>
            <a:r>
              <a:rPr lang="de-CH" dirty="0"/>
              <a:t> </a:t>
            </a:r>
            <a:r>
              <a:rPr lang="de-CH" dirty="0" err="1"/>
              <a:t>s’oppose</a:t>
            </a:r>
            <a:r>
              <a:rPr lang="de-CH" dirty="0"/>
              <a:t> à </a:t>
            </a:r>
            <a:r>
              <a:rPr lang="de-CH" dirty="0" err="1"/>
              <a:t>l’initiative</a:t>
            </a:r>
            <a:endParaRPr lang="de-CH" dirty="0"/>
          </a:p>
          <a:p>
            <a:r>
              <a:rPr lang="de-CH" dirty="0"/>
              <a:t>Texte de </a:t>
            </a:r>
            <a:r>
              <a:rPr lang="de-CH" dirty="0" err="1"/>
              <a:t>l’initiative</a:t>
            </a:r>
            <a:endParaRPr lang="de-CH" dirty="0"/>
          </a:p>
          <a:p>
            <a:r>
              <a:rPr lang="de-CH" dirty="0" err="1"/>
              <a:t>Matériel</a:t>
            </a:r>
            <a:r>
              <a:rPr lang="de-CH" dirty="0"/>
              <a:t> de </a:t>
            </a:r>
            <a:r>
              <a:rPr lang="de-CH" dirty="0" err="1"/>
              <a:t>campagne</a:t>
            </a:r>
            <a:endParaRPr lang="de-CH" dirty="0"/>
          </a:p>
        </p:txBody>
      </p:sp>
      <p:pic>
        <p:nvPicPr>
          <p:cNvPr id="11" name="Image 1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459A0F7-28EC-4CA5-8EAE-6F4E5D17B92D}"/>
              </a:ext>
            </a:extLst>
          </p:cNvPr>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024946" y="5000624"/>
            <a:ext cx="2639735" cy="1857375"/>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682880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6C9F69F-D085-4C52-ACB1-4A7A66D49A02}"/>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H" b="1">
                <a:solidFill>
                  <a:srgbClr val="C00000"/>
                </a:solidFill>
              </a:rPr>
              <a:t>Création monétaire: situation actuelle</a:t>
            </a:r>
            <a:endParaRPr lang="de-CH" b="1" dirty="0">
              <a:solidFill>
                <a:srgbClr val="C00000"/>
              </a:solidFill>
            </a:endParaRPr>
          </a:p>
        </p:txBody>
      </p:sp>
      <p:graphicFrame>
        <p:nvGraphicFramePr>
          <p:cNvPr id="4" name="Tableau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63A3C59-645A-49E2-ACA9-6BDB1AC592F6}"/>
              </a:ext>
            </a:extLst>
          </p:cNvPr>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199767882"/>
              </p:ext>
            </p:extLst>
          </p:nvPr>
        </p:nvGraphicFramePr>
        <p:xfrm>
          <a:off x="838200" y="1195364"/>
          <a:ext cx="10515600" cy="368808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648396543"/>
                    </a:ext>
                  </a:extLst>
                </a:gridCol>
                <a:gridCol w="5257800">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4244268360"/>
                    </a:ext>
                  </a:extLst>
                </a:gridCol>
              </a:tblGrid>
              <a:tr h="436880">
                <a:tc>
                  <a:txBody>
                    <a:bodyPr/>
                    <a:lstStyle/>
                    <a:p>
                      <a:pPr algn="ctr"/>
                      <a:r>
                        <a:rPr lang="fr-CH" sz="2300" dirty="0">
                          <a:solidFill>
                            <a:schemeClr val="tx1"/>
                          </a:solidFill>
                        </a:rPr>
                        <a:t>La BNS</a:t>
                      </a:r>
                      <a:endParaRPr lang="de-CH" sz="2300" dirty="0">
                        <a:solidFill>
                          <a:schemeClr val="tx1"/>
                        </a:solidFill>
                      </a:endParaRPr>
                    </a:p>
                  </a:txBody>
                  <a:tcPr>
                    <a:solidFill>
                      <a:srgbClr val="F1E0DD"/>
                    </a:solidFill>
                  </a:tcPr>
                </a:tc>
                <a:tc>
                  <a:txBody>
                    <a:bodyPr/>
                    <a:lstStyle/>
                    <a:p>
                      <a:pPr algn="ctr"/>
                      <a:r>
                        <a:rPr lang="fr-CH" sz="2300" dirty="0">
                          <a:solidFill>
                            <a:schemeClr val="tx1"/>
                          </a:solidFill>
                        </a:rPr>
                        <a:t>Les banques commerciales</a:t>
                      </a:r>
                      <a:endParaRPr lang="de-CH" sz="2300" dirty="0">
                        <a:solidFill>
                          <a:schemeClr val="tx1"/>
                        </a:solidFill>
                      </a:endParaRPr>
                    </a:p>
                  </a:txBody>
                  <a:tcPr>
                    <a:solidFill>
                      <a:srgbClr val="F1E0DD"/>
                    </a:solidFill>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778998734"/>
                  </a:ext>
                </a:extLst>
              </a:tr>
              <a:tr h="3108960">
                <a:tc>
                  <a:txBody>
                    <a:bodyPr/>
                    <a:lstStyle/>
                    <a:p>
                      <a:pPr marL="285750" indent="-285750">
                        <a:buFont typeface="Arial" panose="020B0604020202020204" pitchFamily="34" charset="0"/>
                        <a:buChar char="•"/>
                      </a:pPr>
                      <a:r>
                        <a:rPr lang="fr-FR" sz="2300" dirty="0"/>
                        <a:t>Crée et contrôle la « </a:t>
                      </a:r>
                      <a:r>
                        <a:rPr lang="fr-FR" sz="2300" i="1" dirty="0"/>
                        <a:t>monnaie de banque centrale » </a:t>
                      </a:r>
                    </a:p>
                    <a:p>
                      <a:pPr marL="606425" indent="-342900">
                        <a:buFont typeface="Symbol" panose="05050102010706020507" pitchFamily="18" charset="2"/>
                        <a:buChar char="Þ"/>
                      </a:pPr>
                      <a:r>
                        <a:rPr lang="fr-FR" sz="2300" dirty="0"/>
                        <a:t>Pièces et billets </a:t>
                      </a:r>
                    </a:p>
                    <a:p>
                      <a:pPr marL="606425" indent="-342900">
                        <a:buFont typeface="Symbol" panose="05050102010706020507" pitchFamily="18" charset="2"/>
                        <a:buChar char="Þ"/>
                      </a:pPr>
                      <a:r>
                        <a:rPr lang="fr-FR" sz="2300" dirty="0"/>
                        <a:t>Avoirs à vue des banques commerciales auprès de la BNS</a:t>
                      </a:r>
                    </a:p>
                    <a:p>
                      <a:pPr marL="285750" indent="-285750">
                        <a:buFont typeface="Arial" panose="020B0604020202020204" pitchFamily="34" charset="0"/>
                        <a:buChar char="•"/>
                      </a:pPr>
                      <a:r>
                        <a:rPr lang="fr-FR" sz="2300" dirty="0"/>
                        <a:t>Achète des contre-valeurs, par exemple:</a:t>
                      </a:r>
                    </a:p>
                    <a:p>
                      <a:pPr marL="606425" indent="-342900">
                        <a:buFont typeface="Symbol" panose="05050102010706020507" pitchFamily="18" charset="2"/>
                        <a:buChar char="Þ"/>
                      </a:pPr>
                      <a:r>
                        <a:rPr lang="fr-FR" sz="2300" dirty="0"/>
                        <a:t>Devises, actions, emprunts, or…</a:t>
                      </a:r>
                    </a:p>
                    <a:p>
                      <a:pPr marL="285750" indent="-285750">
                        <a:buFont typeface="Arial" panose="020B0604020202020204" pitchFamily="34" charset="0"/>
                        <a:buChar char="•"/>
                      </a:pPr>
                      <a:r>
                        <a:rPr lang="fr-FR" sz="2300" dirty="0"/>
                        <a:t>Représente 10% de la monnaie totale </a:t>
                      </a:r>
                    </a:p>
                  </a:txBody>
                  <a:tcPr>
                    <a:solidFill>
                      <a:srgbClr val="F1E0DD"/>
                    </a:solidFill>
                  </a:tcPr>
                </a:tc>
                <a:tc>
                  <a:txBody>
                    <a:bodyPr/>
                    <a:lstStyle/>
                    <a:p>
                      <a:pPr marL="285750" indent="-285750">
                        <a:buFont typeface="Arial" panose="020B0604020202020204" pitchFamily="34" charset="0"/>
                        <a:buChar char="•"/>
                      </a:pPr>
                      <a:r>
                        <a:rPr lang="fr-FR" sz="2300" dirty="0"/>
                        <a:t>Créent aussi de l’argent, en octroyant des crédits</a:t>
                      </a:r>
                      <a:endParaRPr lang="fr-FR" sz="2300" i="1" dirty="0"/>
                    </a:p>
                    <a:p>
                      <a:pPr marL="606425" indent="-342900">
                        <a:buFont typeface="Symbol" panose="05050102010706020507" pitchFamily="18" charset="2"/>
                        <a:buChar char="Þ"/>
                      </a:pPr>
                      <a:r>
                        <a:rPr lang="fr-FR" sz="2300" i="1" dirty="0"/>
                        <a:t>Monnaie scripturale</a:t>
                      </a:r>
                    </a:p>
                    <a:p>
                      <a:endParaRPr lang="fr-FR" sz="2300" dirty="0"/>
                    </a:p>
                    <a:p>
                      <a:endParaRPr lang="fr-FR" sz="2300" dirty="0"/>
                    </a:p>
                    <a:p>
                      <a:pPr marL="342900" indent="-342900">
                        <a:buFont typeface="Arial" panose="020B0604020202020204" pitchFamily="34" charset="0"/>
                        <a:buChar char="•"/>
                      </a:pPr>
                      <a:r>
                        <a:rPr lang="fr-FR" sz="2300" dirty="0"/>
                        <a:t>La création de monnaie par les banques commerciales représente 90% de la monnaie totale. </a:t>
                      </a:r>
                      <a:endParaRPr lang="de-CH" sz="2300" dirty="0"/>
                    </a:p>
                    <a:p>
                      <a:endParaRPr lang="de-CH" sz="2300" dirty="0"/>
                    </a:p>
                  </a:txBody>
                  <a:tcPr>
                    <a:solidFill>
                      <a:srgbClr val="F1E0DD"/>
                    </a:solidFill>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046918633"/>
                  </a:ext>
                </a:extLst>
              </a:tr>
            </a:tbl>
          </a:graphicData>
        </a:graphic>
      </p:graphicFrame>
      <p:sp>
        <p:nvSpPr>
          <p:cNvPr id="5" name="ZoneTexte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DADF635-16BA-470E-ABAF-F1D9573B5350}"/>
              </a:ext>
            </a:extLst>
          </p:cNvPr>
          <p:cNvSpPr txBox="1"/>
          <p:nvPr/>
        </p:nvSpPr>
        <p:spPr>
          <a:xfrm>
            <a:off x="781050" y="5185582"/>
            <a:ext cx="10629899" cy="954107"/>
          </a:xfrm>
          <a:prstGeom prst="rect">
            <a:avLst/>
          </a:prstGeom>
          <a:noFill/>
        </p:spPr>
        <p:txBody>
          <a:bodyPr wrap="square" rtlCol="0">
            <a:spAutoFit/>
          </a:bodyPr>
          <a:lstStyle/>
          <a:p>
            <a:r>
              <a:rPr lang="fr-FR" b="1" dirty="0"/>
              <a:t>Monnaie scripturale</a:t>
            </a:r>
            <a:r>
              <a:rPr lang="fr-FR" dirty="0"/>
              <a:t>: Les banques commerciales créent et mettent </a:t>
            </a:r>
          </a:p>
          <a:p>
            <a:r>
              <a:rPr lang="fr-FR" dirty="0"/>
              <a:t>en circulation cette monnaie lorsqu’elles octroient des crédits. </a:t>
            </a:r>
          </a:p>
          <a:p>
            <a:r>
              <a:rPr lang="fr-FR" dirty="0"/>
              <a:t>Cette monnaie </a:t>
            </a:r>
            <a:r>
              <a:rPr lang="fr-CH" dirty="0"/>
              <a:t>est temporaire. Elle disparaît </a:t>
            </a:r>
            <a:r>
              <a:rPr lang="fr-FR" dirty="0"/>
              <a:t>lors du remboursement du crédit</a:t>
            </a:r>
            <a:r>
              <a:rPr lang="fr-FR" sz="2000" dirty="0"/>
              <a:t>.</a:t>
            </a:r>
          </a:p>
        </p:txBody>
      </p:sp>
      <p:pic>
        <p:nvPicPr>
          <p:cNvPr id="6" name="Image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47C4E97-ECEF-41F3-A982-78FF2C5F4114}"/>
              </a:ext>
            </a:extLst>
          </p:cNvPr>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970798" y="4962524"/>
            <a:ext cx="2693884" cy="1895475"/>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587714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C28D263-E908-424C-A46F-0657F3A077FA}"/>
              </a:ext>
            </a:extLst>
          </p:cNvPr>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b="1">
                <a:solidFill>
                  <a:srgbClr val="C00000"/>
                </a:solidFill>
                <a:latin typeface="Calibri" panose="020F0502020204030204" pitchFamily="34" charset="0"/>
                <a:cs typeface="Calibri" panose="020F0502020204030204" pitchFamily="34" charset="0"/>
              </a:rPr>
              <a:t>Création monétaire par la BNS</a:t>
            </a:r>
            <a:endParaRPr lang="de-CH" b="1" dirty="0">
              <a:solidFill>
                <a:srgbClr val="C00000"/>
              </a:solidFill>
              <a:latin typeface="Calibri" panose="020F0502020204030204" pitchFamily="34" charset="0"/>
              <a:cs typeface="Calibri" panose="020F0502020204030204" pitchFamily="34" charset="0"/>
            </a:endParaRPr>
          </a:p>
        </p:txBody>
      </p:sp>
      <p:sp>
        <p:nvSpPr>
          <p:cNvPr id="3" name="Inhaltsplatzhalt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85A158B-179A-444F-8260-C5164695DFB1}"/>
              </a:ext>
            </a:extLst>
          </p:cNvPr>
          <p:cNvSpPr txBox="1">
            <a:spLocks/>
          </p:cNvSpPr>
          <p:nvPr/>
        </p:nvSpPr>
        <p:spPr>
          <a:xfrm>
            <a:off x="777815" y="1402931"/>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dirty="0"/>
              <a:t>La BNS fixe les </a:t>
            </a:r>
            <a:r>
              <a:rPr lang="de-DE" dirty="0" err="1">
                <a:solidFill>
                  <a:srgbClr val="C00000"/>
                </a:solidFill>
              </a:rPr>
              <a:t>taux</a:t>
            </a:r>
            <a:r>
              <a:rPr lang="de-DE" dirty="0">
                <a:solidFill>
                  <a:srgbClr val="C00000"/>
                </a:solidFill>
              </a:rPr>
              <a:t> </a:t>
            </a:r>
            <a:r>
              <a:rPr lang="de-DE" dirty="0" err="1">
                <a:solidFill>
                  <a:srgbClr val="C00000"/>
                </a:solidFill>
              </a:rPr>
              <a:t>directeurs</a:t>
            </a:r>
            <a:r>
              <a:rPr lang="de-DE" dirty="0"/>
              <a:t>:</a:t>
            </a:r>
          </a:p>
          <a:p>
            <a:pPr lvl="1"/>
            <a:r>
              <a:rPr lang="de-DE" dirty="0" err="1"/>
              <a:t>Taux</a:t>
            </a:r>
            <a:r>
              <a:rPr lang="de-DE" dirty="0"/>
              <a:t> </a:t>
            </a:r>
            <a:r>
              <a:rPr lang="de-DE" dirty="0" err="1"/>
              <a:t>d‘intérêt</a:t>
            </a:r>
            <a:r>
              <a:rPr lang="de-DE" dirty="0"/>
              <a:t> pour les </a:t>
            </a:r>
            <a:r>
              <a:rPr lang="de-DE" dirty="0" err="1"/>
              <a:t>banques</a:t>
            </a:r>
            <a:r>
              <a:rPr lang="de-DE" dirty="0"/>
              <a:t> </a:t>
            </a:r>
            <a:r>
              <a:rPr lang="de-DE" dirty="0" err="1"/>
              <a:t>commerciales</a:t>
            </a:r>
            <a:r>
              <a:rPr lang="de-DE" dirty="0"/>
              <a:t> </a:t>
            </a:r>
            <a:r>
              <a:rPr lang="de-DE" dirty="0" err="1"/>
              <a:t>qui</a:t>
            </a:r>
            <a:r>
              <a:rPr lang="de-DE" dirty="0"/>
              <a:t> </a:t>
            </a:r>
            <a:r>
              <a:rPr lang="de-DE" dirty="0" err="1"/>
              <a:t>empruntent</a:t>
            </a:r>
            <a:r>
              <a:rPr lang="de-DE" dirty="0"/>
              <a:t> de la </a:t>
            </a:r>
            <a:r>
              <a:rPr lang="de-DE" dirty="0" err="1"/>
              <a:t>monnaie</a:t>
            </a:r>
            <a:r>
              <a:rPr lang="de-DE" dirty="0"/>
              <a:t> </a:t>
            </a:r>
            <a:r>
              <a:rPr lang="de-DE" dirty="0" err="1"/>
              <a:t>auprès</a:t>
            </a:r>
            <a:r>
              <a:rPr lang="de-DE" dirty="0"/>
              <a:t> de la BNS</a:t>
            </a:r>
          </a:p>
          <a:p>
            <a:pPr lvl="1"/>
            <a:r>
              <a:rPr lang="de-DE" dirty="0"/>
              <a:t>Le </a:t>
            </a:r>
            <a:r>
              <a:rPr lang="de-DE" dirty="0" err="1"/>
              <a:t>niveau</a:t>
            </a:r>
            <a:r>
              <a:rPr lang="de-DE" dirty="0"/>
              <a:t> des </a:t>
            </a:r>
            <a:r>
              <a:rPr lang="de-DE" dirty="0" err="1"/>
              <a:t>taux</a:t>
            </a:r>
            <a:r>
              <a:rPr lang="de-DE" dirty="0"/>
              <a:t> </a:t>
            </a:r>
            <a:r>
              <a:rPr lang="de-DE" dirty="0" err="1"/>
              <a:t>directeurs</a:t>
            </a:r>
            <a:r>
              <a:rPr lang="de-DE" dirty="0"/>
              <a:t> </a:t>
            </a:r>
            <a:r>
              <a:rPr lang="de-DE" dirty="0" err="1"/>
              <a:t>joue</a:t>
            </a:r>
            <a:r>
              <a:rPr lang="de-DE" dirty="0"/>
              <a:t> </a:t>
            </a:r>
            <a:r>
              <a:rPr lang="de-DE" dirty="0" err="1"/>
              <a:t>un</a:t>
            </a:r>
            <a:r>
              <a:rPr lang="de-DE" dirty="0"/>
              <a:t> </a:t>
            </a:r>
            <a:r>
              <a:rPr lang="de-DE" dirty="0" err="1"/>
              <a:t>rôle</a:t>
            </a:r>
            <a:r>
              <a:rPr lang="de-DE" dirty="0"/>
              <a:t> </a:t>
            </a:r>
            <a:r>
              <a:rPr lang="de-DE" dirty="0" err="1"/>
              <a:t>sur</a:t>
            </a:r>
            <a:r>
              <a:rPr lang="de-DE" dirty="0"/>
              <a:t> le </a:t>
            </a:r>
            <a:r>
              <a:rPr lang="de-DE" dirty="0" err="1"/>
              <a:t>niveau</a:t>
            </a:r>
            <a:r>
              <a:rPr lang="de-DE" dirty="0"/>
              <a:t> </a:t>
            </a:r>
            <a:r>
              <a:rPr lang="de-DE" dirty="0" err="1"/>
              <a:t>général</a:t>
            </a:r>
            <a:r>
              <a:rPr lang="de-DE" dirty="0"/>
              <a:t> des </a:t>
            </a:r>
            <a:r>
              <a:rPr lang="de-DE" dirty="0" err="1"/>
              <a:t>taux</a:t>
            </a:r>
            <a:r>
              <a:rPr lang="de-DE" dirty="0"/>
              <a:t> </a:t>
            </a:r>
            <a:r>
              <a:rPr lang="de-DE" dirty="0" err="1"/>
              <a:t>d‘intérêt</a:t>
            </a:r>
            <a:r>
              <a:rPr lang="de-DE" dirty="0"/>
              <a:t> en Suisse. </a:t>
            </a:r>
          </a:p>
          <a:p>
            <a:pPr lvl="1"/>
            <a:r>
              <a:rPr lang="de-DE" dirty="0"/>
              <a:t>Le </a:t>
            </a:r>
            <a:r>
              <a:rPr lang="de-DE" dirty="0" err="1"/>
              <a:t>taux</a:t>
            </a:r>
            <a:r>
              <a:rPr lang="de-DE" dirty="0"/>
              <a:t> </a:t>
            </a:r>
            <a:r>
              <a:rPr lang="de-DE" dirty="0" err="1"/>
              <a:t>directeur</a:t>
            </a:r>
            <a:r>
              <a:rPr lang="de-DE" dirty="0"/>
              <a:t> </a:t>
            </a:r>
            <a:r>
              <a:rPr lang="de-DE" dirty="0" err="1"/>
              <a:t>assure</a:t>
            </a:r>
            <a:r>
              <a:rPr lang="de-DE" dirty="0"/>
              <a:t> la </a:t>
            </a:r>
            <a:r>
              <a:rPr lang="de-DE" dirty="0" err="1" smtClean="0"/>
              <a:t>stabilité</a:t>
            </a:r>
            <a:r>
              <a:rPr lang="de-DE" dirty="0" smtClean="0"/>
              <a:t> </a:t>
            </a:r>
            <a:r>
              <a:rPr lang="de-DE" dirty="0"/>
              <a:t>des prix (</a:t>
            </a:r>
            <a:r>
              <a:rPr lang="de-DE" dirty="0" err="1"/>
              <a:t>taux</a:t>
            </a:r>
            <a:r>
              <a:rPr lang="de-DE" dirty="0"/>
              <a:t> </a:t>
            </a:r>
            <a:r>
              <a:rPr lang="de-DE" dirty="0" err="1"/>
              <a:t>d‘inflation</a:t>
            </a:r>
            <a:r>
              <a:rPr lang="de-DE" dirty="0"/>
              <a:t>).</a:t>
            </a:r>
          </a:p>
          <a:p>
            <a:pPr lvl="1"/>
            <a:r>
              <a:rPr lang="de-DE" dirty="0"/>
              <a:t>Les prix et le </a:t>
            </a:r>
            <a:r>
              <a:rPr lang="de-DE" dirty="0" err="1"/>
              <a:t>développement</a:t>
            </a:r>
            <a:r>
              <a:rPr lang="de-DE" dirty="0"/>
              <a:t> de la </a:t>
            </a:r>
            <a:r>
              <a:rPr lang="de-DE" dirty="0" err="1"/>
              <a:t>conjoncture</a:t>
            </a:r>
            <a:r>
              <a:rPr lang="de-DE" dirty="0"/>
              <a:t> </a:t>
            </a:r>
            <a:r>
              <a:rPr lang="de-DE" dirty="0" err="1"/>
              <a:t>sont</a:t>
            </a:r>
            <a:r>
              <a:rPr lang="de-DE" dirty="0"/>
              <a:t> </a:t>
            </a:r>
            <a:r>
              <a:rPr lang="de-DE" dirty="0" err="1"/>
              <a:t>influencés</a:t>
            </a:r>
            <a:r>
              <a:rPr lang="de-DE" dirty="0"/>
              <a:t> par le </a:t>
            </a:r>
            <a:r>
              <a:rPr lang="de-DE" dirty="0" err="1"/>
              <a:t>niveau</a:t>
            </a:r>
            <a:r>
              <a:rPr lang="de-DE" dirty="0"/>
              <a:t> des </a:t>
            </a:r>
            <a:r>
              <a:rPr lang="de-DE" dirty="0" err="1"/>
              <a:t>taux</a:t>
            </a:r>
            <a:r>
              <a:rPr lang="de-DE" dirty="0"/>
              <a:t> </a:t>
            </a:r>
            <a:r>
              <a:rPr lang="de-DE" dirty="0" err="1"/>
              <a:t>directeurs</a:t>
            </a:r>
            <a:r>
              <a:rPr lang="de-DE" dirty="0"/>
              <a:t>. </a:t>
            </a:r>
          </a:p>
          <a:p>
            <a:endParaRPr lang="de-CH" dirty="0"/>
          </a:p>
        </p:txBody>
      </p:sp>
      <p:pic>
        <p:nvPicPr>
          <p:cNvPr id="4" name="Image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1EF242B-9DFE-4E80-B1D1-D3843761C14C}"/>
              </a:ext>
            </a:extLst>
          </p:cNvPr>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970798" y="4962524"/>
            <a:ext cx="2693884" cy="1895475"/>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79091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15BD94E-BBBB-4FBD-B529-7E635160E4DD}"/>
              </a:ext>
            </a:extLst>
          </p:cNvPr>
          <p:cNvSpPr txBox="1">
            <a:spLocks/>
          </p:cNvSpPr>
          <p:nvPr/>
        </p:nvSpPr>
        <p:spPr>
          <a:xfrm>
            <a:off x="838200" y="511774"/>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b="1" dirty="0" err="1">
                <a:solidFill>
                  <a:srgbClr val="C00000"/>
                </a:solidFill>
                <a:latin typeface="+mn-lt"/>
              </a:rPr>
              <a:t>Que</a:t>
            </a:r>
            <a:r>
              <a:rPr lang="de-CH" b="1" dirty="0">
                <a:solidFill>
                  <a:srgbClr val="C00000"/>
                </a:solidFill>
                <a:latin typeface="+mn-lt"/>
              </a:rPr>
              <a:t> veut </a:t>
            </a:r>
            <a:r>
              <a:rPr lang="de-CH" b="1" dirty="0" err="1">
                <a:solidFill>
                  <a:srgbClr val="C00000"/>
                </a:solidFill>
                <a:latin typeface="+mn-lt"/>
              </a:rPr>
              <a:t>l’initiative</a:t>
            </a:r>
            <a:r>
              <a:rPr lang="de-CH" b="1" dirty="0">
                <a:solidFill>
                  <a:srgbClr val="C00000"/>
                </a:solidFill>
                <a:latin typeface="+mn-lt"/>
              </a:rPr>
              <a:t> </a:t>
            </a:r>
            <a:r>
              <a:rPr lang="de-CH" b="1" dirty="0" err="1">
                <a:solidFill>
                  <a:srgbClr val="C00000"/>
                </a:solidFill>
                <a:latin typeface="+mn-lt"/>
              </a:rPr>
              <a:t>Monnaie</a:t>
            </a:r>
            <a:r>
              <a:rPr lang="de-CH" b="1" dirty="0">
                <a:solidFill>
                  <a:srgbClr val="C00000"/>
                </a:solidFill>
                <a:latin typeface="+mn-lt"/>
              </a:rPr>
              <a:t> </a:t>
            </a:r>
            <a:r>
              <a:rPr lang="de-CH" b="1" dirty="0" err="1">
                <a:solidFill>
                  <a:srgbClr val="C00000"/>
                </a:solidFill>
                <a:latin typeface="+mn-lt"/>
              </a:rPr>
              <a:t>pleine</a:t>
            </a:r>
            <a:r>
              <a:rPr lang="de-CH" b="1" dirty="0">
                <a:solidFill>
                  <a:srgbClr val="C00000"/>
                </a:solidFill>
                <a:latin typeface="+mn-lt"/>
              </a:rPr>
              <a:t>?</a:t>
            </a:r>
          </a:p>
        </p:txBody>
      </p:sp>
      <p:sp>
        <p:nvSpPr>
          <p:cNvPr id="3" name="Inhaltsplatzhalt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CFBC3B2-53F9-4ECA-83DF-AADA543D0802}"/>
              </a:ext>
            </a:extLst>
          </p:cNvPr>
          <p:cNvSpPr txBox="1">
            <a:spLocks/>
          </p:cNvSpPr>
          <p:nvPr/>
        </p:nvSpPr>
        <p:spPr>
          <a:xfrm>
            <a:off x="838200" y="1494871"/>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CH" dirty="0" err="1">
                <a:solidFill>
                  <a:srgbClr val="C00000"/>
                </a:solidFill>
              </a:rPr>
              <a:t>Interdiction</a:t>
            </a:r>
            <a:r>
              <a:rPr lang="de-CH" dirty="0">
                <a:solidFill>
                  <a:srgbClr val="C00000"/>
                </a:solidFill>
              </a:rPr>
              <a:t> </a:t>
            </a:r>
            <a:r>
              <a:rPr lang="de-CH" dirty="0" err="1">
                <a:solidFill>
                  <a:srgbClr val="C00000"/>
                </a:solidFill>
              </a:rPr>
              <a:t>complète</a:t>
            </a:r>
            <a:r>
              <a:rPr lang="de-CH" dirty="0"/>
              <a:t> de la </a:t>
            </a:r>
            <a:r>
              <a:rPr lang="de-CH" dirty="0" err="1"/>
              <a:t>monnaie</a:t>
            </a:r>
            <a:r>
              <a:rPr lang="de-CH" dirty="0"/>
              <a:t> </a:t>
            </a:r>
            <a:r>
              <a:rPr lang="de-CH" dirty="0" err="1"/>
              <a:t>scripturale</a:t>
            </a:r>
            <a:r>
              <a:rPr lang="de-CH" dirty="0"/>
              <a:t> par </a:t>
            </a:r>
            <a:r>
              <a:rPr lang="de-CH" dirty="0" err="1"/>
              <a:t>les</a:t>
            </a:r>
            <a:r>
              <a:rPr lang="de-CH" dirty="0"/>
              <a:t> </a:t>
            </a:r>
            <a:r>
              <a:rPr lang="de-CH" dirty="0" err="1"/>
              <a:t>banques</a:t>
            </a:r>
            <a:r>
              <a:rPr lang="de-CH" dirty="0"/>
              <a:t> </a:t>
            </a:r>
            <a:r>
              <a:rPr lang="de-CH" dirty="0" err="1"/>
              <a:t>commerciales</a:t>
            </a:r>
            <a:r>
              <a:rPr lang="de-CH" dirty="0"/>
              <a:t>.</a:t>
            </a:r>
          </a:p>
          <a:p>
            <a:r>
              <a:rPr lang="de-CH" dirty="0" err="1"/>
              <a:t>L’argent</a:t>
            </a:r>
            <a:r>
              <a:rPr lang="de-CH" dirty="0"/>
              <a:t> </a:t>
            </a:r>
            <a:r>
              <a:rPr lang="de-CH" dirty="0" err="1"/>
              <a:t>investi</a:t>
            </a:r>
            <a:r>
              <a:rPr lang="de-CH" dirty="0"/>
              <a:t> </a:t>
            </a:r>
            <a:r>
              <a:rPr lang="de-CH" dirty="0" err="1"/>
              <a:t>doit</a:t>
            </a:r>
            <a:r>
              <a:rPr lang="de-CH" dirty="0"/>
              <a:t> </a:t>
            </a:r>
            <a:r>
              <a:rPr lang="de-CH" dirty="0" err="1"/>
              <a:t>être</a:t>
            </a:r>
            <a:r>
              <a:rPr lang="de-CH" dirty="0"/>
              <a:t> disponible en </a:t>
            </a:r>
            <a:r>
              <a:rPr lang="de-CH" dirty="0" err="1"/>
              <a:t>tout</a:t>
            </a:r>
            <a:r>
              <a:rPr lang="de-CH" dirty="0"/>
              <a:t> </a:t>
            </a:r>
            <a:r>
              <a:rPr lang="de-CH" dirty="0" err="1"/>
              <a:t>temps</a:t>
            </a:r>
            <a:r>
              <a:rPr lang="de-CH" dirty="0"/>
              <a:t> (</a:t>
            </a:r>
            <a:r>
              <a:rPr lang="de-CH" dirty="0" err="1"/>
              <a:t>comptes</a:t>
            </a:r>
            <a:r>
              <a:rPr lang="de-CH" dirty="0"/>
              <a:t> de </a:t>
            </a:r>
            <a:r>
              <a:rPr lang="de-CH" dirty="0" err="1"/>
              <a:t>monnaie</a:t>
            </a:r>
            <a:r>
              <a:rPr lang="de-CH" dirty="0"/>
              <a:t> </a:t>
            </a:r>
            <a:r>
              <a:rPr lang="de-CH" dirty="0" err="1"/>
              <a:t>pleine</a:t>
            </a:r>
            <a:r>
              <a:rPr lang="de-CH" dirty="0"/>
              <a:t>).</a:t>
            </a:r>
          </a:p>
          <a:p>
            <a:r>
              <a:rPr lang="de-CH" dirty="0">
                <a:solidFill>
                  <a:srgbClr val="C00000"/>
                </a:solidFill>
              </a:rPr>
              <a:t>La Banque nationale </a:t>
            </a:r>
            <a:r>
              <a:rPr lang="de-CH" dirty="0" err="1">
                <a:solidFill>
                  <a:srgbClr val="C00000"/>
                </a:solidFill>
              </a:rPr>
              <a:t>suisse</a:t>
            </a:r>
            <a:r>
              <a:rPr lang="de-CH" dirty="0">
                <a:solidFill>
                  <a:srgbClr val="C00000"/>
                </a:solidFill>
              </a:rPr>
              <a:t> </a:t>
            </a:r>
            <a:r>
              <a:rPr lang="de-CH" dirty="0" err="1"/>
              <a:t>doit</a:t>
            </a:r>
            <a:r>
              <a:rPr lang="de-CH" dirty="0"/>
              <a:t> </a:t>
            </a:r>
            <a:r>
              <a:rPr lang="de-CH" dirty="0" err="1"/>
              <a:t>piloter</a:t>
            </a:r>
            <a:r>
              <a:rPr lang="de-CH" dirty="0"/>
              <a:t> à 100% la </a:t>
            </a:r>
            <a:r>
              <a:rPr lang="de-CH" dirty="0" err="1"/>
              <a:t>quantité</a:t>
            </a:r>
            <a:r>
              <a:rPr lang="de-CH" dirty="0"/>
              <a:t> de </a:t>
            </a:r>
            <a:r>
              <a:rPr lang="de-CH" dirty="0" err="1"/>
              <a:t>monnaie</a:t>
            </a:r>
            <a:r>
              <a:rPr lang="de-CH" dirty="0"/>
              <a:t> totale.</a:t>
            </a:r>
          </a:p>
          <a:p>
            <a:r>
              <a:rPr lang="de-CH" dirty="0"/>
              <a:t>La </a:t>
            </a:r>
            <a:r>
              <a:rPr lang="de-CH" dirty="0" err="1"/>
              <a:t>monnaie</a:t>
            </a:r>
            <a:r>
              <a:rPr lang="de-CH" dirty="0"/>
              <a:t> </a:t>
            </a:r>
            <a:r>
              <a:rPr lang="de-CH" dirty="0" err="1"/>
              <a:t>nouvellement</a:t>
            </a:r>
            <a:r>
              <a:rPr lang="de-CH" dirty="0"/>
              <a:t> </a:t>
            </a:r>
            <a:r>
              <a:rPr lang="de-CH" dirty="0" err="1"/>
              <a:t>créée</a:t>
            </a:r>
            <a:r>
              <a:rPr lang="de-CH" dirty="0"/>
              <a:t> </a:t>
            </a:r>
            <a:r>
              <a:rPr lang="de-CH" dirty="0" err="1"/>
              <a:t>doit</a:t>
            </a:r>
            <a:r>
              <a:rPr lang="de-CH" dirty="0"/>
              <a:t> </a:t>
            </a:r>
            <a:r>
              <a:rPr lang="de-CH" dirty="0" err="1"/>
              <a:t>être</a:t>
            </a:r>
            <a:r>
              <a:rPr lang="de-CH" dirty="0"/>
              <a:t> </a:t>
            </a:r>
            <a:r>
              <a:rPr lang="de-CH" dirty="0" err="1"/>
              <a:t>mise</a:t>
            </a:r>
            <a:r>
              <a:rPr lang="de-CH" dirty="0"/>
              <a:t> en </a:t>
            </a:r>
            <a:r>
              <a:rPr lang="de-CH" dirty="0" err="1"/>
              <a:t>circulation</a:t>
            </a:r>
            <a:r>
              <a:rPr lang="de-CH" dirty="0"/>
              <a:t> </a:t>
            </a:r>
            <a:r>
              <a:rPr lang="de-CH" dirty="0" err="1">
                <a:solidFill>
                  <a:srgbClr val="C00000"/>
                </a:solidFill>
              </a:rPr>
              <a:t>sans</a:t>
            </a:r>
            <a:r>
              <a:rPr lang="de-CH" dirty="0">
                <a:solidFill>
                  <a:srgbClr val="C00000"/>
                </a:solidFill>
              </a:rPr>
              <a:t> </a:t>
            </a:r>
            <a:r>
              <a:rPr lang="de-CH" dirty="0" err="1">
                <a:solidFill>
                  <a:srgbClr val="C00000"/>
                </a:solidFill>
              </a:rPr>
              <a:t>dette</a:t>
            </a:r>
            <a:r>
              <a:rPr lang="de-CH" dirty="0">
                <a:solidFill>
                  <a:srgbClr val="C00000"/>
                </a:solidFill>
              </a:rPr>
              <a:t> </a:t>
            </a:r>
            <a:r>
              <a:rPr lang="de-CH" dirty="0"/>
              <a:t>à </a:t>
            </a:r>
            <a:r>
              <a:rPr lang="de-CH" dirty="0" err="1"/>
              <a:t>l’avenir</a:t>
            </a:r>
            <a:r>
              <a:rPr lang="de-CH" dirty="0"/>
              <a:t>. </a:t>
            </a:r>
          </a:p>
          <a:p>
            <a:endParaRPr lang="de-CH" dirty="0"/>
          </a:p>
          <a:p>
            <a:endParaRPr lang="de-CH" dirty="0"/>
          </a:p>
        </p:txBody>
      </p:sp>
      <p:pic>
        <p:nvPicPr>
          <p:cNvPr id="4" name="Image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8FC0716-19F1-4592-A703-A9C34E8D9F52}"/>
              </a:ext>
            </a:extLst>
          </p:cNvPr>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970798" y="4962524"/>
            <a:ext cx="2693884" cy="1895475"/>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639158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2CC811C-4ACC-4039-81F7-2F7FF59C9412}"/>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b="1" dirty="0">
                <a:solidFill>
                  <a:srgbClr val="C00000"/>
                </a:solidFill>
                <a:latin typeface="+mn-lt"/>
              </a:rPr>
              <a:t>Impact de </a:t>
            </a:r>
            <a:r>
              <a:rPr lang="de-CH" b="1" dirty="0" err="1">
                <a:solidFill>
                  <a:srgbClr val="C00000"/>
                </a:solidFill>
                <a:latin typeface="+mn-lt"/>
              </a:rPr>
              <a:t>l’initiative</a:t>
            </a:r>
            <a:r>
              <a:rPr lang="de-CH" b="1" dirty="0">
                <a:solidFill>
                  <a:srgbClr val="C00000"/>
                </a:solidFill>
                <a:latin typeface="+mn-lt"/>
              </a:rPr>
              <a:t> </a:t>
            </a:r>
            <a:r>
              <a:rPr lang="de-CH" b="1" dirty="0" err="1">
                <a:solidFill>
                  <a:srgbClr val="C00000"/>
                </a:solidFill>
                <a:latin typeface="+mn-lt"/>
              </a:rPr>
              <a:t>sur</a:t>
            </a:r>
            <a:r>
              <a:rPr lang="de-CH" b="1" dirty="0">
                <a:solidFill>
                  <a:srgbClr val="C00000"/>
                </a:solidFill>
                <a:latin typeface="+mn-lt"/>
              </a:rPr>
              <a:t> la </a:t>
            </a:r>
            <a:r>
              <a:rPr lang="de-CH" b="1" dirty="0" err="1">
                <a:solidFill>
                  <a:srgbClr val="C00000"/>
                </a:solidFill>
                <a:latin typeface="+mn-lt"/>
              </a:rPr>
              <a:t>population</a:t>
            </a:r>
            <a:endParaRPr lang="de-CH" b="1" dirty="0">
              <a:solidFill>
                <a:srgbClr val="C00000"/>
              </a:solidFill>
              <a:latin typeface="+mn-lt"/>
            </a:endParaRPr>
          </a:p>
        </p:txBody>
      </p:sp>
      <p:sp>
        <p:nvSpPr>
          <p:cNvPr id="3" name="Inhaltsplatzhalt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2373F69-38F1-4C88-B9FE-3A27F9CD69BD}"/>
              </a:ext>
            </a:extLst>
          </p:cNvPr>
          <p:cNvSpPr txBox="1">
            <a:spLocks/>
          </p:cNvSpPr>
          <p:nvPr/>
        </p:nvSpPr>
        <p:spPr>
          <a:xfrm>
            <a:off x="838200" y="1825625"/>
            <a:ext cx="10515600" cy="38160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solidFill>
                  <a:srgbClr val="C00000"/>
                </a:solidFill>
              </a:rPr>
              <a:t>Frais </a:t>
            </a:r>
            <a:r>
              <a:rPr lang="de-DE" dirty="0" err="1">
                <a:solidFill>
                  <a:srgbClr val="C00000"/>
                </a:solidFill>
              </a:rPr>
              <a:t>bancaires</a:t>
            </a:r>
            <a:r>
              <a:rPr lang="de-DE" dirty="0">
                <a:solidFill>
                  <a:srgbClr val="C00000"/>
                </a:solidFill>
              </a:rPr>
              <a:t> plus </a:t>
            </a:r>
            <a:r>
              <a:rPr lang="de-DE" dirty="0" err="1">
                <a:solidFill>
                  <a:srgbClr val="C00000"/>
                </a:solidFill>
              </a:rPr>
              <a:t>élevés</a:t>
            </a:r>
            <a:r>
              <a:rPr lang="de-DE" dirty="0">
                <a:solidFill>
                  <a:srgbClr val="C00000"/>
                </a:solidFill>
              </a:rPr>
              <a:t> </a:t>
            </a:r>
            <a:r>
              <a:rPr lang="de-DE" dirty="0" err="1"/>
              <a:t>pour</a:t>
            </a:r>
            <a:r>
              <a:rPr lang="de-DE" dirty="0"/>
              <a:t> </a:t>
            </a:r>
            <a:r>
              <a:rPr lang="de-DE" dirty="0" err="1"/>
              <a:t>les</a:t>
            </a:r>
            <a:r>
              <a:rPr lang="de-DE" dirty="0"/>
              <a:t> </a:t>
            </a:r>
            <a:r>
              <a:rPr lang="de-DE" dirty="0" err="1"/>
              <a:t>services</a:t>
            </a:r>
            <a:r>
              <a:rPr lang="de-DE" dirty="0"/>
              <a:t> </a:t>
            </a:r>
            <a:r>
              <a:rPr lang="de-DE" dirty="0" err="1"/>
              <a:t>financiers</a:t>
            </a:r>
            <a:r>
              <a:rPr lang="de-DE" dirty="0"/>
              <a:t>, </a:t>
            </a:r>
            <a:r>
              <a:rPr lang="de-DE" dirty="0" err="1"/>
              <a:t>car</a:t>
            </a:r>
            <a:r>
              <a:rPr lang="de-DE" dirty="0"/>
              <a:t> </a:t>
            </a:r>
            <a:r>
              <a:rPr lang="de-DE" dirty="0" err="1"/>
              <a:t>les</a:t>
            </a:r>
            <a:r>
              <a:rPr lang="de-DE" dirty="0"/>
              <a:t> </a:t>
            </a:r>
            <a:r>
              <a:rPr lang="de-DE" dirty="0" err="1"/>
              <a:t>banques</a:t>
            </a:r>
            <a:r>
              <a:rPr lang="de-DE" dirty="0"/>
              <a:t> </a:t>
            </a:r>
            <a:r>
              <a:rPr lang="de-DE" dirty="0" err="1"/>
              <a:t>n‘ont</a:t>
            </a:r>
            <a:r>
              <a:rPr lang="de-DE" dirty="0"/>
              <a:t> plus le </a:t>
            </a:r>
            <a:r>
              <a:rPr lang="de-DE" dirty="0" err="1"/>
              <a:t>droit</a:t>
            </a:r>
            <a:r>
              <a:rPr lang="de-DE" dirty="0"/>
              <a:t> de faire „</a:t>
            </a:r>
            <a:r>
              <a:rPr lang="de-DE" dirty="0" err="1"/>
              <a:t>travailler</a:t>
            </a:r>
            <a:r>
              <a:rPr lang="de-DE" dirty="0"/>
              <a:t>“ </a:t>
            </a:r>
            <a:r>
              <a:rPr lang="de-DE" dirty="0" err="1"/>
              <a:t>l‘argent</a:t>
            </a:r>
            <a:r>
              <a:rPr lang="de-DE" dirty="0"/>
              <a:t> des </a:t>
            </a:r>
            <a:r>
              <a:rPr lang="de-DE" dirty="0" err="1"/>
              <a:t>dépôts</a:t>
            </a:r>
            <a:r>
              <a:rPr lang="de-DE" dirty="0"/>
              <a:t>.</a:t>
            </a:r>
          </a:p>
          <a:p>
            <a:r>
              <a:rPr lang="de-DE" dirty="0">
                <a:solidFill>
                  <a:srgbClr val="C00000"/>
                </a:solidFill>
              </a:rPr>
              <a:t>Pas </a:t>
            </a:r>
            <a:r>
              <a:rPr lang="de-DE" dirty="0" err="1">
                <a:solidFill>
                  <a:srgbClr val="C00000"/>
                </a:solidFill>
              </a:rPr>
              <a:t>d‘intérêt</a:t>
            </a:r>
            <a:r>
              <a:rPr lang="de-DE" dirty="0">
                <a:solidFill>
                  <a:srgbClr val="C00000"/>
                </a:solidFill>
              </a:rPr>
              <a:t> </a:t>
            </a:r>
            <a:r>
              <a:rPr lang="de-DE" dirty="0" err="1">
                <a:solidFill>
                  <a:srgbClr val="C00000"/>
                </a:solidFill>
              </a:rPr>
              <a:t>sur</a:t>
            </a:r>
            <a:r>
              <a:rPr lang="de-DE" dirty="0">
                <a:solidFill>
                  <a:srgbClr val="C00000"/>
                </a:solidFill>
              </a:rPr>
              <a:t> </a:t>
            </a:r>
            <a:r>
              <a:rPr lang="de-DE" dirty="0" err="1">
                <a:solidFill>
                  <a:srgbClr val="C00000"/>
                </a:solidFill>
              </a:rPr>
              <a:t>les</a:t>
            </a:r>
            <a:r>
              <a:rPr lang="de-DE" dirty="0">
                <a:solidFill>
                  <a:srgbClr val="C00000"/>
                </a:solidFill>
              </a:rPr>
              <a:t> </a:t>
            </a:r>
            <a:r>
              <a:rPr lang="de-DE" dirty="0" err="1"/>
              <a:t>comptes</a:t>
            </a:r>
            <a:r>
              <a:rPr lang="de-DE" dirty="0"/>
              <a:t> de </a:t>
            </a:r>
            <a:r>
              <a:rPr lang="de-DE" dirty="0" err="1"/>
              <a:t>monnaie</a:t>
            </a:r>
            <a:r>
              <a:rPr lang="de-DE" dirty="0"/>
              <a:t> </a:t>
            </a:r>
            <a:r>
              <a:rPr lang="de-DE" dirty="0" err="1"/>
              <a:t>pleine</a:t>
            </a:r>
            <a:r>
              <a:rPr lang="de-DE" dirty="0"/>
              <a:t>.</a:t>
            </a:r>
            <a:endParaRPr lang="de-CH" dirty="0"/>
          </a:p>
          <a:p>
            <a:r>
              <a:rPr lang="de-CH" dirty="0" err="1">
                <a:solidFill>
                  <a:srgbClr val="C00000"/>
                </a:solidFill>
              </a:rPr>
              <a:t>Raréfaction</a:t>
            </a:r>
            <a:r>
              <a:rPr lang="de-CH" dirty="0">
                <a:solidFill>
                  <a:srgbClr val="C00000"/>
                </a:solidFill>
              </a:rPr>
              <a:t> et </a:t>
            </a:r>
            <a:r>
              <a:rPr lang="de-CH" dirty="0" err="1">
                <a:solidFill>
                  <a:srgbClr val="C00000"/>
                </a:solidFill>
              </a:rPr>
              <a:t>augmentation</a:t>
            </a:r>
            <a:r>
              <a:rPr lang="de-CH" dirty="0">
                <a:solidFill>
                  <a:srgbClr val="C00000"/>
                </a:solidFill>
              </a:rPr>
              <a:t> du </a:t>
            </a:r>
            <a:r>
              <a:rPr lang="de-CH" dirty="0" err="1">
                <a:solidFill>
                  <a:srgbClr val="C00000"/>
                </a:solidFill>
              </a:rPr>
              <a:t>coût</a:t>
            </a:r>
            <a:r>
              <a:rPr lang="de-CH" dirty="0">
                <a:solidFill>
                  <a:srgbClr val="C00000"/>
                </a:solidFill>
              </a:rPr>
              <a:t> du </a:t>
            </a:r>
            <a:r>
              <a:rPr lang="de-CH" dirty="0" err="1">
                <a:solidFill>
                  <a:srgbClr val="C00000"/>
                </a:solidFill>
              </a:rPr>
              <a:t>crédit</a:t>
            </a:r>
            <a:r>
              <a:rPr lang="de-CH" dirty="0"/>
              <a:t>. </a:t>
            </a:r>
            <a:r>
              <a:rPr lang="de-CH" dirty="0" err="1"/>
              <a:t>Sont</a:t>
            </a:r>
            <a:r>
              <a:rPr lang="de-CH" dirty="0"/>
              <a:t> </a:t>
            </a:r>
            <a:r>
              <a:rPr lang="de-CH" dirty="0" err="1"/>
              <a:t>concernés</a:t>
            </a:r>
            <a:r>
              <a:rPr lang="de-CH" dirty="0"/>
              <a:t> </a:t>
            </a:r>
            <a:r>
              <a:rPr lang="de-CH" dirty="0" err="1"/>
              <a:t>directement</a:t>
            </a:r>
            <a:r>
              <a:rPr lang="de-CH" dirty="0"/>
              <a:t> </a:t>
            </a:r>
            <a:r>
              <a:rPr lang="de-CH" dirty="0" err="1"/>
              <a:t>les</a:t>
            </a:r>
            <a:r>
              <a:rPr lang="de-CH" dirty="0"/>
              <a:t> </a:t>
            </a:r>
            <a:r>
              <a:rPr lang="de-CH" dirty="0" err="1"/>
              <a:t>preneurs</a:t>
            </a:r>
            <a:r>
              <a:rPr lang="de-CH" dirty="0"/>
              <a:t> de </a:t>
            </a:r>
            <a:r>
              <a:rPr lang="de-CH" dirty="0" err="1"/>
              <a:t>crédits</a:t>
            </a:r>
            <a:r>
              <a:rPr lang="de-CH" dirty="0"/>
              <a:t> (</a:t>
            </a:r>
            <a:r>
              <a:rPr lang="de-CH" dirty="0" err="1"/>
              <a:t>prêts</a:t>
            </a:r>
            <a:r>
              <a:rPr lang="de-CH" dirty="0"/>
              <a:t> </a:t>
            </a:r>
            <a:r>
              <a:rPr lang="de-CH" dirty="0" err="1"/>
              <a:t>hypothécaires</a:t>
            </a:r>
            <a:r>
              <a:rPr lang="de-CH" dirty="0"/>
              <a:t>) et </a:t>
            </a:r>
            <a:r>
              <a:rPr lang="de-CH" dirty="0" err="1"/>
              <a:t>indirectement</a:t>
            </a:r>
            <a:r>
              <a:rPr lang="de-CH" dirty="0"/>
              <a:t> </a:t>
            </a:r>
            <a:r>
              <a:rPr lang="de-CH" dirty="0" err="1"/>
              <a:t>les</a:t>
            </a:r>
            <a:r>
              <a:rPr lang="de-CH" dirty="0"/>
              <a:t> </a:t>
            </a:r>
            <a:r>
              <a:rPr lang="de-CH" dirty="0" err="1"/>
              <a:t>locataires</a:t>
            </a:r>
            <a:r>
              <a:rPr lang="de-CH" dirty="0"/>
              <a:t>.</a:t>
            </a:r>
            <a:r>
              <a:rPr lang="de-CH" dirty="0">
                <a:solidFill>
                  <a:srgbClr val="C00000"/>
                </a:solidFill>
              </a:rPr>
              <a:t> Augmentation</a:t>
            </a:r>
            <a:r>
              <a:rPr lang="de-CH" dirty="0"/>
              <a:t> des </a:t>
            </a:r>
            <a:r>
              <a:rPr lang="de-CH" dirty="0" err="1"/>
              <a:t>loyers</a:t>
            </a:r>
            <a:r>
              <a:rPr lang="de-CH" dirty="0"/>
              <a:t>.</a:t>
            </a:r>
            <a:endParaRPr lang="de-DE" dirty="0"/>
          </a:p>
          <a:p>
            <a:endParaRPr lang="de-CH" dirty="0"/>
          </a:p>
          <a:p>
            <a:endParaRPr lang="de-CH" dirty="0"/>
          </a:p>
          <a:p>
            <a:endParaRPr lang="de-CH" dirty="0"/>
          </a:p>
        </p:txBody>
      </p:sp>
      <p:pic>
        <p:nvPicPr>
          <p:cNvPr id="4" name="Image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88FB2EB-E159-40B2-84DC-01199F805AAB}"/>
              </a:ext>
            </a:extLst>
          </p:cNvPr>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970798" y="4962524"/>
            <a:ext cx="2693884" cy="1895475"/>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66608380"/>
      </p:ext>
    </p:extLst>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332A9FC-3552-4B6B-9D1A-D26F28758693}"/>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b="1">
                <a:solidFill>
                  <a:srgbClr val="C00000"/>
                </a:solidFill>
                <a:latin typeface="+mn-lt"/>
              </a:rPr>
              <a:t>Risques pour la Banque nationale</a:t>
            </a:r>
            <a:endParaRPr lang="de-CH" b="1" dirty="0">
              <a:solidFill>
                <a:srgbClr val="C00000"/>
              </a:solidFill>
              <a:latin typeface="+mn-lt"/>
            </a:endParaRPr>
          </a:p>
        </p:txBody>
      </p:sp>
      <p:sp>
        <p:nvSpPr>
          <p:cNvPr id="3" name="Inhaltsplatzhalt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AA47B67-A599-497A-8A3D-C2F7519C2A87}"/>
              </a:ext>
            </a:extLst>
          </p:cNvPr>
          <p:cNvSpPr txBox="1">
            <a:spLocks/>
          </p:cNvSpPr>
          <p:nvPr/>
        </p:nvSpPr>
        <p:spPr>
          <a:xfrm>
            <a:off x="838200" y="1471942"/>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CH" dirty="0" err="1">
                <a:solidFill>
                  <a:srgbClr val="C00000"/>
                </a:solidFill>
              </a:rPr>
              <a:t>Centralisation</a:t>
            </a:r>
            <a:r>
              <a:rPr lang="de-CH" dirty="0"/>
              <a:t> </a:t>
            </a:r>
            <a:r>
              <a:rPr lang="de-CH" dirty="0" err="1"/>
              <a:t>complète</a:t>
            </a:r>
            <a:r>
              <a:rPr lang="de-CH" dirty="0"/>
              <a:t> de la </a:t>
            </a:r>
            <a:r>
              <a:rPr lang="de-CH" dirty="0" err="1"/>
              <a:t>politique</a:t>
            </a:r>
            <a:r>
              <a:rPr lang="de-CH" dirty="0"/>
              <a:t> </a:t>
            </a:r>
            <a:r>
              <a:rPr lang="de-CH" dirty="0" err="1"/>
              <a:t>monétaire</a:t>
            </a:r>
            <a:endParaRPr lang="de-DE" dirty="0"/>
          </a:p>
          <a:p>
            <a:r>
              <a:rPr lang="de-DE" dirty="0" err="1">
                <a:solidFill>
                  <a:srgbClr val="C00000"/>
                </a:solidFill>
              </a:rPr>
              <a:t>Convoitises</a:t>
            </a:r>
            <a:r>
              <a:rPr lang="de-DE" dirty="0">
                <a:solidFill>
                  <a:srgbClr val="C00000"/>
                </a:solidFill>
              </a:rPr>
              <a:t> et </a:t>
            </a:r>
            <a:r>
              <a:rPr lang="de-DE" dirty="0" err="1">
                <a:solidFill>
                  <a:srgbClr val="C00000"/>
                </a:solidFill>
              </a:rPr>
              <a:t>pressions</a:t>
            </a:r>
            <a:r>
              <a:rPr lang="de-DE" dirty="0">
                <a:solidFill>
                  <a:srgbClr val="C00000"/>
                </a:solidFill>
              </a:rPr>
              <a:t> </a:t>
            </a:r>
            <a:r>
              <a:rPr lang="de-DE" dirty="0" err="1">
                <a:solidFill>
                  <a:srgbClr val="C00000"/>
                </a:solidFill>
              </a:rPr>
              <a:t>énormes</a:t>
            </a:r>
            <a:r>
              <a:rPr lang="de-DE" dirty="0">
                <a:solidFill>
                  <a:srgbClr val="C00000"/>
                </a:solidFill>
              </a:rPr>
              <a:t> </a:t>
            </a:r>
            <a:r>
              <a:rPr lang="de-DE" dirty="0" err="1"/>
              <a:t>sur</a:t>
            </a:r>
            <a:r>
              <a:rPr lang="de-DE" dirty="0"/>
              <a:t> la BNS en </a:t>
            </a:r>
            <a:r>
              <a:rPr lang="de-DE" dirty="0" err="1"/>
              <a:t>vue</a:t>
            </a:r>
            <a:r>
              <a:rPr lang="de-DE" dirty="0"/>
              <a:t> des </a:t>
            </a:r>
            <a:r>
              <a:rPr lang="de-DE" dirty="0" err="1"/>
              <a:t>distributions</a:t>
            </a:r>
            <a:r>
              <a:rPr lang="de-DE" dirty="0"/>
              <a:t> annuelles de </a:t>
            </a:r>
            <a:r>
              <a:rPr lang="de-DE" dirty="0" err="1"/>
              <a:t>francs</a:t>
            </a:r>
            <a:r>
              <a:rPr lang="de-DE" dirty="0"/>
              <a:t> </a:t>
            </a:r>
            <a:r>
              <a:rPr lang="de-DE" dirty="0" err="1"/>
              <a:t>aux</a:t>
            </a:r>
            <a:r>
              <a:rPr lang="de-DE" dirty="0"/>
              <a:t> </a:t>
            </a:r>
            <a:r>
              <a:rPr lang="de-DE" dirty="0" err="1"/>
              <a:t>collectivités</a:t>
            </a:r>
            <a:r>
              <a:rPr lang="de-DE" dirty="0"/>
              <a:t> </a:t>
            </a:r>
            <a:r>
              <a:rPr lang="de-DE" dirty="0" err="1"/>
              <a:t>publiques</a:t>
            </a:r>
            <a:r>
              <a:rPr lang="de-DE" dirty="0"/>
              <a:t> et </a:t>
            </a:r>
            <a:r>
              <a:rPr lang="de-DE" dirty="0" err="1"/>
              <a:t>aux</a:t>
            </a:r>
            <a:r>
              <a:rPr lang="de-DE" dirty="0"/>
              <a:t> </a:t>
            </a:r>
            <a:r>
              <a:rPr lang="de-DE" dirty="0" err="1"/>
              <a:t>personnes</a:t>
            </a:r>
            <a:r>
              <a:rPr lang="de-DE" dirty="0"/>
              <a:t> </a:t>
            </a:r>
            <a:r>
              <a:rPr lang="de-DE" dirty="0" err="1"/>
              <a:t>physiques</a:t>
            </a:r>
            <a:endParaRPr lang="de-DE" dirty="0">
              <a:solidFill>
                <a:srgbClr val="C00000"/>
              </a:solidFill>
            </a:endParaRPr>
          </a:p>
          <a:p>
            <a:pPr lvl="1"/>
            <a:r>
              <a:rPr lang="de-DE" dirty="0"/>
              <a:t>Des </a:t>
            </a:r>
            <a:r>
              <a:rPr lang="de-DE" dirty="0" err="1"/>
              <a:t>milliards</a:t>
            </a:r>
            <a:r>
              <a:rPr lang="de-DE" dirty="0"/>
              <a:t> de </a:t>
            </a:r>
            <a:r>
              <a:rPr lang="de-DE" dirty="0" err="1"/>
              <a:t>francs</a:t>
            </a:r>
            <a:r>
              <a:rPr lang="de-DE" dirty="0"/>
              <a:t> </a:t>
            </a:r>
            <a:r>
              <a:rPr lang="de-DE" dirty="0" err="1"/>
              <a:t>devraient</a:t>
            </a:r>
            <a:r>
              <a:rPr lang="de-DE" dirty="0"/>
              <a:t> </a:t>
            </a:r>
            <a:r>
              <a:rPr lang="de-DE" dirty="0" err="1"/>
              <a:t>être</a:t>
            </a:r>
            <a:r>
              <a:rPr lang="de-DE" dirty="0"/>
              <a:t> </a:t>
            </a:r>
            <a:r>
              <a:rPr lang="de-DE" dirty="0" err="1" smtClean="0"/>
              <a:t>offerts</a:t>
            </a:r>
            <a:r>
              <a:rPr lang="de-DE" dirty="0" smtClean="0"/>
              <a:t> </a:t>
            </a:r>
            <a:r>
              <a:rPr lang="de-DE" dirty="0"/>
              <a:t>et </a:t>
            </a:r>
            <a:r>
              <a:rPr lang="de-DE" dirty="0" err="1" smtClean="0"/>
              <a:t>attribués</a:t>
            </a:r>
            <a:r>
              <a:rPr lang="de-DE" dirty="0"/>
              <a:t>, par exemple, à des </a:t>
            </a:r>
            <a:r>
              <a:rPr lang="de-DE" dirty="0" err="1"/>
              <a:t>baisses</a:t>
            </a:r>
            <a:r>
              <a:rPr lang="de-DE" dirty="0"/>
              <a:t> </a:t>
            </a:r>
            <a:r>
              <a:rPr lang="de-DE" dirty="0" err="1"/>
              <a:t>d‘impôt</a:t>
            </a:r>
            <a:r>
              <a:rPr lang="de-DE" dirty="0"/>
              <a:t> </a:t>
            </a:r>
            <a:r>
              <a:rPr lang="de-DE" dirty="0" err="1"/>
              <a:t>ou</a:t>
            </a:r>
            <a:r>
              <a:rPr lang="de-DE" dirty="0"/>
              <a:t> des </a:t>
            </a:r>
            <a:r>
              <a:rPr lang="de-DE" dirty="0" err="1"/>
              <a:t>mesures</a:t>
            </a:r>
            <a:r>
              <a:rPr lang="de-DE" dirty="0"/>
              <a:t> </a:t>
            </a:r>
            <a:r>
              <a:rPr lang="de-DE" dirty="0" err="1"/>
              <a:t>d‘assainissement</a:t>
            </a:r>
            <a:r>
              <a:rPr lang="de-DE" dirty="0"/>
              <a:t> des </a:t>
            </a:r>
            <a:r>
              <a:rPr lang="de-DE" dirty="0" err="1"/>
              <a:t>assurances</a:t>
            </a:r>
            <a:r>
              <a:rPr lang="de-DE" dirty="0"/>
              <a:t> </a:t>
            </a:r>
            <a:r>
              <a:rPr lang="de-DE" dirty="0" err="1"/>
              <a:t>sociales</a:t>
            </a:r>
            <a:endParaRPr lang="de-DE" dirty="0"/>
          </a:p>
          <a:p>
            <a:pPr lvl="1"/>
            <a:r>
              <a:rPr lang="de-DE" dirty="0" err="1"/>
              <a:t>Politique</a:t>
            </a:r>
            <a:r>
              <a:rPr lang="de-DE" dirty="0"/>
              <a:t> </a:t>
            </a:r>
            <a:r>
              <a:rPr lang="de-DE" dirty="0" err="1"/>
              <a:t>monétaire</a:t>
            </a:r>
            <a:r>
              <a:rPr lang="de-DE" dirty="0"/>
              <a:t> </a:t>
            </a:r>
            <a:r>
              <a:rPr lang="de-DE" dirty="0" err="1"/>
              <a:t>indépendante</a:t>
            </a:r>
            <a:r>
              <a:rPr lang="de-DE" dirty="0"/>
              <a:t> impossible</a:t>
            </a:r>
          </a:p>
          <a:p>
            <a:pPr lvl="1"/>
            <a:r>
              <a:rPr lang="de-DE" dirty="0" err="1"/>
              <a:t>L‘argent</a:t>
            </a:r>
            <a:r>
              <a:rPr lang="de-DE" dirty="0"/>
              <a:t> </a:t>
            </a:r>
            <a:r>
              <a:rPr lang="de-DE" dirty="0" err="1"/>
              <a:t>redistribué</a:t>
            </a:r>
            <a:r>
              <a:rPr lang="de-DE" dirty="0"/>
              <a:t> ne </a:t>
            </a:r>
            <a:r>
              <a:rPr lang="de-DE" dirty="0" err="1"/>
              <a:t>peut</a:t>
            </a:r>
            <a:r>
              <a:rPr lang="de-DE" dirty="0"/>
              <a:t> plus </a:t>
            </a:r>
            <a:r>
              <a:rPr lang="de-DE" dirty="0" err="1"/>
              <a:t>être</a:t>
            </a:r>
            <a:r>
              <a:rPr lang="de-DE" dirty="0"/>
              <a:t> </a:t>
            </a:r>
            <a:r>
              <a:rPr lang="de-DE" dirty="0" err="1"/>
              <a:t>repris</a:t>
            </a:r>
            <a:r>
              <a:rPr lang="de-DE" dirty="0"/>
              <a:t> ! </a:t>
            </a:r>
            <a:br>
              <a:rPr lang="de-DE" dirty="0"/>
            </a:br>
            <a:r>
              <a:rPr lang="de-DE" dirty="0"/>
              <a:t>	</a:t>
            </a:r>
            <a:r>
              <a:rPr lang="de-DE" dirty="0">
                <a:sym typeface="Wingdings" panose="05000000000000000000" pitchFamily="2" charset="2"/>
              </a:rPr>
              <a:t></a:t>
            </a:r>
            <a:r>
              <a:rPr lang="de-DE" dirty="0">
                <a:solidFill>
                  <a:srgbClr val="C00000"/>
                </a:solidFill>
              </a:rPr>
              <a:t> Danger </a:t>
            </a:r>
            <a:r>
              <a:rPr lang="de-DE" dirty="0" err="1">
                <a:solidFill>
                  <a:srgbClr val="C00000"/>
                </a:solidFill>
              </a:rPr>
              <a:t>d‘inflation</a:t>
            </a:r>
            <a:r>
              <a:rPr lang="de-DE" dirty="0">
                <a:solidFill>
                  <a:srgbClr val="C00000"/>
                </a:solidFill>
              </a:rPr>
              <a:t> !</a:t>
            </a:r>
          </a:p>
          <a:p>
            <a:endParaRPr lang="de-CH" dirty="0"/>
          </a:p>
          <a:p>
            <a:endParaRPr lang="de-CH" dirty="0"/>
          </a:p>
          <a:p>
            <a:endParaRPr lang="de-CH"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66593111"/>
      </p:ext>
    </p:extLst>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C5FB8C2-D473-4358-A0A7-7D7173BC9A9C}"/>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b="1">
                <a:solidFill>
                  <a:srgbClr val="C00000"/>
                </a:solidFill>
                <a:latin typeface="+mn-lt"/>
              </a:rPr>
              <a:t>Opposition très large à l’initiative</a:t>
            </a:r>
            <a:endParaRPr lang="de-CH" b="1" dirty="0">
              <a:solidFill>
                <a:srgbClr val="C00000"/>
              </a:solidFill>
              <a:latin typeface="+mn-lt"/>
            </a:endParaRPr>
          </a:p>
        </p:txBody>
      </p:sp>
      <p:sp>
        <p:nvSpPr>
          <p:cNvPr id="3" name="Inhaltsplatzhalt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9B0353A-3C81-426C-BEEA-303445040943}"/>
              </a:ext>
            </a:extLst>
          </p:cNvPr>
          <p:cNvSpPr txBox="1">
            <a:spLocks/>
          </p:cNvSpPr>
          <p:nvPr/>
        </p:nvSpPr>
        <p:spPr>
          <a:xfrm>
            <a:off x="838200" y="1558923"/>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CH" dirty="0"/>
              <a:t>Conseil </a:t>
            </a:r>
            <a:r>
              <a:rPr lang="de-CH" dirty="0" err="1"/>
              <a:t>fédéral</a:t>
            </a:r>
            <a:endParaRPr lang="de-CH" dirty="0"/>
          </a:p>
          <a:p>
            <a:r>
              <a:rPr lang="de-CH" dirty="0"/>
              <a:t>Banque nationale </a:t>
            </a:r>
            <a:r>
              <a:rPr lang="de-CH" dirty="0" err="1"/>
              <a:t>suisse</a:t>
            </a:r>
            <a:endParaRPr lang="de-CH" dirty="0"/>
          </a:p>
          <a:p>
            <a:r>
              <a:rPr lang="de-CH" dirty="0" err="1"/>
              <a:t>Parlement</a:t>
            </a:r>
            <a:endParaRPr lang="de-CH" dirty="0"/>
          </a:p>
          <a:p>
            <a:pPr lvl="1"/>
            <a:r>
              <a:rPr lang="de-CH" dirty="0"/>
              <a:t>Conseil national (</a:t>
            </a:r>
            <a:r>
              <a:rPr lang="fr-CH" dirty="0"/>
              <a:t>169 NON, 9 OUI et 12 abstentions)</a:t>
            </a:r>
          </a:p>
          <a:p>
            <a:pPr lvl="1"/>
            <a:r>
              <a:rPr lang="fr-CH" dirty="0"/>
              <a:t>Conseil des Etats (42 NON, 1 abstention)</a:t>
            </a:r>
          </a:p>
          <a:p>
            <a:r>
              <a:rPr lang="de-CH" dirty="0"/>
              <a:t>PBD, PDC, PLR, PS, UDC, </a:t>
            </a:r>
            <a:r>
              <a:rPr lang="de-CH" dirty="0" err="1"/>
              <a:t>Vert’libéraux</a:t>
            </a:r>
            <a:endParaRPr lang="de-CH" dirty="0"/>
          </a:p>
          <a:p>
            <a:r>
              <a:rPr lang="de-CH" dirty="0" err="1"/>
              <a:t>Nombreux</a:t>
            </a:r>
            <a:r>
              <a:rPr lang="de-CH" dirty="0"/>
              <a:t> </a:t>
            </a:r>
            <a:r>
              <a:rPr lang="de-CH" dirty="0" err="1"/>
              <a:t>économistes</a:t>
            </a:r>
            <a:r>
              <a:rPr lang="de-CH" dirty="0"/>
              <a:t>, </a:t>
            </a:r>
            <a:r>
              <a:rPr lang="de-CH" dirty="0" err="1"/>
              <a:t>spécialistes</a:t>
            </a:r>
            <a:r>
              <a:rPr lang="de-CH" dirty="0"/>
              <a:t> de </a:t>
            </a:r>
            <a:r>
              <a:rPr lang="de-CH" dirty="0" err="1"/>
              <a:t>politique</a:t>
            </a:r>
            <a:r>
              <a:rPr lang="de-CH" dirty="0"/>
              <a:t> </a:t>
            </a:r>
            <a:r>
              <a:rPr lang="de-CH" dirty="0" err="1"/>
              <a:t>monétaire</a:t>
            </a:r>
            <a:endParaRPr lang="de-CH" dirty="0"/>
          </a:p>
          <a:p>
            <a:r>
              <a:rPr lang="de-CH" dirty="0" err="1"/>
              <a:t>Toutes</a:t>
            </a:r>
            <a:r>
              <a:rPr lang="de-CH" dirty="0"/>
              <a:t> </a:t>
            </a:r>
            <a:r>
              <a:rPr lang="de-CH" dirty="0" err="1"/>
              <a:t>les</a:t>
            </a:r>
            <a:r>
              <a:rPr lang="de-CH" dirty="0"/>
              <a:t> </a:t>
            </a:r>
            <a:r>
              <a:rPr lang="de-CH" dirty="0" err="1"/>
              <a:t>organisations</a:t>
            </a:r>
            <a:r>
              <a:rPr lang="de-CH" dirty="0"/>
              <a:t> </a:t>
            </a:r>
            <a:r>
              <a:rPr lang="de-CH" dirty="0" err="1"/>
              <a:t>économiques</a:t>
            </a:r>
            <a:endParaRPr lang="de-CH" dirty="0"/>
          </a:p>
        </p:txBody>
      </p:sp>
      <p:pic>
        <p:nvPicPr>
          <p:cNvPr id="4" name="Image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4744FDB-E0B1-4604-8E11-33FCEEC6F403}"/>
              </a:ext>
            </a:extLst>
          </p:cNvPr>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970798" y="4962524"/>
            <a:ext cx="2693884" cy="1895475"/>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48364315"/>
      </p:ext>
    </p:extLst>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5850661-A87A-4FD3-86B1-8E6F03DDAD2F}"/>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b="1">
                <a:solidFill>
                  <a:srgbClr val="C00000"/>
                </a:solidFill>
                <a:latin typeface="+mn-lt"/>
              </a:rPr>
              <a:t>Position du Conseil fédéral</a:t>
            </a:r>
            <a:endParaRPr lang="de-CH" b="1" dirty="0">
              <a:solidFill>
                <a:srgbClr val="C00000"/>
              </a:solidFill>
              <a:latin typeface="+mn-lt"/>
            </a:endParaRPr>
          </a:p>
        </p:txBody>
      </p:sp>
      <p:sp>
        <p:nvSpPr>
          <p:cNvPr id="3" name="Inhaltsplatzhalt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1CCC436-2744-4718-BA00-4BCF138071FB}"/>
              </a:ext>
            </a:extLst>
          </p:cNvPr>
          <p:cNvSpPr txBox="1">
            <a:spLocks/>
          </p:cNvSpPr>
          <p:nvPr/>
        </p:nvSpPr>
        <p:spPr>
          <a:xfrm>
            <a:off x="838200" y="1690688"/>
            <a:ext cx="10515600" cy="4486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i="1"/>
              <a:t>«</a:t>
            </a:r>
            <a:r>
              <a:rPr lang="fr-FR"/>
              <a:t> La Suisse ferait cavalier seul dans la mise en œuvre d’une initiative qui équivaudrait à une transformation profonde et hasardeuse du système monétaire et du secteur financier suisses. »</a:t>
            </a:r>
            <a:endParaRPr lang="de-CH" dirty="0"/>
          </a:p>
        </p:txBody>
      </p:sp>
      <p:pic>
        <p:nvPicPr>
          <p:cNvPr id="4" name="Grafik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6BFBFB3-EB28-4DC1-A892-0535093CC359}"/>
              </a:ext>
            </a:extLst>
          </p:cNvPr>
          <p:cNvPicPr>
            <a:picLocks noChangeAspect="1"/>
          </p:cNvPicPr>
          <p:nvPr/>
        </p:nvPicPr>
        <p:blipFill rotWithShape="1">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13881" b="14373"/>
          <a:stretch/>
        </p:blipFill>
        <p:spPr>
          <a:xfrm>
            <a:off x="956510" y="3429000"/>
            <a:ext cx="6027881" cy="2882900"/>
          </a:xfrm>
          <a:prstGeom prst="rect">
            <a:avLst/>
          </a:prstGeom>
        </p:spPr>
      </p:pic>
      <p:pic>
        <p:nvPicPr>
          <p:cNvPr id="5" name="Image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6487944-985F-4B13-A0F3-3302798D78C9}"/>
              </a:ext>
            </a:extLst>
          </p:cNvPr>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970798" y="4962524"/>
            <a:ext cx="2693884" cy="1895475"/>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494551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a="http://schemas.openxmlformats.org/drawingml/2006/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CD0FC68E296840B62B957BD5A18E38" ma:contentTypeVersion="1" ma:contentTypeDescription="Crée un document." ma:contentTypeScope="" ma:versionID="2177c3b08891d8e6bc4971c822b33367">
  <xsd:schema xmlns:xsd="http://www.w3.org/2001/XMLSchema" xmlns:xs="http://www.w3.org/2001/XMLSchema" xmlns:p="http://schemas.microsoft.com/office/2006/metadata/properties" xmlns:ns1="http://schemas.microsoft.com/sharepoint/v3" targetNamespace="http://schemas.microsoft.com/office/2006/metadata/properties" ma:root="true" ma:fieldsID="9dae117fc33e3357c54d5daa0cf4258f"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Geplantes Startdatum" ma:description="" ma:hidden="true" ma:internalName="PublishingStartDate">
      <xsd:simpleType>
        <xsd:restriction base="dms:Unknown"/>
      </xsd:simpleType>
    </xsd:element>
    <xsd:element name="PublishingExpirationDate" ma:index="9" nillable="true" ma:displayName="Geplantes Enddatum"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623F3BE9-BA07-4A23-A14B-58D08CD86D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924C14A-93EF-404A-8660-B9AA351C6EB5}">
  <ds:schemaRefs>
    <ds:schemaRef ds:uri="http://schemas.microsoft.com/sharepoint/v3/contenttype/forms"/>
  </ds:schemaRefs>
</ds:datastoreItem>
</file>

<file path=customXml/itemProps3.xml><?xml version="1.0" encoding="utf-8"?>
<ds:datastoreItem xmlns:ds="http://schemas.openxmlformats.org/officeDocument/2006/customXml" ds:itemID="{D9B1B280-8EAA-4EC8-A77C-43D78003616B}">
  <ds:schemaRef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28</TotalTime>
  <Words>1185</Words>
  <Application>Microsoft Macintosh PowerPoint</Application>
  <PresentationFormat>Personnalisé</PresentationFormat>
  <Paragraphs>98</Paragraphs>
  <Slides>17</Slides>
  <Notes>0</Notes>
  <HiddenSlides>0</HiddenSlides>
  <MMClips>0</MMClips>
  <ScaleCrop>false</ScaleCrop>
  <HeadingPairs>
    <vt:vector size="4" baseType="variant">
      <vt:variant>
        <vt:lpstr>Modèle de conception</vt:lpstr>
      </vt:variant>
      <vt:variant>
        <vt:i4>1</vt:i4>
      </vt:variant>
      <vt:variant>
        <vt:lpstr>Titres des diapositives</vt:lpstr>
      </vt:variant>
      <vt:variant>
        <vt:i4>17</vt:i4>
      </vt:variant>
    </vt:vector>
  </HeadingPairs>
  <TitlesOfParts>
    <vt:vector size="18"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Simon Vincent</dc:creator>
  <cp:lastModifiedBy>Vincent Von Siebenthal</cp:lastModifiedBy>
  <cp:revision>4</cp:revision>
  <dcterms:created xsi:type="dcterms:W3CDTF">2018-03-28T13:24:58Z</dcterms:created>
  <dcterms:modified xsi:type="dcterms:W3CDTF">2018-03-28T13:53:28Z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0x01010068CD0FC68E296840B62B957BD5A18E38</vt:lpwstr>
  </property>
</Properties>
</file>