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21"/>
  </p:notesMasterIdLst>
  <p:handoutMasterIdLst>
    <p:handoutMasterId r:id="rId22"/>
  </p:handoutMasterIdLst>
  <p:sldIdLst>
    <p:sldId id="256" r:id="rId2"/>
    <p:sldId id="276" r:id="rId3"/>
    <p:sldId id="286" r:id="rId4"/>
    <p:sldId id="275" r:id="rId5"/>
    <p:sldId id="261" r:id="rId6"/>
    <p:sldId id="282" r:id="rId7"/>
    <p:sldId id="268" r:id="rId8"/>
    <p:sldId id="267" r:id="rId9"/>
    <p:sldId id="289" r:id="rId10"/>
    <p:sldId id="279" r:id="rId11"/>
    <p:sldId id="290" r:id="rId12"/>
    <p:sldId id="262" r:id="rId13"/>
    <p:sldId id="259" r:id="rId14"/>
    <p:sldId id="292" r:id="rId15"/>
    <p:sldId id="280" r:id="rId16"/>
    <p:sldId id="260" r:id="rId17"/>
    <p:sldId id="274" r:id="rId18"/>
    <p:sldId id="266" r:id="rId19"/>
    <p:sldId id="29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67" autoAdjust="0"/>
    <p:restoredTop sz="94660"/>
  </p:normalViewPr>
  <p:slideViewPr>
    <p:cSldViewPr snapToGrid="0">
      <p:cViewPr>
        <p:scale>
          <a:sx n="116" d="100"/>
          <a:sy n="116" d="100"/>
        </p:scale>
        <p:origin x="-7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B14AE8-EAE4-4985-B0F3-49C1AA0D890C}" type="datetimeFigureOut">
              <a:rPr lang="de-CH" smtClean="0"/>
              <a:t>03.08.2017</a:t>
            </a:fld>
            <a:endParaRPr lang="de-CH"/>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de-CH"/>
              <a:t>Apiyo B-Amolo</a:t>
            </a: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08879E-AA17-4F83-B22E-A49A8C2B6224}" type="slidenum">
              <a:rPr lang="de-CH" smtClean="0"/>
              <a:t>‹Nr.›</a:t>
            </a:fld>
            <a:endParaRPr lang="de-CH"/>
          </a:p>
        </p:txBody>
      </p:sp>
    </p:spTree>
    <p:extLst>
      <p:ext uri="{BB962C8B-B14F-4D97-AF65-F5344CB8AC3E}">
        <p14:creationId xmlns:p14="http://schemas.microsoft.com/office/powerpoint/2010/main" val="98760436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210127-0964-4047-B76F-67084AA00D89}" type="datetimeFigureOut">
              <a:rPr lang="de-DE"/>
              <a:t>03.08.2017</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de-DE"/>
              <a:t>Apiyo B-Amolo</a:t>
            </a:r>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BBBF94-218D-4217-A8A8-7AC060AC65FB}" type="slidenum">
              <a:rPr lang="de-DE"/>
              <a:t>‹Nr.›</a:t>
            </a:fld>
            <a:endParaRPr lang="de-DE"/>
          </a:p>
        </p:txBody>
      </p:sp>
    </p:spTree>
    <p:extLst>
      <p:ext uri="{BB962C8B-B14F-4D97-AF65-F5344CB8AC3E}">
        <p14:creationId xmlns:p14="http://schemas.microsoft.com/office/powerpoint/2010/main" val="383390674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2BBBF94-218D-4217-A8A8-7AC060AC65FB}" type="slidenum">
              <a:rPr lang="de-DE"/>
              <a:t>1</a:t>
            </a:fld>
            <a:endParaRPr lang="de-DE"/>
          </a:p>
        </p:txBody>
      </p:sp>
      <p:sp>
        <p:nvSpPr>
          <p:cNvPr id="5" name="Fußzeilenplatzhalter 4"/>
          <p:cNvSpPr>
            <a:spLocks noGrp="1"/>
          </p:cNvSpPr>
          <p:nvPr>
            <p:ph type="ftr" sz="quarter" idx="11"/>
          </p:nvPr>
        </p:nvSpPr>
        <p:spPr/>
        <p:txBody>
          <a:bodyPr/>
          <a:lstStyle/>
          <a:p>
            <a:r>
              <a:rPr lang="de-DE"/>
              <a:t>Apiyo B-Amolo</a:t>
            </a:r>
          </a:p>
        </p:txBody>
      </p:sp>
    </p:spTree>
    <p:extLst>
      <p:ext uri="{BB962C8B-B14F-4D97-AF65-F5344CB8AC3E}">
        <p14:creationId xmlns:p14="http://schemas.microsoft.com/office/powerpoint/2010/main" val="2211548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2BBBF94-218D-4217-A8A8-7AC060AC65FB}" type="slidenum">
              <a:rPr lang="de-DE"/>
              <a:t>12</a:t>
            </a:fld>
            <a:endParaRPr lang="de-DE"/>
          </a:p>
        </p:txBody>
      </p:sp>
      <p:sp>
        <p:nvSpPr>
          <p:cNvPr id="5" name="Fußzeilenplatzhalter 4"/>
          <p:cNvSpPr>
            <a:spLocks noGrp="1"/>
          </p:cNvSpPr>
          <p:nvPr>
            <p:ph type="ftr" sz="quarter" idx="11"/>
          </p:nvPr>
        </p:nvSpPr>
        <p:spPr/>
        <p:txBody>
          <a:bodyPr/>
          <a:lstStyle/>
          <a:p>
            <a:r>
              <a:rPr lang="de-DE"/>
              <a:t>Apiyo B-Amolo</a:t>
            </a:r>
          </a:p>
        </p:txBody>
      </p:sp>
    </p:spTree>
    <p:extLst>
      <p:ext uri="{BB962C8B-B14F-4D97-AF65-F5344CB8AC3E}">
        <p14:creationId xmlns:p14="http://schemas.microsoft.com/office/powerpoint/2010/main" val="1734000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2BBBF94-218D-4217-A8A8-7AC060AC65FB}" type="slidenum">
              <a:rPr lang="de-DE"/>
              <a:t>13</a:t>
            </a:fld>
            <a:endParaRPr lang="de-DE"/>
          </a:p>
        </p:txBody>
      </p:sp>
      <p:sp>
        <p:nvSpPr>
          <p:cNvPr id="5" name="Fußzeilenplatzhalter 4"/>
          <p:cNvSpPr>
            <a:spLocks noGrp="1"/>
          </p:cNvSpPr>
          <p:nvPr>
            <p:ph type="ftr" sz="quarter" idx="11"/>
          </p:nvPr>
        </p:nvSpPr>
        <p:spPr/>
        <p:txBody>
          <a:bodyPr/>
          <a:lstStyle/>
          <a:p>
            <a:r>
              <a:rPr lang="de-DE"/>
              <a:t>Apiyo B-Amolo</a:t>
            </a:r>
          </a:p>
        </p:txBody>
      </p:sp>
    </p:spTree>
    <p:extLst>
      <p:ext uri="{BB962C8B-B14F-4D97-AF65-F5344CB8AC3E}">
        <p14:creationId xmlns:p14="http://schemas.microsoft.com/office/powerpoint/2010/main" val="3579478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r>
              <a:rPr lang="de-DE"/>
              <a:t>Apiyo B-Amolo</a:t>
            </a:r>
          </a:p>
        </p:txBody>
      </p:sp>
      <p:sp>
        <p:nvSpPr>
          <p:cNvPr id="5" name="Foliennummernplatzhalter 4"/>
          <p:cNvSpPr>
            <a:spLocks noGrp="1"/>
          </p:cNvSpPr>
          <p:nvPr>
            <p:ph type="sldNum" sz="quarter" idx="11"/>
          </p:nvPr>
        </p:nvSpPr>
        <p:spPr/>
        <p:txBody>
          <a:bodyPr/>
          <a:lstStyle/>
          <a:p>
            <a:fld id="{A2BBBF94-218D-4217-A8A8-7AC060AC65FB}" type="slidenum">
              <a:rPr lang="de-DE"/>
              <a:t>15</a:t>
            </a:fld>
            <a:endParaRPr lang="de-DE"/>
          </a:p>
        </p:txBody>
      </p:sp>
    </p:spTree>
    <p:extLst>
      <p:ext uri="{BB962C8B-B14F-4D97-AF65-F5344CB8AC3E}">
        <p14:creationId xmlns:p14="http://schemas.microsoft.com/office/powerpoint/2010/main" val="548082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2BBBF94-218D-4217-A8A8-7AC060AC65FB}" type="slidenum">
              <a:rPr lang="de-DE"/>
              <a:t>16</a:t>
            </a:fld>
            <a:endParaRPr lang="de-DE"/>
          </a:p>
        </p:txBody>
      </p:sp>
      <p:sp>
        <p:nvSpPr>
          <p:cNvPr id="5" name="Fußzeilenplatzhalter 4"/>
          <p:cNvSpPr>
            <a:spLocks noGrp="1"/>
          </p:cNvSpPr>
          <p:nvPr>
            <p:ph type="ftr" sz="quarter" idx="11"/>
          </p:nvPr>
        </p:nvSpPr>
        <p:spPr/>
        <p:txBody>
          <a:bodyPr/>
          <a:lstStyle/>
          <a:p>
            <a:r>
              <a:rPr lang="de-DE"/>
              <a:t>Apiyo B-Amolo</a:t>
            </a:r>
          </a:p>
        </p:txBody>
      </p:sp>
    </p:spTree>
    <p:extLst>
      <p:ext uri="{BB962C8B-B14F-4D97-AF65-F5344CB8AC3E}">
        <p14:creationId xmlns:p14="http://schemas.microsoft.com/office/powerpoint/2010/main" val="57032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2BBBF94-218D-4217-A8A8-7AC060AC65FB}" type="slidenum">
              <a:rPr lang="de-DE"/>
              <a:t>17</a:t>
            </a:fld>
            <a:endParaRPr lang="de-DE"/>
          </a:p>
        </p:txBody>
      </p:sp>
      <p:sp>
        <p:nvSpPr>
          <p:cNvPr id="5" name="Fußzeilenplatzhalter 4"/>
          <p:cNvSpPr>
            <a:spLocks noGrp="1"/>
          </p:cNvSpPr>
          <p:nvPr>
            <p:ph type="ftr" sz="quarter" idx="11"/>
          </p:nvPr>
        </p:nvSpPr>
        <p:spPr/>
        <p:txBody>
          <a:bodyPr/>
          <a:lstStyle/>
          <a:p>
            <a:r>
              <a:rPr lang="de-DE"/>
              <a:t>Apiyo B-Amolo</a:t>
            </a:r>
          </a:p>
        </p:txBody>
      </p:sp>
    </p:spTree>
    <p:extLst>
      <p:ext uri="{BB962C8B-B14F-4D97-AF65-F5344CB8AC3E}">
        <p14:creationId xmlns:p14="http://schemas.microsoft.com/office/powerpoint/2010/main" val="2028950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2BBBF94-218D-4217-A8A8-7AC060AC65FB}" type="slidenum">
              <a:rPr lang="de-DE"/>
              <a:t>18</a:t>
            </a:fld>
            <a:endParaRPr lang="de-DE"/>
          </a:p>
        </p:txBody>
      </p:sp>
      <p:sp>
        <p:nvSpPr>
          <p:cNvPr id="5" name="Fußzeilenplatzhalter 4"/>
          <p:cNvSpPr>
            <a:spLocks noGrp="1"/>
          </p:cNvSpPr>
          <p:nvPr>
            <p:ph type="ftr" sz="quarter" idx="11"/>
          </p:nvPr>
        </p:nvSpPr>
        <p:spPr/>
        <p:txBody>
          <a:bodyPr/>
          <a:lstStyle/>
          <a:p>
            <a:r>
              <a:rPr lang="de-DE"/>
              <a:t>Apiyo B-Amolo</a:t>
            </a:r>
          </a:p>
        </p:txBody>
      </p:sp>
    </p:spTree>
    <p:extLst>
      <p:ext uri="{BB962C8B-B14F-4D97-AF65-F5344CB8AC3E}">
        <p14:creationId xmlns:p14="http://schemas.microsoft.com/office/powerpoint/2010/main" val="3962500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2BBBF94-218D-4217-A8A8-7AC060AC65FB}" type="slidenum">
              <a:rPr lang="de-DE"/>
              <a:t>3</a:t>
            </a:fld>
            <a:endParaRPr lang="de-DE"/>
          </a:p>
        </p:txBody>
      </p:sp>
      <p:sp>
        <p:nvSpPr>
          <p:cNvPr id="5" name="Fußzeilenplatzhalter 4"/>
          <p:cNvSpPr>
            <a:spLocks noGrp="1"/>
          </p:cNvSpPr>
          <p:nvPr>
            <p:ph type="ftr" sz="quarter" idx="11"/>
          </p:nvPr>
        </p:nvSpPr>
        <p:spPr/>
        <p:txBody>
          <a:bodyPr/>
          <a:lstStyle/>
          <a:p>
            <a:r>
              <a:rPr lang="de-DE"/>
              <a:t>Apiyo B-Amolo</a:t>
            </a:r>
          </a:p>
        </p:txBody>
      </p:sp>
    </p:spTree>
    <p:extLst>
      <p:ext uri="{BB962C8B-B14F-4D97-AF65-F5344CB8AC3E}">
        <p14:creationId xmlns:p14="http://schemas.microsoft.com/office/powerpoint/2010/main" val="27808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de-DE"/>
              <a:t>Apiyo B-Amolo</a:t>
            </a:r>
          </a:p>
        </p:txBody>
      </p:sp>
      <p:sp>
        <p:nvSpPr>
          <p:cNvPr id="5" name="Slide Number Placeholder 4"/>
          <p:cNvSpPr>
            <a:spLocks noGrp="1"/>
          </p:cNvSpPr>
          <p:nvPr>
            <p:ph type="sldNum" sz="quarter" idx="11"/>
          </p:nvPr>
        </p:nvSpPr>
        <p:spPr/>
        <p:txBody>
          <a:bodyPr/>
          <a:lstStyle/>
          <a:p>
            <a:fld id="{A2BBBF94-218D-4217-A8A8-7AC060AC65FB}" type="slidenum">
              <a:rPr lang="de-DE"/>
              <a:t>4</a:t>
            </a:fld>
            <a:endParaRPr lang="de-DE"/>
          </a:p>
        </p:txBody>
      </p:sp>
    </p:spTree>
    <p:extLst>
      <p:ext uri="{BB962C8B-B14F-4D97-AF65-F5344CB8AC3E}">
        <p14:creationId xmlns:p14="http://schemas.microsoft.com/office/powerpoint/2010/main" val="3476898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2BBBF94-218D-4217-A8A8-7AC060AC65FB}" type="slidenum">
              <a:rPr lang="de-DE"/>
              <a:t>2</a:t>
            </a:fld>
            <a:endParaRPr lang="de-DE"/>
          </a:p>
        </p:txBody>
      </p:sp>
      <p:sp>
        <p:nvSpPr>
          <p:cNvPr id="5" name="Fußzeilenplatzhalter 4"/>
          <p:cNvSpPr>
            <a:spLocks noGrp="1"/>
          </p:cNvSpPr>
          <p:nvPr>
            <p:ph type="ftr" sz="quarter" idx="11"/>
          </p:nvPr>
        </p:nvSpPr>
        <p:spPr/>
        <p:txBody>
          <a:bodyPr/>
          <a:lstStyle/>
          <a:p>
            <a:r>
              <a:rPr lang="de-DE"/>
              <a:t>Apiyo B-Amolo</a:t>
            </a:r>
          </a:p>
        </p:txBody>
      </p:sp>
    </p:spTree>
    <p:extLst>
      <p:ext uri="{BB962C8B-B14F-4D97-AF65-F5344CB8AC3E}">
        <p14:creationId xmlns:p14="http://schemas.microsoft.com/office/powerpoint/2010/main" val="209355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2BBBF94-218D-4217-A8A8-7AC060AC65FB}" type="slidenum">
              <a:rPr lang="de-DE"/>
              <a:t>5</a:t>
            </a:fld>
            <a:endParaRPr lang="de-DE"/>
          </a:p>
        </p:txBody>
      </p:sp>
      <p:sp>
        <p:nvSpPr>
          <p:cNvPr id="5" name="Fußzeilenplatzhalter 4"/>
          <p:cNvSpPr>
            <a:spLocks noGrp="1"/>
          </p:cNvSpPr>
          <p:nvPr>
            <p:ph type="ftr" sz="quarter" idx="11"/>
          </p:nvPr>
        </p:nvSpPr>
        <p:spPr/>
        <p:txBody>
          <a:bodyPr/>
          <a:lstStyle/>
          <a:p>
            <a:r>
              <a:rPr lang="de-DE"/>
              <a:t>Apiyo B-Amolo</a:t>
            </a:r>
          </a:p>
        </p:txBody>
      </p:sp>
    </p:spTree>
    <p:extLst>
      <p:ext uri="{BB962C8B-B14F-4D97-AF65-F5344CB8AC3E}">
        <p14:creationId xmlns:p14="http://schemas.microsoft.com/office/powerpoint/2010/main" val="1420851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2BBBF94-218D-4217-A8A8-7AC060AC65FB}" type="slidenum">
              <a:rPr lang="de-DE"/>
              <a:t>7</a:t>
            </a:fld>
            <a:endParaRPr lang="de-DE"/>
          </a:p>
        </p:txBody>
      </p:sp>
      <p:sp>
        <p:nvSpPr>
          <p:cNvPr id="5" name="Fußzeilenplatzhalter 4"/>
          <p:cNvSpPr>
            <a:spLocks noGrp="1"/>
          </p:cNvSpPr>
          <p:nvPr>
            <p:ph type="ftr" sz="quarter" idx="11"/>
          </p:nvPr>
        </p:nvSpPr>
        <p:spPr/>
        <p:txBody>
          <a:bodyPr/>
          <a:lstStyle/>
          <a:p>
            <a:r>
              <a:rPr lang="de-DE"/>
              <a:t>Apiyo B-Amolo</a:t>
            </a:r>
          </a:p>
        </p:txBody>
      </p:sp>
    </p:spTree>
    <p:extLst>
      <p:ext uri="{BB962C8B-B14F-4D97-AF65-F5344CB8AC3E}">
        <p14:creationId xmlns:p14="http://schemas.microsoft.com/office/powerpoint/2010/main" val="688034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2BBBF94-218D-4217-A8A8-7AC060AC65FB}" type="slidenum">
              <a:rPr lang="de-DE"/>
              <a:t>8</a:t>
            </a:fld>
            <a:endParaRPr lang="de-DE"/>
          </a:p>
        </p:txBody>
      </p:sp>
      <p:sp>
        <p:nvSpPr>
          <p:cNvPr id="5" name="Fußzeilenplatzhalter 4"/>
          <p:cNvSpPr>
            <a:spLocks noGrp="1"/>
          </p:cNvSpPr>
          <p:nvPr>
            <p:ph type="ftr" sz="quarter" idx="11"/>
          </p:nvPr>
        </p:nvSpPr>
        <p:spPr/>
        <p:txBody>
          <a:bodyPr/>
          <a:lstStyle/>
          <a:p>
            <a:r>
              <a:rPr lang="de-DE"/>
              <a:t>Apiyo B-Amolo</a:t>
            </a:r>
          </a:p>
        </p:txBody>
      </p:sp>
    </p:spTree>
    <p:extLst>
      <p:ext uri="{BB962C8B-B14F-4D97-AF65-F5344CB8AC3E}">
        <p14:creationId xmlns:p14="http://schemas.microsoft.com/office/powerpoint/2010/main" val="2204956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r>
              <a:rPr lang="de-DE"/>
              <a:t>Apiyo B-Amolo</a:t>
            </a:r>
          </a:p>
        </p:txBody>
      </p:sp>
      <p:sp>
        <p:nvSpPr>
          <p:cNvPr id="5" name="Foliennummernplatzhalter 4"/>
          <p:cNvSpPr>
            <a:spLocks noGrp="1"/>
          </p:cNvSpPr>
          <p:nvPr>
            <p:ph type="sldNum" sz="quarter" idx="11"/>
          </p:nvPr>
        </p:nvSpPr>
        <p:spPr/>
        <p:txBody>
          <a:bodyPr/>
          <a:lstStyle/>
          <a:p>
            <a:fld id="{A2BBBF94-218D-4217-A8A8-7AC060AC65FB}" type="slidenum">
              <a:rPr lang="de-DE"/>
              <a:t>9</a:t>
            </a:fld>
            <a:endParaRPr lang="de-DE"/>
          </a:p>
        </p:txBody>
      </p:sp>
    </p:spTree>
    <p:extLst>
      <p:ext uri="{BB962C8B-B14F-4D97-AF65-F5344CB8AC3E}">
        <p14:creationId xmlns:p14="http://schemas.microsoft.com/office/powerpoint/2010/main" val="558252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r>
              <a:rPr lang="de-DE"/>
              <a:t>Apiyo B-Amolo</a:t>
            </a:r>
          </a:p>
        </p:txBody>
      </p:sp>
      <p:sp>
        <p:nvSpPr>
          <p:cNvPr id="5" name="Foliennummernplatzhalter 4"/>
          <p:cNvSpPr>
            <a:spLocks noGrp="1"/>
          </p:cNvSpPr>
          <p:nvPr>
            <p:ph type="sldNum" sz="quarter" idx="11"/>
          </p:nvPr>
        </p:nvSpPr>
        <p:spPr/>
        <p:txBody>
          <a:bodyPr/>
          <a:lstStyle/>
          <a:p>
            <a:fld id="{A2BBBF94-218D-4217-A8A8-7AC060AC65FB}" type="slidenum">
              <a:rPr lang="de-DE"/>
              <a:t>11</a:t>
            </a:fld>
            <a:endParaRPr lang="de-DE"/>
          </a:p>
        </p:txBody>
      </p:sp>
    </p:spTree>
    <p:extLst>
      <p:ext uri="{BB962C8B-B14F-4D97-AF65-F5344CB8AC3E}">
        <p14:creationId xmlns:p14="http://schemas.microsoft.com/office/powerpoint/2010/main" val="964250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de-DE" dirty="0"/>
              <a:t>Mastertitelformat bearbeiten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lang="en-US" dirty="0"/>
          </a:p>
        </p:txBody>
      </p:sp>
      <p:sp>
        <p:nvSpPr>
          <p:cNvPr id="4" name="Date Placeholder 3"/>
          <p:cNvSpPr>
            <a:spLocks noGrp="1"/>
          </p:cNvSpPr>
          <p:nvPr>
            <p:ph type="dt" sz="half" idx="10"/>
          </p:nvPr>
        </p:nvSpPr>
        <p:spPr/>
        <p:txBody>
          <a:bodyPr/>
          <a:lstStyle/>
          <a:p>
            <a:r>
              <a:rPr lang="de-CH"/>
              <a:t>5/8/2017</a:t>
            </a:r>
            <a:endParaRPr lang="en-US"/>
          </a:p>
        </p:txBody>
      </p:sp>
      <p:sp>
        <p:nvSpPr>
          <p:cNvPr id="5" name="Footer Placeholder 4"/>
          <p:cNvSpPr>
            <a:spLocks noGrp="1"/>
          </p:cNvSpPr>
          <p:nvPr>
            <p:ph type="ftr" sz="quarter" idx="11"/>
          </p:nvPr>
        </p:nvSpPr>
        <p:spPr/>
        <p:txBody>
          <a:bodyPr/>
          <a:lstStyle/>
          <a:p>
            <a:r>
              <a:rPr lang="en-US"/>
              <a:t>Apiyo B-Amolo</a:t>
            </a:r>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1269890521"/>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de-DE" dirty="0"/>
              <a:t>Mastertitelformat bearbeiten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dirty="0"/>
              <a:t>Bild durch Klicken auf Symbol hinzufügen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
        <p:nvSpPr>
          <p:cNvPr id="5" name="Date Placeholder 4"/>
          <p:cNvSpPr>
            <a:spLocks noGrp="1"/>
          </p:cNvSpPr>
          <p:nvPr>
            <p:ph type="dt" sz="half" idx="10"/>
          </p:nvPr>
        </p:nvSpPr>
        <p:spPr/>
        <p:txBody>
          <a:bodyPr/>
          <a:lstStyle/>
          <a:p>
            <a:r>
              <a:rPr lang="de-CH"/>
              <a:t>5/8/2017</a:t>
            </a:r>
            <a:endParaRPr lang="en-US"/>
          </a:p>
        </p:txBody>
      </p:sp>
      <p:sp>
        <p:nvSpPr>
          <p:cNvPr id="6" name="Footer Placeholder 5"/>
          <p:cNvSpPr>
            <a:spLocks noGrp="1"/>
          </p:cNvSpPr>
          <p:nvPr>
            <p:ph type="ftr" sz="quarter" idx="11"/>
          </p:nvPr>
        </p:nvSpPr>
        <p:spPr/>
        <p:txBody>
          <a:bodyPr/>
          <a:lstStyle/>
          <a:p>
            <a:r>
              <a:rPr lang="en-US"/>
              <a:t>Apiyo B-Amolo</a:t>
            </a:r>
          </a:p>
        </p:txBody>
      </p:sp>
      <p:sp>
        <p:nvSpPr>
          <p:cNvPr id="7" name="Slide Number Placeholder 6"/>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757852797"/>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de-DE" dirty="0"/>
              <a:t>Mastertitelformat bearbeiten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Mastertextformat bearbeiten</a:t>
            </a:r>
          </a:p>
        </p:txBody>
      </p:sp>
      <p:sp>
        <p:nvSpPr>
          <p:cNvPr id="4" name="Date Placeholder 3"/>
          <p:cNvSpPr>
            <a:spLocks noGrp="1"/>
          </p:cNvSpPr>
          <p:nvPr>
            <p:ph type="dt" sz="half" idx="10"/>
          </p:nvPr>
        </p:nvSpPr>
        <p:spPr/>
        <p:txBody>
          <a:bodyPr/>
          <a:lstStyle/>
          <a:p>
            <a:r>
              <a:rPr lang="de-CH"/>
              <a:t>5/8/2017</a:t>
            </a:r>
            <a:endParaRPr lang="en-US"/>
          </a:p>
        </p:txBody>
      </p:sp>
      <p:sp>
        <p:nvSpPr>
          <p:cNvPr id="5" name="Footer Placeholder 4"/>
          <p:cNvSpPr>
            <a:spLocks noGrp="1"/>
          </p:cNvSpPr>
          <p:nvPr>
            <p:ph type="ftr" sz="quarter" idx="11"/>
          </p:nvPr>
        </p:nvSpPr>
        <p:spPr/>
        <p:txBody>
          <a:bodyPr/>
          <a:lstStyle/>
          <a:p>
            <a:r>
              <a:rPr lang="en-US"/>
              <a:t>Apiyo B-Amolo</a:t>
            </a:r>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3509636945"/>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bg>
      <p:bgPr>
        <a:solidFill>
          <a:schemeClr val="bg1"/>
        </a:solidFill>
        <a:effectLst/>
      </p:bgPr>
    </p:bg>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de-DE" dirty="0"/>
              <a:t>Mastertitelformat bearbeiten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Mastertextformat bearbeiten</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de-DE" dirty="0"/>
              <a:t>Mastertextformat bearbeiten</a:t>
            </a:r>
          </a:p>
        </p:txBody>
      </p:sp>
      <p:sp>
        <p:nvSpPr>
          <p:cNvPr id="4" name="Date Placeholder 3"/>
          <p:cNvSpPr>
            <a:spLocks noGrp="1"/>
          </p:cNvSpPr>
          <p:nvPr>
            <p:ph type="dt" sz="half" idx="10"/>
          </p:nvPr>
        </p:nvSpPr>
        <p:spPr/>
        <p:txBody>
          <a:bodyPr/>
          <a:lstStyle/>
          <a:p>
            <a:r>
              <a:rPr lang="de-CH"/>
              <a:t>5/8/2017</a:t>
            </a:r>
            <a:endParaRPr lang="en-US"/>
          </a:p>
        </p:txBody>
      </p:sp>
      <p:sp>
        <p:nvSpPr>
          <p:cNvPr id="5" name="Footer Placeholder 4"/>
          <p:cNvSpPr>
            <a:spLocks noGrp="1"/>
          </p:cNvSpPr>
          <p:nvPr>
            <p:ph type="ftr" sz="quarter" idx="11"/>
          </p:nvPr>
        </p:nvSpPr>
        <p:spPr/>
        <p:txBody>
          <a:bodyPr/>
          <a:lstStyle/>
          <a:p>
            <a:r>
              <a:rPr lang="en-US"/>
              <a:t>Apiyo B-Amolo</a:t>
            </a:r>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1564889082"/>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de-DE" dirty="0"/>
              <a:t>Mastertitelformat bearbeiten</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de-DE" dirty="0"/>
              <a:t>Mastertextformat bearbeiten</a:t>
            </a:r>
          </a:p>
        </p:txBody>
      </p:sp>
      <p:sp>
        <p:nvSpPr>
          <p:cNvPr id="4" name="Date Placeholder 3"/>
          <p:cNvSpPr>
            <a:spLocks noGrp="1"/>
          </p:cNvSpPr>
          <p:nvPr>
            <p:ph type="dt" sz="half" idx="10"/>
          </p:nvPr>
        </p:nvSpPr>
        <p:spPr/>
        <p:txBody>
          <a:bodyPr/>
          <a:lstStyle/>
          <a:p>
            <a:r>
              <a:rPr lang="de-CH"/>
              <a:t>5/8/2017</a:t>
            </a:r>
            <a:endParaRPr lang="en-US"/>
          </a:p>
        </p:txBody>
      </p:sp>
      <p:sp>
        <p:nvSpPr>
          <p:cNvPr id="5" name="Footer Placeholder 4"/>
          <p:cNvSpPr>
            <a:spLocks noGrp="1"/>
          </p:cNvSpPr>
          <p:nvPr>
            <p:ph type="ftr" sz="quarter" idx="11"/>
          </p:nvPr>
        </p:nvSpPr>
        <p:spPr/>
        <p:txBody>
          <a:bodyPr/>
          <a:lstStyle/>
          <a:p>
            <a:r>
              <a:rPr lang="en-US"/>
              <a:t>Apiyo B-Amolo</a:t>
            </a:r>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3595932128"/>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bg>
      <p:bgPr>
        <a:solidFill>
          <a:schemeClr val="bg1"/>
        </a:solidFill>
        <a:effectLst/>
      </p:bgPr>
    </p:bg>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de-DE" dirty="0"/>
              <a:t>Mastertitelformat bearbeiten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de-DE" dirty="0"/>
              <a:t>Mastertextformat bearbeiten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Mastertextformat bearbeiten</a:t>
            </a:r>
          </a:p>
        </p:txBody>
      </p:sp>
      <p:sp>
        <p:nvSpPr>
          <p:cNvPr id="4" name="Date Placeholder 3"/>
          <p:cNvSpPr>
            <a:spLocks noGrp="1"/>
          </p:cNvSpPr>
          <p:nvPr>
            <p:ph type="dt" sz="half" idx="10"/>
          </p:nvPr>
        </p:nvSpPr>
        <p:spPr/>
        <p:txBody>
          <a:bodyPr/>
          <a:lstStyle/>
          <a:p>
            <a:r>
              <a:rPr lang="de-CH"/>
              <a:t>5/8/2017</a:t>
            </a:r>
            <a:endParaRPr lang="en-US"/>
          </a:p>
        </p:txBody>
      </p:sp>
      <p:sp>
        <p:nvSpPr>
          <p:cNvPr id="5" name="Footer Placeholder 4"/>
          <p:cNvSpPr>
            <a:spLocks noGrp="1"/>
          </p:cNvSpPr>
          <p:nvPr>
            <p:ph type="ftr" sz="quarter" idx="11"/>
          </p:nvPr>
        </p:nvSpPr>
        <p:spPr/>
        <p:txBody>
          <a:bodyPr/>
          <a:lstStyle/>
          <a:p>
            <a:r>
              <a:rPr lang="en-US"/>
              <a:t>Apiyo B-Amolo</a:t>
            </a:r>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2770515930"/>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de-DE" dirty="0"/>
              <a:t>Mastertitelformat bearbeiten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de-DE" dirty="0"/>
              <a:t>Mastertextformat bearbeiten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Mastertextformat bearbeiten</a:t>
            </a:r>
          </a:p>
        </p:txBody>
      </p:sp>
      <p:sp>
        <p:nvSpPr>
          <p:cNvPr id="4" name="Date Placeholder 3"/>
          <p:cNvSpPr>
            <a:spLocks noGrp="1"/>
          </p:cNvSpPr>
          <p:nvPr>
            <p:ph type="dt" sz="half" idx="10"/>
          </p:nvPr>
        </p:nvSpPr>
        <p:spPr/>
        <p:txBody>
          <a:bodyPr/>
          <a:lstStyle/>
          <a:p>
            <a:r>
              <a:rPr lang="de-CH"/>
              <a:t>5/8/2017</a:t>
            </a:r>
            <a:endParaRPr lang="en-US"/>
          </a:p>
        </p:txBody>
      </p:sp>
      <p:sp>
        <p:nvSpPr>
          <p:cNvPr id="5" name="Footer Placeholder 4"/>
          <p:cNvSpPr>
            <a:spLocks noGrp="1"/>
          </p:cNvSpPr>
          <p:nvPr>
            <p:ph type="ftr" sz="quarter" idx="11"/>
          </p:nvPr>
        </p:nvSpPr>
        <p:spPr/>
        <p:txBody>
          <a:bodyPr/>
          <a:lstStyle/>
          <a:p>
            <a:r>
              <a:rPr lang="en-US"/>
              <a:t>Apiyo B-Amolo</a:t>
            </a:r>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2624192675"/>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de-DE" dirty="0"/>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p:txBody>
          <a:bodyPr/>
          <a:lstStyle/>
          <a:p>
            <a:r>
              <a:rPr lang="de-CH"/>
              <a:t>5/8/2017</a:t>
            </a:r>
            <a:endParaRPr lang="en-US"/>
          </a:p>
        </p:txBody>
      </p:sp>
      <p:sp>
        <p:nvSpPr>
          <p:cNvPr id="5" name="Footer Placeholder 4"/>
          <p:cNvSpPr>
            <a:spLocks noGrp="1"/>
          </p:cNvSpPr>
          <p:nvPr>
            <p:ph type="ftr" sz="quarter" idx="11"/>
          </p:nvPr>
        </p:nvSpPr>
        <p:spPr/>
        <p:txBody>
          <a:bodyPr/>
          <a:lstStyle/>
          <a:p>
            <a:r>
              <a:rPr lang="en-US"/>
              <a:t>Apiyo B-Amolo</a:t>
            </a:r>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229053503"/>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de-DE" dirty="0"/>
              <a:t>Mastertitelformat bearbeiten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p:txBody>
          <a:bodyPr/>
          <a:lstStyle/>
          <a:p>
            <a:r>
              <a:rPr lang="de-CH"/>
              <a:t>5/8/2017</a:t>
            </a:r>
            <a:endParaRPr lang="en-US"/>
          </a:p>
        </p:txBody>
      </p:sp>
      <p:sp>
        <p:nvSpPr>
          <p:cNvPr id="5" name="Footer Placeholder 4"/>
          <p:cNvSpPr>
            <a:spLocks noGrp="1"/>
          </p:cNvSpPr>
          <p:nvPr>
            <p:ph type="ftr" sz="quarter" idx="11"/>
          </p:nvPr>
        </p:nvSpPr>
        <p:spPr/>
        <p:txBody>
          <a:bodyPr/>
          <a:lstStyle/>
          <a:p>
            <a:r>
              <a:rPr lang="en-US"/>
              <a:t>Apiyo B-Amolo</a:t>
            </a:r>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759738412"/>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Mastertitelformat bearbeiten</a:t>
            </a:r>
            <a:endParaRPr lang="en-US" dirty="0"/>
          </a:p>
        </p:txBody>
      </p:sp>
      <p:sp>
        <p:nvSpPr>
          <p:cNvPr id="3" name="Content Placeholder 2"/>
          <p:cNvSpPr>
            <a:spLocks noGrp="1"/>
          </p:cNvSpPr>
          <p:nvPr>
            <p:ph idx="1"/>
          </p:nvPr>
        </p:nvSpPr>
        <p:spPr/>
        <p:txBody>
          <a:bodyPr anchor="ct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p:txBody>
          <a:bodyPr/>
          <a:lstStyle/>
          <a:p>
            <a:r>
              <a:rPr lang="de-CH"/>
              <a:t>5/8/2017</a:t>
            </a:r>
            <a:endParaRPr lang="en-US"/>
          </a:p>
        </p:txBody>
      </p:sp>
      <p:sp>
        <p:nvSpPr>
          <p:cNvPr id="5" name="Footer Placeholder 4"/>
          <p:cNvSpPr>
            <a:spLocks noGrp="1"/>
          </p:cNvSpPr>
          <p:nvPr>
            <p:ph type="ftr" sz="quarter" idx="11"/>
          </p:nvPr>
        </p:nvSpPr>
        <p:spPr/>
        <p:txBody>
          <a:bodyPr/>
          <a:lstStyle/>
          <a:p>
            <a:r>
              <a:rPr lang="en-US"/>
              <a:t>Apiyo B-Amolo</a:t>
            </a:r>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2206258677"/>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de-DE" dirty="0"/>
              <a:t>Mastertitelformat bearbeiten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Mastertextformat bearbeiten</a:t>
            </a:r>
          </a:p>
        </p:txBody>
      </p:sp>
      <p:sp>
        <p:nvSpPr>
          <p:cNvPr id="4" name="Date Placeholder 3"/>
          <p:cNvSpPr>
            <a:spLocks noGrp="1"/>
          </p:cNvSpPr>
          <p:nvPr>
            <p:ph type="dt" sz="half" idx="10"/>
          </p:nvPr>
        </p:nvSpPr>
        <p:spPr/>
        <p:txBody>
          <a:bodyPr/>
          <a:lstStyle/>
          <a:p>
            <a:r>
              <a:rPr lang="de-CH"/>
              <a:t>5/8/2017</a:t>
            </a:r>
            <a:endParaRPr lang="en-US"/>
          </a:p>
        </p:txBody>
      </p:sp>
      <p:sp>
        <p:nvSpPr>
          <p:cNvPr id="5" name="Footer Placeholder 4"/>
          <p:cNvSpPr>
            <a:spLocks noGrp="1"/>
          </p:cNvSpPr>
          <p:nvPr>
            <p:ph type="ftr" sz="quarter" idx="11"/>
          </p:nvPr>
        </p:nvSpPr>
        <p:spPr/>
        <p:txBody>
          <a:bodyPr/>
          <a:lstStyle/>
          <a:p>
            <a:r>
              <a:rPr lang="en-US"/>
              <a:t>Apiyo B-Amolo</a:t>
            </a:r>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2589488458"/>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Mastertitelformat bearbeiten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Date Placeholder 4"/>
          <p:cNvSpPr>
            <a:spLocks noGrp="1"/>
          </p:cNvSpPr>
          <p:nvPr>
            <p:ph type="dt" sz="half" idx="10"/>
          </p:nvPr>
        </p:nvSpPr>
        <p:spPr/>
        <p:txBody>
          <a:bodyPr/>
          <a:lstStyle/>
          <a:p>
            <a:r>
              <a:rPr lang="de-CH"/>
              <a:t>5/8/2017</a:t>
            </a:r>
            <a:endParaRPr lang="en-US"/>
          </a:p>
        </p:txBody>
      </p:sp>
      <p:sp>
        <p:nvSpPr>
          <p:cNvPr id="6" name="Footer Placeholder 5"/>
          <p:cNvSpPr>
            <a:spLocks noGrp="1"/>
          </p:cNvSpPr>
          <p:nvPr>
            <p:ph type="ftr" sz="quarter" idx="11"/>
          </p:nvPr>
        </p:nvSpPr>
        <p:spPr/>
        <p:txBody>
          <a:bodyPr/>
          <a:lstStyle/>
          <a:p>
            <a:r>
              <a:rPr lang="en-US"/>
              <a:t>Apiyo B-Amolo</a:t>
            </a:r>
          </a:p>
        </p:txBody>
      </p:sp>
      <p:sp>
        <p:nvSpPr>
          <p:cNvPr id="7" name="Slide Number Placeholder 6"/>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893667173"/>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dirty="0"/>
              <a:t>Mastertitelformat bearbeiten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Date Placeholder 6"/>
          <p:cNvSpPr>
            <a:spLocks noGrp="1"/>
          </p:cNvSpPr>
          <p:nvPr>
            <p:ph type="dt" sz="half" idx="10"/>
          </p:nvPr>
        </p:nvSpPr>
        <p:spPr/>
        <p:txBody>
          <a:bodyPr/>
          <a:lstStyle/>
          <a:p>
            <a:r>
              <a:rPr lang="de-CH"/>
              <a:t>5/8/2017</a:t>
            </a:r>
            <a:endParaRPr lang="en-US"/>
          </a:p>
        </p:txBody>
      </p:sp>
      <p:sp>
        <p:nvSpPr>
          <p:cNvPr id="8" name="Footer Placeholder 7"/>
          <p:cNvSpPr>
            <a:spLocks noGrp="1"/>
          </p:cNvSpPr>
          <p:nvPr>
            <p:ph type="ftr" sz="quarter" idx="11"/>
          </p:nvPr>
        </p:nvSpPr>
        <p:spPr/>
        <p:txBody>
          <a:bodyPr/>
          <a:lstStyle/>
          <a:p>
            <a:r>
              <a:rPr lang="en-US"/>
              <a:t>Apiyo B-Amolo</a:t>
            </a:r>
          </a:p>
        </p:txBody>
      </p:sp>
      <p:sp>
        <p:nvSpPr>
          <p:cNvPr id="9" name="Slide Number Placeholder 8"/>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79753528"/>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Mastertitelformat bearbeiten</a:t>
            </a:r>
            <a:endParaRPr lang="en-US" dirty="0"/>
          </a:p>
        </p:txBody>
      </p:sp>
      <p:sp>
        <p:nvSpPr>
          <p:cNvPr id="3" name="Date Placeholder 2"/>
          <p:cNvSpPr>
            <a:spLocks noGrp="1"/>
          </p:cNvSpPr>
          <p:nvPr>
            <p:ph type="dt" sz="half" idx="10"/>
          </p:nvPr>
        </p:nvSpPr>
        <p:spPr/>
        <p:txBody>
          <a:bodyPr/>
          <a:lstStyle/>
          <a:p>
            <a:r>
              <a:rPr lang="de-CH"/>
              <a:t>5/8/2017</a:t>
            </a:r>
            <a:endParaRPr lang="en-US"/>
          </a:p>
        </p:txBody>
      </p:sp>
      <p:sp>
        <p:nvSpPr>
          <p:cNvPr id="4" name="Footer Placeholder 3"/>
          <p:cNvSpPr>
            <a:spLocks noGrp="1"/>
          </p:cNvSpPr>
          <p:nvPr>
            <p:ph type="ftr" sz="quarter" idx="11"/>
          </p:nvPr>
        </p:nvSpPr>
        <p:spPr/>
        <p:txBody>
          <a:bodyPr/>
          <a:lstStyle/>
          <a:p>
            <a:r>
              <a:rPr lang="en-US"/>
              <a:t>Apiyo B-Amolo</a:t>
            </a:r>
          </a:p>
        </p:txBody>
      </p:sp>
      <p:sp>
        <p:nvSpPr>
          <p:cNvPr id="5" name="Slide Number Placeholder 4"/>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570099132"/>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CH"/>
              <a:t>5/8/2017</a:t>
            </a:r>
            <a:endParaRPr lang="en-US"/>
          </a:p>
        </p:txBody>
      </p:sp>
      <p:sp>
        <p:nvSpPr>
          <p:cNvPr id="3" name="Footer Placeholder 2"/>
          <p:cNvSpPr>
            <a:spLocks noGrp="1"/>
          </p:cNvSpPr>
          <p:nvPr>
            <p:ph type="ftr" sz="quarter" idx="11"/>
          </p:nvPr>
        </p:nvSpPr>
        <p:spPr/>
        <p:txBody>
          <a:bodyPr/>
          <a:lstStyle/>
          <a:p>
            <a:r>
              <a:rPr lang="en-US"/>
              <a:t>Apiyo B-Amolo</a:t>
            </a:r>
          </a:p>
        </p:txBody>
      </p:sp>
      <p:sp>
        <p:nvSpPr>
          <p:cNvPr id="4" name="Slide Number Placeholder 3"/>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2074540645"/>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de-DE" dirty="0"/>
              <a:t>Mastertitelformat bearbeiten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
        <p:nvSpPr>
          <p:cNvPr id="5" name="Date Placeholder 4"/>
          <p:cNvSpPr>
            <a:spLocks noGrp="1"/>
          </p:cNvSpPr>
          <p:nvPr>
            <p:ph type="dt" sz="half" idx="10"/>
          </p:nvPr>
        </p:nvSpPr>
        <p:spPr/>
        <p:txBody>
          <a:bodyPr/>
          <a:lstStyle/>
          <a:p>
            <a:r>
              <a:rPr lang="de-CH"/>
              <a:t>5/8/2017</a:t>
            </a:r>
            <a:endParaRPr lang="en-US"/>
          </a:p>
        </p:txBody>
      </p:sp>
      <p:sp>
        <p:nvSpPr>
          <p:cNvPr id="6" name="Footer Placeholder 5"/>
          <p:cNvSpPr>
            <a:spLocks noGrp="1"/>
          </p:cNvSpPr>
          <p:nvPr>
            <p:ph type="ftr" sz="quarter" idx="11"/>
          </p:nvPr>
        </p:nvSpPr>
        <p:spPr/>
        <p:txBody>
          <a:bodyPr/>
          <a:lstStyle/>
          <a:p>
            <a:r>
              <a:rPr lang="en-US"/>
              <a:t>Apiyo B-Amolo</a:t>
            </a:r>
          </a:p>
        </p:txBody>
      </p:sp>
      <p:sp>
        <p:nvSpPr>
          <p:cNvPr id="7" name="Slide Number Placeholder 6"/>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1497188559"/>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de-DE" dirty="0"/>
              <a:t>Mastertitelformat bearbeiten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dirty="0"/>
              <a:t>Bild durch Klicken auf Symbol hinzufügen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
        <p:nvSpPr>
          <p:cNvPr id="5" name="Date Placeholder 4"/>
          <p:cNvSpPr>
            <a:spLocks noGrp="1"/>
          </p:cNvSpPr>
          <p:nvPr>
            <p:ph type="dt" sz="half" idx="10"/>
          </p:nvPr>
        </p:nvSpPr>
        <p:spPr>
          <a:xfrm>
            <a:off x="6399212" y="5883275"/>
            <a:ext cx="914400" cy="365125"/>
          </a:xfrm>
        </p:spPr>
        <p:txBody>
          <a:bodyPr/>
          <a:lstStyle/>
          <a:p>
            <a:r>
              <a:rPr lang="de-CH"/>
              <a:t>5/8/2017</a:t>
            </a:r>
            <a:endParaRPr lang="en-US"/>
          </a:p>
        </p:txBody>
      </p:sp>
      <p:sp>
        <p:nvSpPr>
          <p:cNvPr id="6" name="Footer Placeholder 5"/>
          <p:cNvSpPr>
            <a:spLocks noGrp="1"/>
          </p:cNvSpPr>
          <p:nvPr>
            <p:ph type="ftr" sz="quarter" idx="11"/>
          </p:nvPr>
        </p:nvSpPr>
        <p:spPr>
          <a:xfrm>
            <a:off x="1141412" y="5883275"/>
            <a:ext cx="5105400" cy="365125"/>
          </a:xfrm>
        </p:spPr>
        <p:txBody>
          <a:bodyPr/>
          <a:lstStyle/>
          <a:p>
            <a:r>
              <a:rPr lang="en-US"/>
              <a:t>Apiyo B-Amolo</a:t>
            </a:r>
          </a:p>
        </p:txBody>
      </p:sp>
      <p:sp>
        <p:nvSpPr>
          <p:cNvPr id="7" name="Slide Number Placeholder 6"/>
          <p:cNvSpPr>
            <a:spLocks noGrp="1"/>
          </p:cNvSpPr>
          <p:nvPr>
            <p:ph type="sldNum" sz="quarter" idx="12"/>
          </p:nvPr>
        </p:nvSpPr>
        <p:spPr>
          <a:xfrm>
            <a:off x="10742612" y="5883275"/>
            <a:ext cx="322567" cy="365125"/>
          </a:xfrm>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3704012716"/>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de-DE" dirty="0"/>
              <a:t>Mastertitelformat bearbeiten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r>
              <a:rPr lang="de-CH"/>
              <a:t>5/8/2017</a:t>
            </a:r>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r>
              <a:rPr lang="en-US"/>
              <a:t>Apiyo B-Amolo</a:t>
            </a:r>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330EA680-D336-4FF7-8B7A-9848BB0A1C32}" type="slidenum">
              <a:rPr lang="en-US" smtClean="0"/>
              <a:t>‹Nr.›</a:t>
            </a:fld>
            <a:endParaRPr lang="en-US"/>
          </a:p>
        </p:txBody>
      </p:sp>
    </p:spTree>
    <p:extLst>
      <p:ext uri="{BB962C8B-B14F-4D97-AF65-F5344CB8AC3E}">
        <p14:creationId xmlns:p14="http://schemas.microsoft.com/office/powerpoint/2010/main" val="4292827956"/>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 id="2147483965" r:id="rId17"/>
  </p:sldLayoutIdLst>
  <p:hf hdr="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extLst>
              <p:ext uri="{D42A27DB-BD31-4B8C-83A1-F6EECF244321}">
                <p14:modId xmlns:p14="http://schemas.microsoft.com/office/powerpoint/2010/main" val="4018789407"/>
              </p:ext>
            </p:extLst>
          </p:nvPr>
        </p:nvSpPr>
        <p:spPr>
          <a:xfrm>
            <a:off x="1" y="-1161534"/>
            <a:ext cx="12192000" cy="5198076"/>
          </a:xfrm>
        </p:spPr>
        <p:txBody>
          <a:bodyPr>
            <a:normAutofit/>
          </a:bodyPr>
          <a:lstStyle/>
          <a:p>
            <a:r>
              <a:rPr lang="en-US" sz="2400" b="1" i="1" dirty="0"/>
              <a:t>Migration und </a:t>
            </a:r>
            <a:r>
              <a:rPr lang="en-US" sz="2400" b="1" i="1" dirty="0" err="1"/>
              <a:t>Rassimus</a:t>
            </a:r>
            <a:r>
              <a:rPr lang="en-US" sz="2400" b="1" i="1" dirty="0"/>
              <a:t> im Sonderfall Schweiz</a:t>
            </a:r>
            <a:br>
              <a:rPr lang="en-US" dirty="0">
                <a:solidFill>
                  <a:schemeClr val="tx1"/>
                </a:solidFill>
                <a:latin typeface="+mj-ea"/>
                <a:cs typeface="+mj-ea"/>
              </a:rPr>
            </a:br>
            <a:r>
              <a:rPr lang="en-US" sz="2400" b="1" i="1" dirty="0">
                <a:latin typeface="Calibri Light"/>
                <a:cs typeface="+mj-ea"/>
              </a:rPr>
              <a:t>SP Sommeruni, Chandolin</a:t>
            </a:r>
            <a:br>
              <a:rPr lang="en-US" dirty="0">
                <a:solidFill>
                  <a:schemeClr val="tx1"/>
                </a:solidFill>
                <a:latin typeface="+mj-ea"/>
                <a:cs typeface="+mj-ea"/>
              </a:rPr>
            </a:br>
            <a:r>
              <a:rPr lang="en-US" sz="2400" b="1" dirty="0">
                <a:latin typeface="Calibri Light"/>
                <a:cs typeface="+mj-ea"/>
              </a:rPr>
              <a:t>      --------------------------------------------------------------------------------------------------</a:t>
            </a:r>
            <a:br>
              <a:rPr lang="en-US" dirty="0">
                <a:solidFill>
                  <a:schemeClr val="tx1"/>
                </a:solidFill>
                <a:latin typeface="+mj-ea"/>
                <a:cs typeface="+mj-ea"/>
              </a:rPr>
            </a:br>
            <a:r>
              <a:rPr lang="en-US" sz="2400" dirty="0"/>
              <a:t>YVONNE </a:t>
            </a:r>
            <a:r>
              <a:rPr lang="en-US" sz="2400" dirty="0" err="1"/>
              <a:t>Apiyo</a:t>
            </a:r>
            <a:r>
              <a:rPr lang="en-US" sz="2400" dirty="0"/>
              <a:t> </a:t>
            </a:r>
            <a:r>
              <a:rPr lang="en-US" sz="2400" dirty="0" err="1"/>
              <a:t>Brändle-Amolo</a:t>
            </a:r>
            <a:br>
              <a:rPr lang="en-US" dirty="0">
                <a:solidFill>
                  <a:schemeClr val="tx1"/>
                </a:solidFill>
                <a:latin typeface="+mj-ea"/>
                <a:cs typeface="+mj-ea"/>
              </a:rPr>
            </a:br>
            <a:r>
              <a:rPr lang="en-US" sz="2400" dirty="0"/>
              <a:t>5 August 2017</a:t>
            </a:r>
            <a:br>
              <a:rPr lang="en-US" dirty="0">
                <a:solidFill>
                  <a:schemeClr val="tx1"/>
                </a:solidFill>
                <a:latin typeface="+mj-ea"/>
                <a:cs typeface="+mj-ea"/>
              </a:rPr>
            </a:br>
            <a:r>
              <a:rPr lang="en-US" dirty="0"/>
              <a:t> </a:t>
            </a:r>
            <a:endParaRPr lang="de-DE" dirty="0"/>
          </a:p>
        </p:txBody>
      </p:sp>
      <p:sp>
        <p:nvSpPr>
          <p:cNvPr id="3" name="Datumsplatzhalter 2"/>
          <p:cNvSpPr>
            <a:spLocks noGrp="1"/>
          </p:cNvSpPr>
          <p:nvPr>
            <p:ph type="dt" sz="half" idx="10"/>
          </p:nvPr>
        </p:nvSpPr>
        <p:spPr/>
        <p:txBody>
          <a:bodyPr/>
          <a:lstStyle/>
          <a:p>
            <a:r>
              <a:rPr lang="de-CH"/>
              <a:t>5/8/2017</a:t>
            </a:r>
            <a:endParaRPr lang="en-US"/>
          </a:p>
        </p:txBody>
      </p:sp>
      <p:sp>
        <p:nvSpPr>
          <p:cNvPr id="4" name="Fußzeilenplatzhalter 3"/>
          <p:cNvSpPr>
            <a:spLocks noGrp="1"/>
          </p:cNvSpPr>
          <p:nvPr>
            <p:ph type="ftr" sz="quarter" idx="11"/>
          </p:nvPr>
        </p:nvSpPr>
        <p:spPr/>
        <p:txBody>
          <a:bodyPr/>
          <a:lstStyle/>
          <a:p>
            <a:r>
              <a:rPr lang="en-US"/>
              <a:t>Apiyo B-Amolo</a:t>
            </a:r>
          </a:p>
        </p:txBody>
      </p:sp>
      <p:sp>
        <p:nvSpPr>
          <p:cNvPr id="5" name="Foliennummernplatzhalter 4"/>
          <p:cNvSpPr>
            <a:spLocks noGrp="1"/>
          </p:cNvSpPr>
          <p:nvPr>
            <p:ph type="sldNum" sz="quarter" idx="12"/>
          </p:nvPr>
        </p:nvSpPr>
        <p:spPr/>
        <p:txBody>
          <a:bodyPr/>
          <a:lstStyle/>
          <a:p>
            <a:fld id="{330EA680-D336-4FF7-8B7A-9848BB0A1C32}" type="slidenum">
              <a:rPr lang="en-US" smtClean="0"/>
              <a:t>1</a:t>
            </a:fld>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extLst>
              <p:ext uri="{D42A27DB-BD31-4B8C-83A1-F6EECF244321}">
                <p14:modId xmlns:p14="http://schemas.microsoft.com/office/powerpoint/2010/main" val="1531625893"/>
              </p:ext>
            </p:extLst>
          </p:nvPr>
        </p:nvSpPr>
        <p:spPr>
          <a:xfrm>
            <a:off x="838200" y="365125"/>
            <a:ext cx="10515600" cy="754757"/>
          </a:xfrm>
        </p:spPr>
        <p:txBody>
          <a:bodyPr>
            <a:normAutofit/>
          </a:bodyPr>
          <a:lstStyle/>
          <a:p>
            <a:r>
              <a:rPr lang="de-CH" sz="2800" dirty="0"/>
              <a:t>Stereotypen</a:t>
            </a:r>
          </a:p>
        </p:txBody>
      </p:sp>
      <p:sp>
        <p:nvSpPr>
          <p:cNvPr id="3" name="Inhaltsplatzhalter 2"/>
          <p:cNvSpPr>
            <a:spLocks noGrp="1"/>
          </p:cNvSpPr>
          <p:nvPr>
            <p:ph idx="1"/>
            <p:extLst>
              <p:ext uri="{D42A27DB-BD31-4B8C-83A1-F6EECF244321}">
                <p14:modId xmlns:p14="http://schemas.microsoft.com/office/powerpoint/2010/main" val="3734563585"/>
              </p:ext>
            </p:extLst>
          </p:nvPr>
        </p:nvSpPr>
        <p:spPr>
          <a:xfrm>
            <a:off x="630382" y="1278572"/>
            <a:ext cx="10723418" cy="4898391"/>
          </a:xfrm>
        </p:spPr>
        <p:txBody>
          <a:bodyPr vert="horz" lIns="91440" tIns="45720" rIns="91440" bIns="45720" rtlCol="0" anchor="t">
            <a:normAutofit/>
          </a:bodyPr>
          <a:lstStyle/>
          <a:p>
            <a:r>
              <a:rPr lang="de-CH" sz="2400" dirty="0"/>
              <a:t>Wer ist der Fremde unter uns, der „Andere“ ?</a:t>
            </a:r>
          </a:p>
          <a:p>
            <a:r>
              <a:rPr lang="de-CH" sz="2400" dirty="0"/>
              <a:t>In den 70er waren es die </a:t>
            </a:r>
            <a:r>
              <a:rPr lang="de-CH" sz="2400" dirty="0" err="1"/>
              <a:t>Italianer</a:t>
            </a:r>
            <a:r>
              <a:rPr lang="de-CH" sz="2400" dirty="0"/>
              <a:t> " </a:t>
            </a:r>
            <a:r>
              <a:rPr lang="de-CH" sz="2400" dirty="0" err="1"/>
              <a:t>Tschingen</a:t>
            </a:r>
            <a:r>
              <a:rPr lang="de-CH" sz="2400" dirty="0"/>
              <a:t> "</a:t>
            </a:r>
            <a:r>
              <a:rPr lang="de-CH" sz="2400" dirty="0">
                <a:latin typeface="Calibri"/>
                <a:cs typeface="+mn-ea"/>
              </a:rPr>
              <a:t>.</a:t>
            </a:r>
            <a:br>
              <a:rPr lang="en-US" dirty="0">
                <a:latin typeface="+mn-ea"/>
                <a:cs typeface="+mn-ea"/>
              </a:rPr>
            </a:br>
            <a:r>
              <a:rPr lang="de-CH" sz="2400" dirty="0"/>
              <a:t>In den 80er waren es die Tamilen. </a:t>
            </a:r>
            <a:br>
              <a:rPr lang="en-US" dirty="0">
                <a:latin typeface="+mn-ea"/>
                <a:cs typeface="+mn-ea"/>
              </a:rPr>
            </a:br>
            <a:r>
              <a:rPr lang="de-CH" sz="2400" dirty="0"/>
              <a:t>In den 90er die Jugos.</a:t>
            </a:r>
            <a:endParaRPr lang="de-CH" sz="2400">
              <a:latin typeface="+mn-ea"/>
              <a:cs typeface="+mn-ea"/>
            </a:endParaRPr>
          </a:p>
          <a:p>
            <a:r>
              <a:rPr lang="de-CH" sz="2400" dirty="0">
                <a:latin typeface="Calibri"/>
                <a:cs typeface="+mn-ea"/>
              </a:rPr>
              <a:t>Allen waren Sündenböcke</a:t>
            </a:r>
            <a:endParaRPr lang="de-CH" sz="2400" dirty="0">
              <a:latin typeface="+mn-ea"/>
              <a:cs typeface="+mn-ea"/>
            </a:endParaRPr>
          </a:p>
          <a:p>
            <a:pPr marL="0" indent="0">
              <a:buNone/>
            </a:pPr>
            <a:r>
              <a:rPr lang="en-US" sz="2400" dirty="0">
                <a:latin typeface="Calibri"/>
                <a:cs typeface="+mn-ea"/>
              </a:rPr>
              <a:t>Die negative </a:t>
            </a:r>
            <a:r>
              <a:rPr lang="en-US" sz="2400" dirty="0" err="1">
                <a:latin typeface="Calibri"/>
                <a:cs typeface="+mn-ea"/>
              </a:rPr>
              <a:t>gesellschaftliche</a:t>
            </a:r>
            <a:r>
              <a:rPr lang="en-US" sz="2400" dirty="0">
                <a:latin typeface="Calibri"/>
                <a:cs typeface="+mn-ea"/>
              </a:rPr>
              <a:t> </a:t>
            </a:r>
            <a:r>
              <a:rPr lang="en-US" sz="2400" dirty="0" err="1">
                <a:latin typeface="Calibri"/>
                <a:cs typeface="+mn-ea"/>
              </a:rPr>
              <a:t>Stereotypen</a:t>
            </a:r>
            <a:r>
              <a:rPr lang="en-US" sz="2400" dirty="0">
                <a:latin typeface="Calibri"/>
                <a:cs typeface="+mn-ea"/>
              </a:rPr>
              <a:t> </a:t>
            </a:r>
            <a:r>
              <a:rPr lang="en-US" sz="2400" dirty="0" err="1">
                <a:latin typeface="Calibri"/>
                <a:cs typeface="+mn-ea"/>
              </a:rPr>
              <a:t>werden</a:t>
            </a:r>
            <a:r>
              <a:rPr lang="en-US" sz="2400" dirty="0">
                <a:latin typeface="Calibri"/>
                <a:cs typeface="+mn-ea"/>
              </a:rPr>
              <a:t> </a:t>
            </a:r>
            <a:r>
              <a:rPr lang="en-US" sz="2400" dirty="0" err="1">
                <a:latin typeface="Calibri"/>
                <a:cs typeface="+mn-ea"/>
              </a:rPr>
              <a:t>durch</a:t>
            </a:r>
            <a:r>
              <a:rPr lang="en-US" sz="2400" dirty="0">
                <a:latin typeface="Calibri"/>
                <a:cs typeface="+mn-ea"/>
              </a:rPr>
              <a:t> die </a:t>
            </a:r>
            <a:r>
              <a:rPr lang="en-US" sz="2400" dirty="0" err="1">
                <a:latin typeface="Calibri"/>
                <a:cs typeface="+mn-ea"/>
              </a:rPr>
              <a:t>oben</a:t>
            </a:r>
            <a:r>
              <a:rPr lang="en-US" sz="2400" dirty="0">
                <a:latin typeface="Calibri"/>
                <a:cs typeface="+mn-ea"/>
              </a:rPr>
              <a:t> </a:t>
            </a:r>
            <a:r>
              <a:rPr lang="en-US" sz="2400" dirty="0" err="1">
                <a:latin typeface="Calibri"/>
                <a:cs typeface="+mn-ea"/>
              </a:rPr>
              <a:t>genannten</a:t>
            </a:r>
            <a:r>
              <a:rPr lang="en-US" sz="2400" dirty="0">
                <a:latin typeface="Calibri"/>
                <a:cs typeface="+mn-ea"/>
              </a:rPr>
              <a:t> </a:t>
            </a:r>
            <a:r>
              <a:rPr lang="en-US" sz="2400" dirty="0" err="1">
                <a:latin typeface="Calibri"/>
                <a:cs typeface="+mn-ea"/>
              </a:rPr>
              <a:t>Gruppierungen</a:t>
            </a:r>
            <a:r>
              <a:rPr lang="en-US" sz="2400" dirty="0">
                <a:latin typeface="Calibri"/>
                <a:cs typeface="+mn-ea"/>
              </a:rPr>
              <a:t> </a:t>
            </a:r>
            <a:r>
              <a:rPr lang="en-US" sz="2400" dirty="0" err="1">
                <a:latin typeface="Calibri"/>
                <a:cs typeface="+mn-ea"/>
              </a:rPr>
              <a:t>verstärkt</a:t>
            </a:r>
            <a:r>
              <a:rPr lang="en-US" sz="2400" dirty="0">
                <a:latin typeface="Calibri"/>
                <a:cs typeface="+mn-ea"/>
              </a:rPr>
              <a:t>.</a:t>
            </a:r>
            <a:endParaRPr lang="de-DE" sz="2400" dirty="0">
              <a:latin typeface="Calibri"/>
              <a:cs typeface="+mn-ea"/>
            </a:endParaRPr>
          </a:p>
          <a:p>
            <a:pPr marL="0" indent="0">
              <a:buNone/>
            </a:pPr>
            <a:endParaRPr lang="en-US" sz="2400" dirty="0">
              <a:latin typeface="Calibri"/>
              <a:cs typeface="+mn-ea"/>
            </a:endParaRPr>
          </a:p>
          <a:p>
            <a:pPr marL="0" indent="0">
              <a:buNone/>
            </a:pPr>
            <a:r>
              <a:rPr lang="en-US" sz="2400" dirty="0">
                <a:latin typeface="Calibri"/>
                <a:cs typeface="+mn-ea"/>
              </a:rPr>
              <a:t>Der </a:t>
            </a:r>
            <a:r>
              <a:rPr lang="en-US" sz="2400" dirty="0" err="1">
                <a:latin typeface="Calibri"/>
                <a:cs typeface="+mn-ea"/>
              </a:rPr>
              <a:t>Generalverdacht</a:t>
            </a:r>
            <a:r>
              <a:rPr lang="en-US" sz="2400" dirty="0">
                <a:latin typeface="Calibri"/>
                <a:cs typeface="+mn-ea"/>
              </a:rPr>
              <a:t>, </a:t>
            </a:r>
            <a:r>
              <a:rPr lang="en-US" sz="2400" dirty="0" err="1">
                <a:latin typeface="Calibri"/>
                <a:cs typeface="+mn-ea"/>
              </a:rPr>
              <a:t>dass</a:t>
            </a:r>
            <a:r>
              <a:rPr lang="en-US" sz="2400" dirty="0">
                <a:latin typeface="Calibri"/>
                <a:cs typeface="+mn-ea"/>
              </a:rPr>
              <a:t> die </a:t>
            </a:r>
            <a:r>
              <a:rPr lang="en-US" sz="2400" dirty="0" err="1">
                <a:latin typeface="Calibri"/>
                <a:cs typeface="+mn-ea"/>
              </a:rPr>
              <a:t>betroffenen</a:t>
            </a:r>
            <a:r>
              <a:rPr lang="en-US" sz="2400" dirty="0">
                <a:latin typeface="Calibri"/>
                <a:cs typeface="+mn-ea"/>
              </a:rPr>
              <a:t> </a:t>
            </a:r>
            <a:r>
              <a:rPr lang="en-US" sz="2400" dirty="0" err="1">
                <a:latin typeface="Calibri"/>
                <a:cs typeface="+mn-ea"/>
              </a:rPr>
              <a:t>Gruppen</a:t>
            </a:r>
            <a:r>
              <a:rPr lang="en-US" sz="2400" dirty="0">
                <a:latin typeface="Calibri"/>
                <a:cs typeface="+mn-ea"/>
              </a:rPr>
              <a:t> </a:t>
            </a:r>
            <a:r>
              <a:rPr lang="en-US" sz="2400" dirty="0" err="1">
                <a:latin typeface="Calibri"/>
                <a:cs typeface="+mn-ea"/>
              </a:rPr>
              <a:t>ein</a:t>
            </a:r>
            <a:r>
              <a:rPr lang="en-US" sz="2400" dirty="0">
                <a:latin typeface="Calibri"/>
                <a:cs typeface="+mn-ea"/>
              </a:rPr>
              <a:t> </a:t>
            </a:r>
            <a:r>
              <a:rPr lang="en-US" sz="2400" dirty="0" err="1">
                <a:latin typeface="Calibri"/>
                <a:cs typeface="+mn-ea"/>
              </a:rPr>
              <a:t>Sicherheitsrisiko</a:t>
            </a:r>
            <a:r>
              <a:rPr lang="en-US" sz="2400" dirty="0">
                <a:latin typeface="Calibri"/>
                <a:cs typeface="+mn-ea"/>
              </a:rPr>
              <a:t>, </a:t>
            </a:r>
            <a:r>
              <a:rPr lang="en-US" sz="2400" dirty="0" err="1">
                <a:latin typeface="Calibri"/>
                <a:cs typeface="+mn-ea"/>
              </a:rPr>
              <a:t>kriminell</a:t>
            </a:r>
            <a:r>
              <a:rPr lang="en-US" sz="2400" dirty="0">
                <a:latin typeface="Calibri"/>
                <a:cs typeface="+mn-ea"/>
              </a:rPr>
              <a:t> </a:t>
            </a:r>
            <a:r>
              <a:rPr lang="en-US" sz="2400" dirty="0" err="1">
                <a:latin typeface="Calibri"/>
                <a:cs typeface="+mn-ea"/>
              </a:rPr>
              <a:t>oder</a:t>
            </a:r>
            <a:r>
              <a:rPr lang="en-US" sz="2400" dirty="0">
                <a:latin typeface="Calibri"/>
                <a:cs typeface="+mn-ea"/>
              </a:rPr>
              <a:t> </a:t>
            </a:r>
            <a:r>
              <a:rPr lang="en-US" sz="2400" dirty="0" err="1">
                <a:latin typeface="Calibri"/>
                <a:cs typeface="+mn-ea"/>
              </a:rPr>
              <a:t>ohne</a:t>
            </a:r>
            <a:r>
              <a:rPr lang="en-US" sz="2400" dirty="0">
                <a:latin typeface="Calibri"/>
                <a:cs typeface="+mn-ea"/>
              </a:rPr>
              <a:t> </a:t>
            </a:r>
            <a:r>
              <a:rPr lang="en-US" sz="2400" dirty="0" err="1">
                <a:latin typeface="Calibri"/>
                <a:cs typeface="+mn-ea"/>
              </a:rPr>
              <a:t>rechtmässigen</a:t>
            </a:r>
            <a:r>
              <a:rPr lang="en-US" sz="2400" dirty="0">
                <a:latin typeface="Calibri"/>
                <a:cs typeface="+mn-ea"/>
              </a:rPr>
              <a:t> </a:t>
            </a:r>
            <a:r>
              <a:rPr lang="en-US" sz="2400" dirty="0" err="1">
                <a:latin typeface="Calibri"/>
                <a:cs typeface="+mn-ea"/>
              </a:rPr>
              <a:t>Aufenthaltsstatus</a:t>
            </a:r>
            <a:r>
              <a:rPr lang="en-US" sz="2400" dirty="0">
                <a:latin typeface="Calibri"/>
                <a:cs typeface="+mn-ea"/>
              </a:rPr>
              <a:t> </a:t>
            </a:r>
            <a:r>
              <a:rPr lang="en-US" sz="2400" dirty="0" err="1">
                <a:latin typeface="Calibri"/>
                <a:cs typeface="+mn-ea"/>
              </a:rPr>
              <a:t>seien</a:t>
            </a:r>
            <a:r>
              <a:rPr lang="en-US" sz="2400" dirty="0">
                <a:latin typeface="Calibri"/>
                <a:cs typeface="+mn-ea"/>
              </a:rPr>
              <a:t>,  </a:t>
            </a:r>
            <a:r>
              <a:rPr lang="en-US" sz="2400" dirty="0" err="1">
                <a:latin typeface="Calibri"/>
                <a:cs typeface="+mn-ea"/>
              </a:rPr>
              <a:t>wirkt</a:t>
            </a:r>
            <a:r>
              <a:rPr lang="en-US" sz="2400" dirty="0">
                <a:latin typeface="Calibri"/>
                <a:cs typeface="+mn-ea"/>
              </a:rPr>
              <a:t> </a:t>
            </a:r>
            <a:r>
              <a:rPr lang="en-US" sz="2400" dirty="0" err="1">
                <a:latin typeface="Calibri"/>
                <a:cs typeface="+mn-ea"/>
              </a:rPr>
              <a:t>sich</a:t>
            </a:r>
            <a:r>
              <a:rPr lang="en-US" sz="2400" dirty="0">
                <a:latin typeface="Calibri"/>
                <a:cs typeface="+mn-ea"/>
              </a:rPr>
              <a:t> auf </a:t>
            </a:r>
            <a:r>
              <a:rPr lang="en-US" sz="2400" dirty="0" err="1">
                <a:latin typeface="Calibri"/>
                <a:cs typeface="+mn-ea"/>
              </a:rPr>
              <a:t>weitere</a:t>
            </a:r>
            <a:r>
              <a:rPr lang="en-US" sz="2400" dirty="0">
                <a:latin typeface="Calibri"/>
                <a:cs typeface="+mn-ea"/>
              </a:rPr>
              <a:t> </a:t>
            </a:r>
            <a:r>
              <a:rPr lang="en-US" sz="2400" dirty="0" err="1">
                <a:latin typeface="Calibri"/>
                <a:cs typeface="+mn-ea"/>
              </a:rPr>
              <a:t>Themen</a:t>
            </a:r>
            <a:r>
              <a:rPr lang="en-US" sz="2400" dirty="0">
                <a:latin typeface="Calibri"/>
                <a:cs typeface="+mn-ea"/>
              </a:rPr>
              <a:t> der </a:t>
            </a:r>
            <a:r>
              <a:rPr lang="en-US" sz="2400" dirty="0" err="1">
                <a:latin typeface="Calibri"/>
                <a:cs typeface="+mn-ea"/>
              </a:rPr>
              <a:t>Sicherheitspolitik</a:t>
            </a:r>
            <a:r>
              <a:rPr lang="en-US" sz="2400" dirty="0">
                <a:latin typeface="Calibri"/>
                <a:cs typeface="+mn-ea"/>
              </a:rPr>
              <a:t>.</a:t>
            </a:r>
            <a:endParaRPr sz="2400" dirty="0">
              <a:latin typeface="+mn-ea"/>
              <a:cs typeface="+mn-ea"/>
            </a:endParaRPr>
          </a:p>
          <a:p>
            <a:endParaRPr lang="de-CH" dirty="0">
              <a:latin typeface="Calibri"/>
              <a:cs typeface="+mn-ea"/>
            </a:endParaRPr>
          </a:p>
        </p:txBody>
      </p:sp>
      <p:sp>
        <p:nvSpPr>
          <p:cNvPr id="4" name="Datumsplatzhalter 3"/>
          <p:cNvSpPr>
            <a:spLocks noGrp="1"/>
          </p:cNvSpPr>
          <p:nvPr>
            <p:ph type="dt" sz="half" idx="10"/>
          </p:nvPr>
        </p:nvSpPr>
        <p:spPr/>
        <p:txBody>
          <a:bodyPr/>
          <a:lstStyle/>
          <a:p>
            <a:r>
              <a:rPr lang="de-CH"/>
              <a:t>5/8/2017</a:t>
            </a:r>
            <a:endParaRPr lang="en-US"/>
          </a:p>
        </p:txBody>
      </p:sp>
      <p:sp>
        <p:nvSpPr>
          <p:cNvPr id="5" name="Fußzeilenplatzhalter 4"/>
          <p:cNvSpPr>
            <a:spLocks noGrp="1"/>
          </p:cNvSpPr>
          <p:nvPr>
            <p:ph type="ftr" sz="quarter" idx="11"/>
          </p:nvPr>
        </p:nvSpPr>
        <p:spPr/>
        <p:txBody>
          <a:bodyPr/>
          <a:lstStyle/>
          <a:p>
            <a:r>
              <a:rPr lang="en-US"/>
              <a:t>Apiyo B-Amolo</a:t>
            </a:r>
          </a:p>
        </p:txBody>
      </p:sp>
      <p:sp>
        <p:nvSpPr>
          <p:cNvPr id="6" name="Foliennummernplatzhalter 5"/>
          <p:cNvSpPr>
            <a:spLocks noGrp="1"/>
          </p:cNvSpPr>
          <p:nvPr>
            <p:ph type="sldNum" sz="quarter" idx="12"/>
          </p:nvPr>
        </p:nvSpPr>
        <p:spPr/>
        <p:txBody>
          <a:bodyPr/>
          <a:lstStyle/>
          <a:p>
            <a:fld id="{330EA680-D336-4FF7-8B7A-9848BB0A1C32}" type="slidenum">
              <a:rPr lang="en-US" smtClean="0"/>
              <a:t>10</a:t>
            </a:fld>
            <a:endParaRPr lang="en-US"/>
          </a:p>
        </p:txBody>
      </p:sp>
    </p:spTree>
    <p:extLst>
      <p:ext uri="{BB962C8B-B14F-4D97-AF65-F5344CB8AC3E}">
        <p14:creationId xmlns:p14="http://schemas.microsoft.com/office/powerpoint/2010/main" val="2974760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7" descr="COME IN.jpg"/>
          <p:cNvPicPr>
            <a:picLocks noGrp="1" noChangeAspect="1"/>
          </p:cNvPicPr>
          <p:nvPr>
            <p:ph idx="1"/>
          </p:nvPr>
        </p:nvPicPr>
        <p:blipFill>
          <a:blip r:embed="rId3"/>
          <a:stretch>
            <a:fillRect/>
          </a:stretch>
        </p:blipFill>
        <p:spPr>
          <a:xfrm>
            <a:off x="1228725" y="838200"/>
            <a:ext cx="9777353" cy="4994658"/>
          </a:xfrm>
          <a:prstGeom prst="rect">
            <a:avLst/>
          </a:prstGeom>
        </p:spPr>
      </p:pic>
      <p:sp>
        <p:nvSpPr>
          <p:cNvPr id="4" name="Datumsplatzhalter 3"/>
          <p:cNvSpPr>
            <a:spLocks noGrp="1"/>
          </p:cNvSpPr>
          <p:nvPr>
            <p:ph type="dt" sz="half" idx="10"/>
          </p:nvPr>
        </p:nvSpPr>
        <p:spPr/>
        <p:txBody>
          <a:bodyPr/>
          <a:lstStyle/>
          <a:p>
            <a:r>
              <a:rPr lang="de-CH"/>
              <a:t>5/8/2017</a:t>
            </a:r>
            <a:endParaRPr lang="en-US"/>
          </a:p>
        </p:txBody>
      </p:sp>
      <p:sp>
        <p:nvSpPr>
          <p:cNvPr id="5" name="Fußzeilenplatzhalter 4"/>
          <p:cNvSpPr>
            <a:spLocks noGrp="1"/>
          </p:cNvSpPr>
          <p:nvPr>
            <p:ph type="ftr" sz="quarter" idx="11"/>
          </p:nvPr>
        </p:nvSpPr>
        <p:spPr/>
        <p:txBody>
          <a:bodyPr/>
          <a:lstStyle/>
          <a:p>
            <a:r>
              <a:rPr lang="en-US"/>
              <a:t>Apiyo B-Amolo</a:t>
            </a:r>
          </a:p>
        </p:txBody>
      </p:sp>
      <p:sp>
        <p:nvSpPr>
          <p:cNvPr id="6" name="Foliennummernplatzhalter 5"/>
          <p:cNvSpPr>
            <a:spLocks noGrp="1"/>
          </p:cNvSpPr>
          <p:nvPr>
            <p:ph type="sldNum" sz="quarter" idx="12"/>
          </p:nvPr>
        </p:nvSpPr>
        <p:spPr/>
        <p:txBody>
          <a:bodyPr/>
          <a:lstStyle/>
          <a:p>
            <a:fld id="{330EA680-D336-4FF7-8B7A-9848BB0A1C32}" type="slidenum">
              <a:rPr lang="en-US" smtClean="0"/>
              <a:t>11</a:t>
            </a:fld>
            <a:endParaRPr lang="en-US"/>
          </a:p>
        </p:txBody>
      </p:sp>
    </p:spTree>
    <p:extLst>
      <p:ext uri="{BB962C8B-B14F-4D97-AF65-F5344CB8AC3E}">
        <p14:creationId xmlns:p14="http://schemas.microsoft.com/office/powerpoint/2010/main" val="940430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extLst>
              <p:ext uri="{D42A27DB-BD31-4B8C-83A1-F6EECF244321}">
                <p14:modId xmlns:p14="http://schemas.microsoft.com/office/powerpoint/2010/main" val="1796934150"/>
              </p:ext>
            </p:extLst>
          </p:nvPr>
        </p:nvSpPr>
        <p:spPr>
          <a:xfrm>
            <a:off x="485775" y="1352550"/>
            <a:ext cx="10899884" cy="4173593"/>
          </a:xfrm>
        </p:spPr>
        <p:txBody>
          <a:bodyPr vert="horz" lIns="91440" tIns="45720" rIns="91440" bIns="45720" rtlCol="0" anchor="t">
            <a:normAutofit/>
          </a:bodyPr>
          <a:lstStyle/>
          <a:p>
            <a:r>
              <a:rPr lang="de" sz="2400" dirty="0">
                <a:latin typeface="Calibri"/>
                <a:cs typeface="Consolas"/>
              </a:rPr>
              <a:t>"Stereotypisierung, ist Teil der Aufrechterhaltung der sozialen und symbolischen Ordnung.</a:t>
            </a:r>
            <a:endParaRPr lang="de-DE" sz="2400" dirty="0">
              <a:latin typeface="Calibri"/>
              <a:cs typeface="Consolas"/>
            </a:endParaRPr>
          </a:p>
          <a:p>
            <a:endParaRPr lang="de" sz="2400" dirty="0">
              <a:latin typeface="Calibri"/>
              <a:cs typeface="Consolas"/>
            </a:endParaRPr>
          </a:p>
          <a:p>
            <a:r>
              <a:rPr lang="de" sz="2400" dirty="0">
                <a:latin typeface="Calibri"/>
                <a:cs typeface="Consolas"/>
              </a:rPr>
              <a:t> Es stellt eine symbolische Grenze zwischen dem "normalen" und dem „Andere" dar,  was sich "gehört" und was sich "nichtgehört" oder , zwischen" Insider "und" Outsider "," </a:t>
            </a:r>
            <a:r>
              <a:rPr lang="de" sz="2400" dirty="0" err="1">
                <a:latin typeface="Calibri"/>
                <a:cs typeface="Consolas"/>
              </a:rPr>
              <a:t>Us</a:t>
            </a:r>
            <a:r>
              <a:rPr lang="de" sz="2400" dirty="0">
                <a:latin typeface="Calibri"/>
                <a:cs typeface="Consolas"/>
              </a:rPr>
              <a:t> "und" </a:t>
            </a:r>
            <a:r>
              <a:rPr lang="de" sz="2400" dirty="0" err="1">
                <a:latin typeface="Calibri"/>
                <a:cs typeface="Consolas"/>
              </a:rPr>
              <a:t>Them</a:t>
            </a:r>
            <a:r>
              <a:rPr lang="de" sz="2400" dirty="0">
                <a:latin typeface="Calibri"/>
                <a:cs typeface="Consolas"/>
              </a:rPr>
              <a:t> ". </a:t>
            </a:r>
            <a:endParaRPr lang="de-DE" sz="2400" dirty="0">
              <a:latin typeface="Calibri"/>
              <a:cs typeface="Consolas"/>
            </a:endParaRPr>
          </a:p>
          <a:p>
            <a:endParaRPr lang="de" sz="2400" dirty="0">
              <a:latin typeface="Calibri"/>
              <a:cs typeface="Consolas"/>
            </a:endParaRPr>
          </a:p>
          <a:p>
            <a:r>
              <a:rPr lang="de" sz="2400" dirty="0">
                <a:latin typeface="Calibri"/>
                <a:cs typeface="Consolas"/>
              </a:rPr>
              <a:t>Es erleichtert die „Zugehörigkeit" von allen "uns", die in einer imaginäre Gemeinschaft" sind; und grenzt  alle die Anderen aus. " (aus Halle: 1997 S.258)</a:t>
            </a:r>
            <a:endParaRPr lang="de-DE" sz="2400" dirty="0">
              <a:latin typeface="Calibri"/>
            </a:endParaRPr>
          </a:p>
          <a:p>
            <a:endParaRPr lang="de-DE" dirty="0"/>
          </a:p>
        </p:txBody>
      </p:sp>
      <p:sp>
        <p:nvSpPr>
          <p:cNvPr id="3" name="Datumsplatzhalter 2"/>
          <p:cNvSpPr>
            <a:spLocks noGrp="1"/>
          </p:cNvSpPr>
          <p:nvPr>
            <p:ph type="dt" sz="half" idx="10"/>
          </p:nvPr>
        </p:nvSpPr>
        <p:spPr/>
        <p:txBody>
          <a:bodyPr/>
          <a:lstStyle/>
          <a:p>
            <a:r>
              <a:rPr lang="de-CH"/>
              <a:t>5/8/2017</a:t>
            </a:r>
            <a:endParaRPr lang="en-US"/>
          </a:p>
        </p:txBody>
      </p:sp>
      <p:sp>
        <p:nvSpPr>
          <p:cNvPr id="4" name="Fußzeilenplatzhalter 3"/>
          <p:cNvSpPr>
            <a:spLocks noGrp="1"/>
          </p:cNvSpPr>
          <p:nvPr>
            <p:ph type="ftr" sz="quarter" idx="11"/>
          </p:nvPr>
        </p:nvSpPr>
        <p:spPr/>
        <p:txBody>
          <a:bodyPr/>
          <a:lstStyle/>
          <a:p>
            <a:r>
              <a:rPr lang="en-US"/>
              <a:t>Apiyo B-Amolo</a:t>
            </a:r>
          </a:p>
        </p:txBody>
      </p:sp>
      <p:sp>
        <p:nvSpPr>
          <p:cNvPr id="6" name="Foliennummernplatzhalter 5"/>
          <p:cNvSpPr>
            <a:spLocks noGrp="1"/>
          </p:cNvSpPr>
          <p:nvPr>
            <p:ph type="sldNum" sz="quarter" idx="12"/>
          </p:nvPr>
        </p:nvSpPr>
        <p:spPr/>
        <p:txBody>
          <a:bodyPr/>
          <a:lstStyle/>
          <a:p>
            <a:fld id="{330EA680-D336-4FF7-8B7A-9848BB0A1C32}" type="slidenum">
              <a:rPr lang="en-US" smtClean="0"/>
              <a:t>12</a:t>
            </a:fld>
            <a:endParaRPr lang="en-US"/>
          </a:p>
        </p:txBody>
      </p:sp>
    </p:spTree>
    <p:extLst>
      <p:ext uri="{BB962C8B-B14F-4D97-AF65-F5344CB8AC3E}">
        <p14:creationId xmlns:p14="http://schemas.microsoft.com/office/powerpoint/2010/main" val="1378164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9" descr="AUSLANDER.jpg"/>
          <p:cNvPicPr>
            <a:picLocks noGrp="1" noChangeAspect="1"/>
          </p:cNvPicPr>
          <p:nvPr>
            <p:ph idx="1"/>
          </p:nvPr>
        </p:nvPicPr>
        <p:blipFill>
          <a:blip r:embed="rId3"/>
          <a:stretch>
            <a:fillRect/>
          </a:stretch>
        </p:blipFill>
        <p:spPr>
          <a:xfrm>
            <a:off x="1410544" y="1800225"/>
            <a:ext cx="4407674" cy="3860800"/>
          </a:xfrm>
          <a:prstGeom prst="rect">
            <a:avLst/>
          </a:prstGeom>
        </p:spPr>
      </p:pic>
      <p:sp>
        <p:nvSpPr>
          <p:cNvPr id="3" name="Datumsplatzhalter 2"/>
          <p:cNvSpPr>
            <a:spLocks noGrp="1"/>
          </p:cNvSpPr>
          <p:nvPr>
            <p:ph type="dt" sz="half" idx="10"/>
          </p:nvPr>
        </p:nvSpPr>
        <p:spPr/>
        <p:txBody>
          <a:bodyPr/>
          <a:lstStyle/>
          <a:p>
            <a:r>
              <a:rPr lang="de-CH"/>
              <a:t>5/8/2017</a:t>
            </a:r>
            <a:endParaRPr lang="en-US"/>
          </a:p>
        </p:txBody>
      </p:sp>
      <p:sp>
        <p:nvSpPr>
          <p:cNvPr id="5" name="Fußzeilenplatzhalter 4"/>
          <p:cNvSpPr>
            <a:spLocks noGrp="1"/>
          </p:cNvSpPr>
          <p:nvPr>
            <p:ph type="ftr" sz="quarter" idx="11"/>
          </p:nvPr>
        </p:nvSpPr>
        <p:spPr/>
        <p:txBody>
          <a:bodyPr/>
          <a:lstStyle/>
          <a:p>
            <a:r>
              <a:rPr lang="en-US"/>
              <a:t>Apiyo B-Amolo</a:t>
            </a:r>
          </a:p>
        </p:txBody>
      </p:sp>
      <p:sp>
        <p:nvSpPr>
          <p:cNvPr id="6" name="Foliennummernplatzhalter 5"/>
          <p:cNvSpPr>
            <a:spLocks noGrp="1"/>
          </p:cNvSpPr>
          <p:nvPr>
            <p:ph type="sldNum" sz="quarter" idx="12"/>
          </p:nvPr>
        </p:nvSpPr>
        <p:spPr/>
        <p:txBody>
          <a:bodyPr/>
          <a:lstStyle/>
          <a:p>
            <a:fld id="{330EA680-D336-4FF7-8B7A-9848BB0A1C32}" type="slidenum">
              <a:rPr lang="en-US" smtClean="0"/>
              <a:t>13</a:t>
            </a:fld>
            <a:endParaRPr lang="en-US"/>
          </a:p>
        </p:txBody>
      </p:sp>
      <p:sp>
        <p:nvSpPr>
          <p:cNvPr id="2" name="Textfeld 1"/>
          <p:cNvSpPr txBox="1"/>
          <p:nvPr>
            <p:extLst>
              <p:ext uri="{D42A27DB-BD31-4B8C-83A1-F6EECF244321}">
                <p14:modId xmlns:p14="http://schemas.microsoft.com/office/powerpoint/2010/main" val="2531918251"/>
              </p:ext>
            </p:extLst>
          </p:nvPr>
        </p:nvSpPr>
        <p:spPr>
          <a:xfrm>
            <a:off x="1247775" y="390525"/>
            <a:ext cx="9864456" cy="95410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CH" sz="2800" cap="all" dirty="0"/>
              <a:t>Stereotypen werden von den Medien </a:t>
            </a:r>
            <a:r>
              <a:rPr sz="2800" dirty="0"/>
              <a:t>​</a:t>
            </a:r>
            <a:br>
              <a:rPr lang="en-US" dirty="0">
                <a:latin typeface="+mn-ea"/>
                <a:cs typeface="+mn-ea"/>
              </a:rPr>
            </a:br>
            <a:r>
              <a:rPr lang="de-CH" sz="2800" cap="all" dirty="0"/>
              <a:t>gepflegt und weiterverbreitet </a:t>
            </a:r>
            <a:endParaRPr lang="de-DE" sz="2800" dirty="0"/>
          </a:p>
        </p:txBody>
      </p:sp>
      <p:pic>
        <p:nvPicPr>
          <p:cNvPr id="4" name="Grafik 6" descr="GetAttachmentThumbnail.jpg"/>
          <p:cNvPicPr>
            <a:picLocks noChangeAspect="1"/>
          </p:cNvPicPr>
          <p:nvPr/>
        </p:nvPicPr>
        <p:blipFill rotWithShape="1">
          <a:blip r:embed="rId4"/>
          <a:srcRect l="3185" t="12836" r="1991" b="265"/>
          <a:stretch/>
        </p:blipFill>
        <p:spPr>
          <a:xfrm>
            <a:off x="6583986" y="1811338"/>
            <a:ext cx="4418977" cy="3854450"/>
          </a:xfrm>
          <a:prstGeom prst="rect">
            <a:avLst/>
          </a:prstGeom>
        </p:spPr>
      </p:pic>
    </p:spTree>
    <p:extLst>
      <p:ext uri="{BB962C8B-B14F-4D97-AF65-F5344CB8AC3E}">
        <p14:creationId xmlns:p14="http://schemas.microsoft.com/office/powerpoint/2010/main" val="2510398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096500" y="-114300"/>
            <a:ext cx="9905998" cy="1905000"/>
          </a:xfrm>
        </p:spPr>
        <p:txBody>
          <a:bodyPr/>
          <a:lstStyle/>
          <a:p>
            <a:endParaRPr lang="de-DE"/>
          </a:p>
        </p:txBody>
      </p:sp>
      <p:sp>
        <p:nvSpPr>
          <p:cNvPr id="3" name="Inhaltsplatzhalter 2"/>
          <p:cNvSpPr>
            <a:spLocks noGrp="1"/>
          </p:cNvSpPr>
          <p:nvPr>
            <p:ph idx="1"/>
            <p:extLst>
              <p:ext uri="{D42A27DB-BD31-4B8C-83A1-F6EECF244321}">
                <p14:modId xmlns:p14="http://schemas.microsoft.com/office/powerpoint/2010/main" val="3688858138"/>
              </p:ext>
            </p:extLst>
          </p:nvPr>
        </p:nvSpPr>
        <p:spPr>
          <a:xfrm>
            <a:off x="1028700" y="1704975"/>
            <a:ext cx="9906000" cy="3080379"/>
          </a:xfrm>
        </p:spPr>
        <p:txBody>
          <a:bodyPr vert="horz" lIns="91440" tIns="45720" rIns="91440" bIns="45720" rtlCol="0" anchor="ctr">
            <a:noAutofit/>
          </a:bodyPr>
          <a:lstStyle/>
          <a:p>
            <a:pPr marL="0" indent="0">
              <a:buNone/>
            </a:pPr>
            <a:r>
              <a:rPr lang="de-DE" sz="2400" dirty="0"/>
              <a:t>Spannungsfelder zwischen dem recht auf freie Meinungsäußerung und dem Anrecht auf Schutz vor verbaler, physischer und psychischer Gewalt. </a:t>
            </a:r>
            <a:endParaRPr lang="de-DE"/>
          </a:p>
          <a:p>
            <a:pPr marL="0" indent="0">
              <a:buNone/>
            </a:pPr>
            <a:r>
              <a:rPr lang="de-DE" sz="2400" dirty="0"/>
              <a:t>Heute wird der Schutz höher gewichtet als das recht auf freie Meinungsäußerung.</a:t>
            </a:r>
            <a:endParaRPr>
              <a:solidFill>
                <a:schemeClr val="tx1"/>
              </a:solidFill>
            </a:endParaRPr>
          </a:p>
        </p:txBody>
      </p:sp>
      <p:sp>
        <p:nvSpPr>
          <p:cNvPr id="4" name="Datumsplatzhalter 3"/>
          <p:cNvSpPr>
            <a:spLocks noGrp="1"/>
          </p:cNvSpPr>
          <p:nvPr>
            <p:ph type="dt" sz="half" idx="10"/>
          </p:nvPr>
        </p:nvSpPr>
        <p:spPr/>
        <p:txBody>
          <a:bodyPr/>
          <a:lstStyle/>
          <a:p>
            <a:r>
              <a:rPr lang="de-CH"/>
              <a:t>5/8/2017</a:t>
            </a:r>
            <a:endParaRPr lang="en-US"/>
          </a:p>
        </p:txBody>
      </p:sp>
      <p:sp>
        <p:nvSpPr>
          <p:cNvPr id="5" name="Fußzeilenplatzhalter 4"/>
          <p:cNvSpPr>
            <a:spLocks noGrp="1"/>
          </p:cNvSpPr>
          <p:nvPr>
            <p:ph type="ftr" sz="quarter" idx="11"/>
          </p:nvPr>
        </p:nvSpPr>
        <p:spPr/>
        <p:txBody>
          <a:bodyPr/>
          <a:lstStyle/>
          <a:p>
            <a:r>
              <a:rPr lang="en-US"/>
              <a:t>Apiyo B-Amolo</a:t>
            </a:r>
          </a:p>
        </p:txBody>
      </p:sp>
      <p:sp>
        <p:nvSpPr>
          <p:cNvPr id="6" name="Foliennummernplatzhalter 5"/>
          <p:cNvSpPr>
            <a:spLocks noGrp="1"/>
          </p:cNvSpPr>
          <p:nvPr>
            <p:ph type="sldNum" sz="quarter" idx="12"/>
          </p:nvPr>
        </p:nvSpPr>
        <p:spPr/>
        <p:txBody>
          <a:bodyPr/>
          <a:lstStyle/>
          <a:p>
            <a:fld id="{330EA680-D336-4FF7-8B7A-9848BB0A1C32}" type="slidenum">
              <a:rPr lang="en-US" smtClean="0"/>
              <a:t>14</a:t>
            </a:fld>
            <a:endParaRPr lang="en-US"/>
          </a:p>
        </p:txBody>
      </p:sp>
    </p:spTree>
    <p:extLst>
      <p:ext uri="{BB962C8B-B14F-4D97-AF65-F5344CB8AC3E}">
        <p14:creationId xmlns:p14="http://schemas.microsoft.com/office/powerpoint/2010/main" val="817306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extLst>
              <p:ext uri="{D42A27DB-BD31-4B8C-83A1-F6EECF244321}">
                <p14:modId xmlns:p14="http://schemas.microsoft.com/office/powerpoint/2010/main" val="2237765416"/>
              </p:ext>
            </p:extLst>
          </p:nvPr>
        </p:nvSpPr>
        <p:spPr/>
        <p:txBody>
          <a:bodyPr>
            <a:normAutofit/>
          </a:bodyPr>
          <a:lstStyle/>
          <a:p>
            <a:r>
              <a:rPr lang="de-CH" sz="2800" dirty="0"/>
              <a:t>Von binären Rassismus  zum Intersektionalität </a:t>
            </a:r>
          </a:p>
        </p:txBody>
      </p:sp>
      <p:sp>
        <p:nvSpPr>
          <p:cNvPr id="3" name="Inhaltsplatzhalter 2"/>
          <p:cNvSpPr>
            <a:spLocks noGrp="1"/>
          </p:cNvSpPr>
          <p:nvPr>
            <p:ph idx="1"/>
            <p:extLst>
              <p:ext uri="{D42A27DB-BD31-4B8C-83A1-F6EECF244321}">
                <p14:modId xmlns:p14="http://schemas.microsoft.com/office/powerpoint/2010/main" val="3696407972"/>
              </p:ext>
            </p:extLst>
          </p:nvPr>
        </p:nvSpPr>
        <p:spPr>
          <a:xfrm>
            <a:off x="1377895" y="2667000"/>
            <a:ext cx="9669518" cy="2799037"/>
          </a:xfrm>
        </p:spPr>
        <p:txBody>
          <a:bodyPr vert="horz" lIns="91440" tIns="45720" rIns="91440" bIns="45720" rtlCol="0" anchor="t">
            <a:normAutofit fontScale="77500" lnSpcReduction="20000"/>
          </a:bodyPr>
          <a:lstStyle/>
          <a:p>
            <a:r>
              <a:rPr lang="de-CH" sz="2400" dirty="0"/>
              <a:t>Das heisst Institutioneller Rassismus ist modern geworden. Heute ist es nicht  nur binär : </a:t>
            </a:r>
            <a:r>
              <a:rPr lang="de-CH" sz="2400" dirty="0">
                <a:solidFill>
                  <a:srgbClr val="FFFFFF"/>
                </a:solidFill>
              </a:rPr>
              <a:t>Einheimische und Ausländer</a:t>
            </a:r>
            <a:r>
              <a:rPr lang="de-CH" sz="2400" dirty="0"/>
              <a:t>,  sondern es sind noch zusätzliche  Komponente wie  Religion, Sexualität, oder  Misogynoir (Hass gegen schwarze Frauen) </a:t>
            </a:r>
            <a:endParaRPr lang="de-DE" sz="2400" dirty="0"/>
          </a:p>
          <a:p>
            <a:endParaRPr lang="de-CH" sz="2400" dirty="0"/>
          </a:p>
          <a:p>
            <a:r>
              <a:rPr lang="de-CH" sz="2400" dirty="0"/>
              <a:t>Die Ausländergruppen wechseln, die Befürchtungen, Abgrundszenarien und “Argumente” bleiben dieselben</a:t>
            </a:r>
          </a:p>
          <a:p>
            <a:endParaRPr lang="de-CH" sz="2400" dirty="0"/>
          </a:p>
          <a:p>
            <a:r>
              <a:rPr lang="de-CH" sz="2400" dirty="0"/>
              <a:t>Die Folgen von Institutionelle Rassismus sind vielschichtig, oft subtil und unterschwellig</a:t>
            </a:r>
            <a:endParaRPr lang="de-DE" sz="2400"/>
          </a:p>
          <a:p>
            <a:endParaRPr lang="de-CH" sz="2400" dirty="0"/>
          </a:p>
          <a:p>
            <a:pPr marL="0" indent="0">
              <a:buNone/>
            </a:pPr>
            <a:endParaRPr lang="de-CH" dirty="0"/>
          </a:p>
        </p:txBody>
      </p:sp>
      <p:sp>
        <p:nvSpPr>
          <p:cNvPr id="4" name="Datumsplatzhalter 3"/>
          <p:cNvSpPr>
            <a:spLocks noGrp="1"/>
          </p:cNvSpPr>
          <p:nvPr>
            <p:ph type="dt" sz="half" idx="10"/>
          </p:nvPr>
        </p:nvSpPr>
        <p:spPr/>
        <p:txBody>
          <a:bodyPr/>
          <a:lstStyle/>
          <a:p>
            <a:r>
              <a:rPr lang="de-CH"/>
              <a:t>5/8/2017</a:t>
            </a:r>
            <a:endParaRPr lang="en-US"/>
          </a:p>
        </p:txBody>
      </p:sp>
      <p:sp>
        <p:nvSpPr>
          <p:cNvPr id="5" name="Fußzeilenplatzhalter 4"/>
          <p:cNvSpPr>
            <a:spLocks noGrp="1"/>
          </p:cNvSpPr>
          <p:nvPr>
            <p:ph type="ftr" sz="quarter" idx="11"/>
          </p:nvPr>
        </p:nvSpPr>
        <p:spPr/>
        <p:txBody>
          <a:bodyPr/>
          <a:lstStyle/>
          <a:p>
            <a:r>
              <a:rPr lang="en-US"/>
              <a:t>Apiyo B-Amolo</a:t>
            </a:r>
          </a:p>
        </p:txBody>
      </p:sp>
      <p:sp>
        <p:nvSpPr>
          <p:cNvPr id="6" name="Foliennummernplatzhalter 5"/>
          <p:cNvSpPr>
            <a:spLocks noGrp="1"/>
          </p:cNvSpPr>
          <p:nvPr>
            <p:ph type="sldNum" sz="quarter" idx="12"/>
          </p:nvPr>
        </p:nvSpPr>
        <p:spPr/>
        <p:txBody>
          <a:bodyPr/>
          <a:lstStyle/>
          <a:p>
            <a:fld id="{330EA680-D336-4FF7-8B7A-9848BB0A1C32}" type="slidenum">
              <a:rPr lang="en-US" smtClean="0"/>
              <a:t>15</a:t>
            </a:fld>
            <a:endParaRPr lang="en-US"/>
          </a:p>
        </p:txBody>
      </p:sp>
    </p:spTree>
    <p:extLst>
      <p:ext uri="{BB962C8B-B14F-4D97-AF65-F5344CB8AC3E}">
        <p14:creationId xmlns:p14="http://schemas.microsoft.com/office/powerpoint/2010/main" val="780089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6" descr="roma4.png"/>
          <p:cNvPicPr>
            <a:picLocks noGrp="1" noChangeAspect="1"/>
          </p:cNvPicPr>
          <p:nvPr>
            <p:ph idx="1"/>
          </p:nvPr>
        </p:nvPicPr>
        <p:blipFill>
          <a:blip r:embed="rId3"/>
          <a:stretch>
            <a:fillRect/>
          </a:stretch>
        </p:blipFill>
        <p:spPr>
          <a:xfrm>
            <a:off x="1295400" y="704850"/>
            <a:ext cx="9804405" cy="5199938"/>
          </a:xfrm>
          <a:prstGeom prst="rect">
            <a:avLst/>
          </a:prstGeom>
        </p:spPr>
      </p:pic>
      <p:sp>
        <p:nvSpPr>
          <p:cNvPr id="3" name="Datumsplatzhalter 2"/>
          <p:cNvSpPr>
            <a:spLocks noGrp="1"/>
          </p:cNvSpPr>
          <p:nvPr>
            <p:ph type="dt" sz="half" idx="10"/>
          </p:nvPr>
        </p:nvSpPr>
        <p:spPr/>
        <p:txBody>
          <a:bodyPr/>
          <a:lstStyle/>
          <a:p>
            <a:r>
              <a:rPr lang="de-CH"/>
              <a:t>5/8/2017</a:t>
            </a:r>
            <a:endParaRPr lang="en-US"/>
          </a:p>
        </p:txBody>
      </p:sp>
      <p:sp>
        <p:nvSpPr>
          <p:cNvPr id="4" name="Fußzeilenplatzhalter 3"/>
          <p:cNvSpPr>
            <a:spLocks noGrp="1"/>
          </p:cNvSpPr>
          <p:nvPr>
            <p:ph type="ftr" sz="quarter" idx="11"/>
          </p:nvPr>
        </p:nvSpPr>
        <p:spPr/>
        <p:txBody>
          <a:bodyPr/>
          <a:lstStyle/>
          <a:p>
            <a:r>
              <a:rPr lang="en-US"/>
              <a:t>Apiyo B-Amolo</a:t>
            </a:r>
          </a:p>
        </p:txBody>
      </p:sp>
      <p:sp>
        <p:nvSpPr>
          <p:cNvPr id="5" name="Foliennummernplatzhalter 4"/>
          <p:cNvSpPr>
            <a:spLocks noGrp="1"/>
          </p:cNvSpPr>
          <p:nvPr>
            <p:ph type="sldNum" sz="quarter" idx="12"/>
          </p:nvPr>
        </p:nvSpPr>
        <p:spPr/>
        <p:txBody>
          <a:bodyPr/>
          <a:lstStyle/>
          <a:p>
            <a:fld id="{330EA680-D336-4FF7-8B7A-9848BB0A1C32}" type="slidenum">
              <a:rPr lang="en-US" smtClean="0"/>
              <a:t>16</a:t>
            </a:fld>
            <a:endParaRPr lang="en-US"/>
          </a:p>
        </p:txBody>
      </p:sp>
      <p:sp>
        <p:nvSpPr>
          <p:cNvPr id="7" name="Textfeld 6"/>
          <p:cNvSpPr txBox="1"/>
          <p:nvPr>
            <p:extLst>
              <p:ext uri="{D42A27DB-BD31-4B8C-83A1-F6EECF244321}">
                <p14:modId xmlns:p14="http://schemas.microsoft.com/office/powerpoint/2010/main" val="2106519732"/>
              </p:ext>
            </p:extLst>
          </p:nvPr>
        </p:nvSpPr>
        <p:spPr>
          <a:xfrm>
            <a:off x="2017713" y="420688"/>
            <a:ext cx="6320712" cy="461665"/>
          </a:xfrm>
          <a:prstGeom prst="rect">
            <a:avLst/>
          </a:prstGeom>
          <a:noFill/>
        </p:spPr>
        <p:txBody>
          <a:bodyPr wrap="square" rtlCol="0" anchor="t">
            <a:spAutoFit/>
          </a:bodyPr>
          <a:lstStyle/>
          <a:p>
            <a:endParaRPr lang="de-DE" sz="2400" dirty="0"/>
          </a:p>
        </p:txBody>
      </p:sp>
    </p:spTree>
    <p:extLst>
      <p:ext uri="{BB962C8B-B14F-4D97-AF65-F5344CB8AC3E}">
        <p14:creationId xmlns:p14="http://schemas.microsoft.com/office/powerpoint/2010/main" val="860152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4" descr="islam.jpg"/>
          <p:cNvPicPr>
            <a:picLocks noGrp="1" noChangeAspect="1"/>
          </p:cNvPicPr>
          <p:nvPr>
            <p:ph idx="1"/>
          </p:nvPr>
        </p:nvPicPr>
        <p:blipFill rotWithShape="1">
          <a:blip r:embed="rId3"/>
          <a:srcRect r="-193"/>
          <a:stretch/>
        </p:blipFill>
        <p:spPr>
          <a:xfrm>
            <a:off x="504912" y="800100"/>
            <a:ext cx="4948878" cy="4916513"/>
          </a:xfrm>
          <a:prstGeom prst="rect">
            <a:avLst/>
          </a:prstGeom>
        </p:spPr>
      </p:pic>
      <p:sp>
        <p:nvSpPr>
          <p:cNvPr id="5" name="Datumsplatzhalter 4"/>
          <p:cNvSpPr>
            <a:spLocks noGrp="1"/>
          </p:cNvSpPr>
          <p:nvPr>
            <p:ph type="dt" sz="half" idx="10"/>
          </p:nvPr>
        </p:nvSpPr>
        <p:spPr/>
        <p:txBody>
          <a:bodyPr/>
          <a:lstStyle/>
          <a:p>
            <a:r>
              <a:rPr lang="de-CH"/>
              <a:t>5/8/2017</a:t>
            </a:r>
            <a:endParaRPr lang="en-US"/>
          </a:p>
        </p:txBody>
      </p:sp>
      <p:sp>
        <p:nvSpPr>
          <p:cNvPr id="6" name="Fußzeilenplatzhalter 5"/>
          <p:cNvSpPr>
            <a:spLocks noGrp="1"/>
          </p:cNvSpPr>
          <p:nvPr>
            <p:ph type="ftr" sz="quarter" idx="11"/>
          </p:nvPr>
        </p:nvSpPr>
        <p:spPr/>
        <p:txBody>
          <a:bodyPr/>
          <a:lstStyle/>
          <a:p>
            <a:r>
              <a:rPr lang="en-US"/>
              <a:t>Apiyo B-Amolo</a:t>
            </a:r>
          </a:p>
        </p:txBody>
      </p:sp>
      <p:sp>
        <p:nvSpPr>
          <p:cNvPr id="7" name="Foliennummernplatzhalter 6"/>
          <p:cNvSpPr>
            <a:spLocks noGrp="1"/>
          </p:cNvSpPr>
          <p:nvPr>
            <p:ph type="sldNum" sz="quarter" idx="12"/>
          </p:nvPr>
        </p:nvSpPr>
        <p:spPr/>
        <p:txBody>
          <a:bodyPr/>
          <a:lstStyle/>
          <a:p>
            <a:fld id="{330EA680-D336-4FF7-8B7A-9848BB0A1C32}" type="slidenum">
              <a:rPr lang="en-US" smtClean="0"/>
              <a:t>17</a:t>
            </a:fld>
            <a:endParaRPr lang="en-US"/>
          </a:p>
        </p:txBody>
      </p:sp>
      <p:sp>
        <p:nvSpPr>
          <p:cNvPr id="3" name="Textfeld 2"/>
          <p:cNvSpPr txBox="1"/>
          <p:nvPr>
            <p:extLst>
              <p:ext uri="{D42A27DB-BD31-4B8C-83A1-F6EECF244321}">
                <p14:modId xmlns:p14="http://schemas.microsoft.com/office/powerpoint/2010/main" val="3943948370"/>
              </p:ext>
            </p:extLst>
          </p:nvPr>
        </p:nvSpPr>
        <p:spPr>
          <a:xfrm>
            <a:off x="5810250" y="1716143"/>
            <a:ext cx="5553075" cy="2308324"/>
          </a:xfrm>
          <a:prstGeom prst="rect">
            <a:avLst/>
          </a:prstGeom>
          <a:noFill/>
        </p:spPr>
        <p:txBody>
          <a:bodyPr wrap="square" rtlCol="0" anchor="t">
            <a:spAutoFit/>
          </a:bodyPr>
          <a:lstStyle/>
          <a:p>
            <a:r>
              <a:rPr lang="de-CH" sz="2400" dirty="0"/>
              <a:t>Das lässt sich beobachten, wo Türken erst „Gastarbeiter“ waren, dann zu türkischen „Mitbürgerinnen und Mitbürgern“ erklärt wurden, und heute vor allem „Moslems“ sind. </a:t>
            </a:r>
          </a:p>
        </p:txBody>
      </p:sp>
    </p:spTree>
    <p:extLst>
      <p:ext uri="{BB962C8B-B14F-4D97-AF65-F5344CB8AC3E}">
        <p14:creationId xmlns:p14="http://schemas.microsoft.com/office/powerpoint/2010/main" val="3379742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extLst>
              <p:ext uri="{D42A27DB-BD31-4B8C-83A1-F6EECF244321}">
                <p14:modId xmlns:p14="http://schemas.microsoft.com/office/powerpoint/2010/main" val="2635832995"/>
              </p:ext>
            </p:extLst>
          </p:nvPr>
        </p:nvSpPr>
        <p:spPr/>
        <p:txBody>
          <a:bodyPr/>
          <a:lstStyle/>
          <a:p>
            <a:r>
              <a:rPr lang="de-DE" sz="2800" dirty="0"/>
              <a:t>Umgang im öffentlichen Raum.</a:t>
            </a:r>
            <a:br>
              <a:rPr lang="en-US" dirty="0">
                <a:latin typeface="+mj-ea"/>
                <a:cs typeface="+mj-ea"/>
              </a:rPr>
            </a:br>
            <a:endParaRPr lang="de-DE" dirty="0"/>
          </a:p>
        </p:txBody>
      </p:sp>
      <p:sp>
        <p:nvSpPr>
          <p:cNvPr id="3" name="Inhaltsplatzhalter 2"/>
          <p:cNvSpPr>
            <a:spLocks noGrp="1"/>
          </p:cNvSpPr>
          <p:nvPr>
            <p:ph idx="1"/>
            <p:extLst>
              <p:ext uri="{D42A27DB-BD31-4B8C-83A1-F6EECF244321}">
                <p14:modId xmlns:p14="http://schemas.microsoft.com/office/powerpoint/2010/main" val="978970178"/>
              </p:ext>
            </p:extLst>
          </p:nvPr>
        </p:nvSpPr>
        <p:spPr>
          <a:xfrm>
            <a:off x="1141413" y="1913212"/>
            <a:ext cx="9906000" cy="3877988"/>
          </a:xfrm>
        </p:spPr>
        <p:txBody>
          <a:bodyPr vert="horz" lIns="91440" tIns="45720" rIns="91440" bIns="45720" rtlCol="0" anchor="t">
            <a:normAutofit fontScale="92500"/>
          </a:bodyPr>
          <a:lstStyle/>
          <a:p>
            <a:r>
              <a:rPr lang="de-DE" sz="2400" dirty="0"/>
              <a:t>*Techniken der Begegnung, aneignen. Fragen sie sich : würden sie eine einheimische Person auch so ansprechen?</a:t>
            </a:r>
          </a:p>
          <a:p>
            <a:r>
              <a:rPr lang="de-DE" sz="2400" dirty="0"/>
              <a:t>Man muss die Menschenrechte bei allen Leuten gleich befolgen/beachten auch die ganz kleinen. Z.B die Frage vor einem Publikum : soll ich Hochdeutsch sprechen oder nicht ?</a:t>
            </a:r>
            <a:endParaRPr dirty="0"/>
          </a:p>
          <a:p>
            <a:endParaRPr lang="de-DE" sz="2400" dirty="0"/>
          </a:p>
          <a:p>
            <a:r>
              <a:rPr lang="de-DE" sz="2400" dirty="0"/>
              <a:t>Verharmlosen.*</a:t>
            </a:r>
            <a:endParaRPr dirty="0"/>
          </a:p>
          <a:p>
            <a:pPr marL="0" indent="0">
              <a:buNone/>
            </a:pPr>
            <a:br>
              <a:rPr lang="en-US" dirty="0">
                <a:solidFill>
                  <a:schemeClr val="tx1"/>
                </a:solidFill>
                <a:latin typeface="+mn-ea"/>
                <a:cs typeface="+mn-ea"/>
              </a:rPr>
            </a:br>
            <a:endParaRPr lang="de-DE"/>
          </a:p>
          <a:p>
            <a:endParaRPr lang="de-DE" dirty="0"/>
          </a:p>
        </p:txBody>
      </p:sp>
      <p:sp>
        <p:nvSpPr>
          <p:cNvPr id="4" name="Datumsplatzhalter 3"/>
          <p:cNvSpPr>
            <a:spLocks noGrp="1"/>
          </p:cNvSpPr>
          <p:nvPr>
            <p:ph type="dt" sz="half" idx="10"/>
          </p:nvPr>
        </p:nvSpPr>
        <p:spPr/>
        <p:txBody>
          <a:bodyPr/>
          <a:lstStyle/>
          <a:p>
            <a:r>
              <a:rPr lang="de-CH"/>
              <a:t>5/8/2017</a:t>
            </a:r>
            <a:endParaRPr lang="en-US"/>
          </a:p>
        </p:txBody>
      </p:sp>
      <p:sp>
        <p:nvSpPr>
          <p:cNvPr id="5" name="Fußzeilenplatzhalter 4"/>
          <p:cNvSpPr>
            <a:spLocks noGrp="1"/>
          </p:cNvSpPr>
          <p:nvPr>
            <p:ph type="ftr" sz="quarter" idx="11"/>
          </p:nvPr>
        </p:nvSpPr>
        <p:spPr/>
        <p:txBody>
          <a:bodyPr/>
          <a:lstStyle/>
          <a:p>
            <a:r>
              <a:rPr lang="en-US"/>
              <a:t>Apiyo B-Amolo</a:t>
            </a:r>
          </a:p>
        </p:txBody>
      </p:sp>
      <p:sp>
        <p:nvSpPr>
          <p:cNvPr id="6" name="Foliennummernplatzhalter 5"/>
          <p:cNvSpPr>
            <a:spLocks noGrp="1"/>
          </p:cNvSpPr>
          <p:nvPr>
            <p:ph type="sldNum" sz="quarter" idx="12"/>
          </p:nvPr>
        </p:nvSpPr>
        <p:spPr/>
        <p:txBody>
          <a:bodyPr/>
          <a:lstStyle/>
          <a:p>
            <a:fld id="{330EA680-D336-4FF7-8B7A-9848BB0A1C32}" type="slidenum">
              <a:rPr lang="en-US" smtClean="0"/>
              <a:t>18</a:t>
            </a:fld>
            <a:endParaRPr lang="en-US"/>
          </a:p>
        </p:txBody>
      </p:sp>
    </p:spTree>
    <p:extLst>
      <p:ext uri="{BB962C8B-B14F-4D97-AF65-F5344CB8AC3E}">
        <p14:creationId xmlns:p14="http://schemas.microsoft.com/office/powerpoint/2010/main" val="1511597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extLst>
              <p:ext uri="{D42A27DB-BD31-4B8C-83A1-F6EECF244321}">
                <p14:modId xmlns:p14="http://schemas.microsoft.com/office/powerpoint/2010/main" val="3112073460"/>
              </p:ext>
            </p:extLst>
          </p:nvPr>
        </p:nvSpPr>
        <p:spPr/>
        <p:txBody>
          <a:bodyPr>
            <a:normAutofit fontScale="90000"/>
          </a:bodyPr>
          <a:lstStyle/>
          <a:p>
            <a:r>
              <a:rPr lang="de-DE" dirty="0"/>
              <a:t>Rassismus  ist wie eine Riesenberg, all Menschen könnte es mit der eigenen Zahnbürste etwas abkratzen!</a:t>
            </a:r>
            <a:br>
              <a:rPr lang="en-US" dirty="0"/>
            </a:br>
            <a:endParaRPr lang="de-DE" dirty="0" err="1"/>
          </a:p>
        </p:txBody>
      </p:sp>
      <p:pic>
        <p:nvPicPr>
          <p:cNvPr id="7" name="Grafik 7"/>
          <p:cNvPicPr>
            <a:picLocks noGrp="1" noChangeAspect="1"/>
          </p:cNvPicPr>
          <p:nvPr>
            <p:ph idx="1"/>
          </p:nvPr>
        </p:nvPicPr>
        <p:blipFill>
          <a:blip r:embed="rId2"/>
          <a:stretch>
            <a:fillRect/>
          </a:stretch>
        </p:blipFill>
        <p:spPr>
          <a:xfrm>
            <a:off x="1714500" y="2667000"/>
            <a:ext cx="8241807" cy="3124200"/>
          </a:xfrm>
          <a:prstGeom prst="rect">
            <a:avLst/>
          </a:prstGeom>
        </p:spPr>
      </p:pic>
      <p:sp>
        <p:nvSpPr>
          <p:cNvPr id="4" name="Datumsplatzhalter 3"/>
          <p:cNvSpPr>
            <a:spLocks noGrp="1"/>
          </p:cNvSpPr>
          <p:nvPr>
            <p:ph type="dt" sz="half" idx="10"/>
          </p:nvPr>
        </p:nvSpPr>
        <p:spPr/>
        <p:txBody>
          <a:bodyPr/>
          <a:lstStyle/>
          <a:p>
            <a:r>
              <a:rPr lang="de-CH"/>
              <a:t>5/8/2017</a:t>
            </a:r>
            <a:endParaRPr lang="en-US"/>
          </a:p>
        </p:txBody>
      </p:sp>
      <p:sp>
        <p:nvSpPr>
          <p:cNvPr id="5" name="Fußzeilenplatzhalter 4"/>
          <p:cNvSpPr>
            <a:spLocks noGrp="1"/>
          </p:cNvSpPr>
          <p:nvPr>
            <p:ph type="ftr" sz="quarter" idx="11"/>
          </p:nvPr>
        </p:nvSpPr>
        <p:spPr/>
        <p:txBody>
          <a:bodyPr/>
          <a:lstStyle/>
          <a:p>
            <a:r>
              <a:rPr lang="en-US"/>
              <a:t>Apiyo B-Amolo</a:t>
            </a:r>
          </a:p>
        </p:txBody>
      </p:sp>
      <p:sp>
        <p:nvSpPr>
          <p:cNvPr id="6" name="Foliennummernplatzhalter 5"/>
          <p:cNvSpPr>
            <a:spLocks noGrp="1"/>
          </p:cNvSpPr>
          <p:nvPr>
            <p:ph type="sldNum" sz="quarter" idx="12"/>
          </p:nvPr>
        </p:nvSpPr>
        <p:spPr/>
        <p:txBody>
          <a:bodyPr/>
          <a:lstStyle/>
          <a:p>
            <a:fld id="{330EA680-D336-4FF7-8B7A-9848BB0A1C32}" type="slidenum">
              <a:rPr lang="en-US" smtClean="0"/>
              <a:t>19</a:t>
            </a:fld>
            <a:endParaRPr lang="en-US"/>
          </a:p>
        </p:txBody>
      </p:sp>
    </p:spTree>
    <p:extLst>
      <p:ext uri="{BB962C8B-B14F-4D97-AF65-F5344CB8AC3E}">
        <p14:creationId xmlns:p14="http://schemas.microsoft.com/office/powerpoint/2010/main" val="2164951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extLst>
              <p:ext uri="{D42A27DB-BD31-4B8C-83A1-F6EECF244321}">
                <p14:modId xmlns:p14="http://schemas.microsoft.com/office/powerpoint/2010/main" val="615151108"/>
              </p:ext>
            </p:extLst>
          </p:nvPr>
        </p:nvSpPr>
        <p:spPr/>
        <p:txBody>
          <a:bodyPr/>
          <a:lstStyle/>
          <a:p>
            <a:r>
              <a:rPr lang="en-US" sz="2800" dirty="0"/>
              <a:t>Sind die </a:t>
            </a:r>
            <a:r>
              <a:rPr lang="en-US" sz="2800" dirty="0" err="1"/>
              <a:t>Schweizer</a:t>
            </a:r>
            <a:r>
              <a:rPr lang="en-US" sz="2800" dirty="0"/>
              <a:t> </a:t>
            </a:r>
            <a:r>
              <a:rPr lang="en-US" sz="2800" dirty="0" err="1"/>
              <a:t>rassistisch</a:t>
            </a:r>
            <a:r>
              <a:rPr lang="en-US" sz="2800" dirty="0"/>
              <a:t>?</a:t>
            </a:r>
            <a:r>
              <a:rPr lang="de-DE" sz="2800" dirty="0"/>
              <a:t> </a:t>
            </a:r>
          </a:p>
        </p:txBody>
      </p:sp>
      <p:sp>
        <p:nvSpPr>
          <p:cNvPr id="3" name="Inhaltsplatzhalter 2"/>
          <p:cNvSpPr>
            <a:spLocks noGrp="1"/>
          </p:cNvSpPr>
          <p:nvPr>
            <p:ph idx="1"/>
            <p:extLst>
              <p:ext uri="{D42A27DB-BD31-4B8C-83A1-F6EECF244321}">
                <p14:modId xmlns:p14="http://schemas.microsoft.com/office/powerpoint/2010/main" val="1642339717"/>
              </p:ext>
            </p:extLst>
          </p:nvPr>
        </p:nvSpPr>
        <p:spPr/>
        <p:txBody>
          <a:bodyPr vert="horz" lIns="91440" tIns="45720" rIns="91440" bIns="45720" rtlCol="0" anchor="t">
            <a:normAutofit/>
          </a:bodyPr>
          <a:lstStyle/>
          <a:p>
            <a:endParaRPr lang="de-DE" sz="1000" dirty="0">
              <a:latin typeface="Consolas"/>
              <a:cs typeface="Consolas"/>
            </a:endParaRPr>
          </a:p>
          <a:p>
            <a:pPr algn="ctr"/>
            <a:r>
              <a:rPr lang="de-DE" sz="2400" dirty="0"/>
              <a:t>Nein</a:t>
            </a:r>
          </a:p>
          <a:p>
            <a:pPr algn="ctr"/>
            <a:endParaRPr lang="en-US" sz="2400" dirty="0"/>
          </a:p>
          <a:p>
            <a:r>
              <a:rPr lang="en-US" sz="2400" dirty="0" err="1"/>
              <a:t>SchweizerInnen</a:t>
            </a:r>
            <a:r>
              <a:rPr lang="en-US" sz="2400" dirty="0"/>
              <a:t>  </a:t>
            </a:r>
            <a:r>
              <a:rPr lang="en-US" sz="2400" dirty="0" err="1"/>
              <a:t>sind</a:t>
            </a:r>
            <a:r>
              <a:rPr lang="en-US" sz="2400" dirty="0"/>
              <a:t> </a:t>
            </a:r>
            <a:r>
              <a:rPr lang="en-US" sz="2400" dirty="0" err="1"/>
              <a:t>durchaus</a:t>
            </a:r>
            <a:r>
              <a:rPr lang="en-US" dirty="0"/>
              <a:t> </a:t>
            </a:r>
            <a:r>
              <a:rPr lang="en-US" sz="2400" dirty="0"/>
              <a:t>politically correct</a:t>
            </a:r>
            <a:r>
              <a:rPr lang="en-US" dirty="0"/>
              <a:t> </a:t>
            </a:r>
            <a:endParaRPr lang="en-US" sz="1000"/>
          </a:p>
          <a:p>
            <a:endParaRPr lang="de-DE" dirty="0"/>
          </a:p>
          <a:p>
            <a:pPr marL="0" indent="0">
              <a:buNone/>
            </a:pPr>
            <a:endParaRPr lang="de-CH" dirty="0"/>
          </a:p>
          <a:p>
            <a:pPr algn="ctr"/>
            <a:endParaRPr lang="de-DE" dirty="0"/>
          </a:p>
          <a:p>
            <a:endParaRPr lang="de-CH" dirty="0"/>
          </a:p>
          <a:p>
            <a:pPr marL="0" indent="0">
              <a:buNone/>
            </a:pPr>
            <a:endParaRPr lang="de-DE" dirty="0"/>
          </a:p>
        </p:txBody>
      </p:sp>
      <p:sp>
        <p:nvSpPr>
          <p:cNvPr id="5" name="Datumsplatzhalter 4"/>
          <p:cNvSpPr>
            <a:spLocks noGrp="1"/>
          </p:cNvSpPr>
          <p:nvPr>
            <p:ph type="dt" sz="half" idx="10"/>
          </p:nvPr>
        </p:nvSpPr>
        <p:spPr/>
        <p:txBody>
          <a:bodyPr/>
          <a:lstStyle/>
          <a:p>
            <a:r>
              <a:rPr lang="de-CH"/>
              <a:t>5/8/2017</a:t>
            </a:r>
            <a:endParaRPr lang="en-US"/>
          </a:p>
        </p:txBody>
      </p:sp>
      <p:sp>
        <p:nvSpPr>
          <p:cNvPr id="6" name="Fußzeilenplatzhalter 5"/>
          <p:cNvSpPr>
            <a:spLocks noGrp="1"/>
          </p:cNvSpPr>
          <p:nvPr>
            <p:ph type="ftr" sz="quarter" idx="11"/>
          </p:nvPr>
        </p:nvSpPr>
        <p:spPr/>
        <p:txBody>
          <a:bodyPr/>
          <a:lstStyle/>
          <a:p>
            <a:r>
              <a:rPr lang="en-US"/>
              <a:t>Apiyo B-Amolo</a:t>
            </a:r>
          </a:p>
        </p:txBody>
      </p:sp>
      <p:sp>
        <p:nvSpPr>
          <p:cNvPr id="7" name="Foliennummernplatzhalter 6"/>
          <p:cNvSpPr>
            <a:spLocks noGrp="1"/>
          </p:cNvSpPr>
          <p:nvPr>
            <p:ph type="sldNum" sz="quarter" idx="12"/>
          </p:nvPr>
        </p:nvSpPr>
        <p:spPr/>
        <p:txBody>
          <a:bodyPr/>
          <a:lstStyle/>
          <a:p>
            <a:fld id="{330EA680-D336-4FF7-8B7A-9848BB0A1C32}" type="slidenum">
              <a:rPr lang="en-US" smtClean="0"/>
              <a:t>2</a:t>
            </a:fld>
            <a:endParaRPr lang="en-US"/>
          </a:p>
        </p:txBody>
      </p:sp>
      <p:sp>
        <p:nvSpPr>
          <p:cNvPr id="4" name="Textfeld 3"/>
          <p:cNvSpPr txBox="1"/>
          <p:nvPr>
            <p:extLst>
              <p:ext uri="{D42A27DB-BD31-4B8C-83A1-F6EECF244321}">
                <p14:modId xmlns:p14="http://schemas.microsoft.com/office/powerpoint/2010/main" val="1078977513"/>
              </p:ext>
            </p:extLst>
          </p:nvPr>
        </p:nvSpPr>
        <p:spPr>
          <a:xfrm>
            <a:off x="-4656918" y="590550"/>
            <a:ext cx="6661133" cy="92392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r>
              <a:rPr lang="de-DE" dirty="0"/>
            </a:br>
            <a:r>
              <a:rPr lang="en-US" dirty="0"/>
              <a:t>​</a:t>
            </a:r>
            <a:br>
              <a:rPr lang="en-US" dirty="0"/>
            </a:br>
            <a:r>
              <a:rPr lang="en-US" dirty="0"/>
              <a:t>​</a:t>
            </a:r>
          </a:p>
        </p:txBody>
      </p:sp>
    </p:spTree>
    <p:extLst>
      <p:ext uri="{BB962C8B-B14F-4D97-AF65-F5344CB8AC3E}">
        <p14:creationId xmlns:p14="http://schemas.microsoft.com/office/powerpoint/2010/main" val="1706166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extLst>
              <p:ext uri="{D42A27DB-BD31-4B8C-83A1-F6EECF244321}">
                <p14:modId xmlns:p14="http://schemas.microsoft.com/office/powerpoint/2010/main" val="2201332503"/>
              </p:ext>
            </p:extLst>
          </p:nvPr>
        </p:nvSpPr>
        <p:spPr>
          <a:xfrm>
            <a:off x="1238250" y="1238250"/>
            <a:ext cx="9906000" cy="3715406"/>
          </a:xfrm>
        </p:spPr>
        <p:txBody>
          <a:bodyPr vert="horz" lIns="91440" tIns="45720" rIns="91440" bIns="45720" rtlCol="0" anchor="t">
            <a:normAutofit/>
          </a:bodyPr>
          <a:lstStyle/>
          <a:p>
            <a:r>
              <a:rPr lang="de-CH" sz="2400" dirty="0"/>
              <a:t>Gemäss der Bundesverfassung gibt es ein Verbot der Rassendiskriminierung. </a:t>
            </a:r>
            <a:endParaRPr lang="de-CH" sz="1000" strike="sngStrike" dirty="0"/>
          </a:p>
          <a:p>
            <a:endParaRPr lang="de-CH" sz="2400" dirty="0"/>
          </a:p>
          <a:p>
            <a:r>
              <a:rPr lang="de-CH" sz="2400" dirty="0"/>
              <a:t> Sie ist unverhältnismässig und verstösst gegen den Grundsatz von Treu und Glauben </a:t>
            </a:r>
            <a:endParaRPr lang="de-CH" sz="1000" strike="sngStrike" dirty="0"/>
          </a:p>
          <a:p>
            <a:endParaRPr lang="de-CH" sz="2400" dirty="0"/>
          </a:p>
          <a:p>
            <a:r>
              <a:rPr lang="de-CH" sz="2400" dirty="0"/>
              <a:t>Die Gesetzgeber auf Bundes-, Kantons-und Gemeindeebene schaffen konkrete gesetzliche Rahmenbedingungen.</a:t>
            </a:r>
            <a:r>
              <a:rPr lang="de-CH" dirty="0"/>
              <a:t> </a:t>
            </a:r>
            <a:endParaRPr lang="de-CH" sz="1000" strike="sngStrike"/>
          </a:p>
        </p:txBody>
      </p:sp>
      <p:sp>
        <p:nvSpPr>
          <p:cNvPr id="4" name="Date Placeholder 3"/>
          <p:cNvSpPr>
            <a:spLocks noGrp="1"/>
          </p:cNvSpPr>
          <p:nvPr>
            <p:ph type="dt" sz="half" idx="10"/>
          </p:nvPr>
        </p:nvSpPr>
        <p:spPr/>
        <p:txBody>
          <a:bodyPr/>
          <a:lstStyle/>
          <a:p>
            <a:r>
              <a:rPr lang="de-CH"/>
              <a:t>5/8/2017</a:t>
            </a:r>
            <a:endParaRPr lang="en-US"/>
          </a:p>
        </p:txBody>
      </p:sp>
      <p:sp>
        <p:nvSpPr>
          <p:cNvPr id="5" name="Footer Placeholder 4"/>
          <p:cNvSpPr>
            <a:spLocks noGrp="1"/>
          </p:cNvSpPr>
          <p:nvPr>
            <p:ph type="ftr" sz="quarter" idx="11"/>
          </p:nvPr>
        </p:nvSpPr>
        <p:spPr/>
        <p:txBody>
          <a:bodyPr/>
          <a:lstStyle/>
          <a:p>
            <a:r>
              <a:rPr lang="en-US"/>
              <a:t>Apiyo B-Amolo</a:t>
            </a:r>
          </a:p>
        </p:txBody>
      </p:sp>
      <p:sp>
        <p:nvSpPr>
          <p:cNvPr id="6" name="Slide Number Placeholder 5"/>
          <p:cNvSpPr>
            <a:spLocks noGrp="1"/>
          </p:cNvSpPr>
          <p:nvPr>
            <p:ph type="sldNum" sz="quarter" idx="12"/>
          </p:nvPr>
        </p:nvSpPr>
        <p:spPr/>
        <p:txBody>
          <a:bodyPr/>
          <a:lstStyle/>
          <a:p>
            <a:fld id="{330EA680-D336-4FF7-8B7A-9848BB0A1C32}" type="slidenum">
              <a:rPr lang="en-US" smtClean="0"/>
              <a:t>3</a:t>
            </a:fld>
            <a:endParaRPr lang="en-US"/>
          </a:p>
        </p:txBody>
      </p:sp>
    </p:spTree>
    <p:extLst>
      <p:ext uri="{BB962C8B-B14F-4D97-AF65-F5344CB8AC3E}">
        <p14:creationId xmlns:p14="http://schemas.microsoft.com/office/powerpoint/2010/main" val="4224888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extLst>
              <p:ext uri="{D42A27DB-BD31-4B8C-83A1-F6EECF244321}">
                <p14:modId xmlns:p14="http://schemas.microsoft.com/office/powerpoint/2010/main" val="2405959230"/>
              </p:ext>
            </p:extLst>
          </p:nvPr>
        </p:nvSpPr>
        <p:spPr>
          <a:xfrm>
            <a:off x="1114425" y="638175"/>
            <a:ext cx="9684298" cy="1446815"/>
          </a:xfrm>
        </p:spPr>
        <p:txBody>
          <a:bodyPr>
            <a:normAutofit/>
          </a:bodyPr>
          <a:lstStyle/>
          <a:p>
            <a:r>
              <a:rPr lang="de-DE" sz="2800" dirty="0" err="1"/>
              <a:t>Overview</a:t>
            </a:r>
          </a:p>
        </p:txBody>
      </p:sp>
      <p:sp>
        <p:nvSpPr>
          <p:cNvPr id="3" name="Inhaltsplatzhalter 2"/>
          <p:cNvSpPr>
            <a:spLocks noGrp="1"/>
          </p:cNvSpPr>
          <p:nvPr>
            <p:ph idx="1"/>
            <p:extLst>
              <p:ext uri="{D42A27DB-BD31-4B8C-83A1-F6EECF244321}">
                <p14:modId xmlns:p14="http://schemas.microsoft.com/office/powerpoint/2010/main" val="297709569"/>
              </p:ext>
            </p:extLst>
          </p:nvPr>
        </p:nvSpPr>
        <p:spPr>
          <a:xfrm>
            <a:off x="1114425" y="2162175"/>
            <a:ext cx="9905998" cy="3124201"/>
          </a:xfrm>
        </p:spPr>
        <p:txBody>
          <a:bodyPr vert="horz" lIns="91440" tIns="45720" rIns="91440" bIns="45720" rtlCol="0" anchor="t">
            <a:normAutofit fontScale="92500" lnSpcReduction="20000"/>
          </a:bodyPr>
          <a:lstStyle/>
          <a:p>
            <a:pPr marL="457200" indent="-457200">
              <a:buAutoNum type="arabicPeriod"/>
            </a:pPr>
            <a:r>
              <a:rPr lang="en-US" sz="2400" dirty="0"/>
              <a:t>Sind die </a:t>
            </a:r>
            <a:r>
              <a:rPr lang="en-US" sz="2400" dirty="0" err="1"/>
              <a:t>Schweizer</a:t>
            </a:r>
            <a:r>
              <a:rPr lang="en-US" sz="2400" dirty="0"/>
              <a:t> </a:t>
            </a:r>
            <a:r>
              <a:rPr lang="de-DE" sz="2400" dirty="0"/>
              <a:t>rassistisch</a:t>
            </a:r>
            <a:r>
              <a:rPr lang="en-US" sz="2400" dirty="0"/>
              <a:t>?</a:t>
            </a:r>
            <a:r>
              <a:rPr lang="de-DE" sz="2400" dirty="0"/>
              <a:t>​ </a:t>
            </a:r>
            <a:endParaRPr lang="de-DE" dirty="0"/>
          </a:p>
          <a:p>
            <a:pPr marL="457200" indent="-457200">
              <a:buAutoNum type="arabicPeriod"/>
            </a:pPr>
            <a:r>
              <a:rPr lang="de-DE" sz="2400" dirty="0"/>
              <a:t>Was ist Rassismus?</a:t>
            </a:r>
          </a:p>
          <a:p>
            <a:pPr marL="457200" indent="-457200">
              <a:buAutoNum type="arabicPeriod"/>
            </a:pPr>
            <a:r>
              <a:rPr lang="de-DE" sz="2400" dirty="0"/>
              <a:t>Wie verbreitet, wie systematisch ist Rassismus? </a:t>
            </a:r>
          </a:p>
          <a:p>
            <a:pPr marL="457200" indent="-457200">
              <a:buAutoNum type="arabicPeriod"/>
            </a:pPr>
            <a:r>
              <a:rPr lang="de-DE" sz="2400" dirty="0"/>
              <a:t>Institutioneller Rassismus</a:t>
            </a:r>
          </a:p>
          <a:p>
            <a:pPr marL="457200" indent="-457200">
              <a:buAutoNum type="arabicPeriod"/>
            </a:pPr>
            <a:r>
              <a:rPr lang="de-DE" sz="2400" dirty="0"/>
              <a:t>Stereotypen</a:t>
            </a:r>
          </a:p>
          <a:p>
            <a:pPr marL="457200" indent="-457200">
              <a:buAutoNum type="arabicPeriod"/>
            </a:pPr>
            <a:r>
              <a:rPr lang="de-DE" sz="2400" dirty="0"/>
              <a:t>Von Binar zum Intersektionalität</a:t>
            </a:r>
          </a:p>
          <a:p>
            <a:pPr marL="457200" indent="-457200">
              <a:buAutoNum type="arabicPeriod"/>
            </a:pPr>
            <a:r>
              <a:rPr lang="de-DE" sz="2400" dirty="0"/>
              <a:t>Umgang im öffentlichen Raum.</a:t>
            </a:r>
          </a:p>
          <a:p>
            <a:pPr marL="514350" indent="-514350">
              <a:buAutoNum type="arabicPeriod"/>
            </a:pPr>
            <a:endParaRPr lang="en-US" dirty="0"/>
          </a:p>
          <a:p>
            <a:endParaRPr lang="de-DE" sz="2400" dirty="0"/>
          </a:p>
        </p:txBody>
      </p:sp>
      <p:sp>
        <p:nvSpPr>
          <p:cNvPr id="4" name="Datumsplatzhalter 3"/>
          <p:cNvSpPr>
            <a:spLocks noGrp="1"/>
          </p:cNvSpPr>
          <p:nvPr>
            <p:ph type="dt" sz="half" idx="10"/>
          </p:nvPr>
        </p:nvSpPr>
        <p:spPr/>
        <p:txBody>
          <a:bodyPr/>
          <a:lstStyle/>
          <a:p>
            <a:r>
              <a:rPr lang="de-CH"/>
              <a:t>5/8/2017</a:t>
            </a:r>
            <a:endParaRPr lang="en-US"/>
          </a:p>
        </p:txBody>
      </p:sp>
      <p:sp>
        <p:nvSpPr>
          <p:cNvPr id="5" name="Fußzeilenplatzhalter 4"/>
          <p:cNvSpPr>
            <a:spLocks noGrp="1"/>
          </p:cNvSpPr>
          <p:nvPr>
            <p:ph type="ftr" sz="quarter" idx="11"/>
          </p:nvPr>
        </p:nvSpPr>
        <p:spPr/>
        <p:txBody>
          <a:bodyPr/>
          <a:lstStyle/>
          <a:p>
            <a:r>
              <a:rPr lang="en-US"/>
              <a:t>Apiyo B-Amolo</a:t>
            </a:r>
          </a:p>
        </p:txBody>
      </p:sp>
      <p:sp>
        <p:nvSpPr>
          <p:cNvPr id="6" name="Foliennummernplatzhalter 5"/>
          <p:cNvSpPr>
            <a:spLocks noGrp="1"/>
          </p:cNvSpPr>
          <p:nvPr>
            <p:ph type="sldNum" sz="quarter" idx="12"/>
          </p:nvPr>
        </p:nvSpPr>
        <p:spPr/>
        <p:txBody>
          <a:bodyPr/>
          <a:lstStyle/>
          <a:p>
            <a:fld id="{330EA680-D336-4FF7-8B7A-9848BB0A1C32}" type="slidenum">
              <a:rPr lang="en-US" smtClean="0"/>
              <a:t>4</a:t>
            </a:fld>
            <a:endParaRPr lang="en-US"/>
          </a:p>
        </p:txBody>
      </p:sp>
    </p:spTree>
    <p:extLst>
      <p:ext uri="{BB962C8B-B14F-4D97-AF65-F5344CB8AC3E}">
        <p14:creationId xmlns:p14="http://schemas.microsoft.com/office/powerpoint/2010/main" val="1978611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extLst>
              <p:ext uri="{D42A27DB-BD31-4B8C-83A1-F6EECF244321}">
                <p14:modId xmlns:p14="http://schemas.microsoft.com/office/powerpoint/2010/main" val="3197976054"/>
              </p:ext>
            </p:extLst>
          </p:nvPr>
        </p:nvSpPr>
        <p:spPr>
          <a:xfrm>
            <a:off x="1318775" y="609600"/>
            <a:ext cx="9728638" cy="604345"/>
          </a:xfrm>
        </p:spPr>
        <p:txBody>
          <a:bodyPr>
            <a:normAutofit fontScale="90000"/>
          </a:bodyPr>
          <a:lstStyle/>
          <a:p>
            <a:r>
              <a:rPr lang="de-DE" sz="2800" dirty="0"/>
              <a:t>Volkspädagogik</a:t>
            </a:r>
            <a:br>
              <a:rPr lang="en-US" dirty="0">
                <a:latin typeface="+mj-ea"/>
                <a:cs typeface="+mj-ea"/>
              </a:rPr>
            </a:br>
            <a:endParaRPr lang="de-DE" dirty="0"/>
          </a:p>
        </p:txBody>
      </p:sp>
      <p:pic>
        <p:nvPicPr>
          <p:cNvPr id="6" name="Grafik 6" descr="weltwoche-rass.jpg"/>
          <p:cNvPicPr>
            <a:picLocks noGrp="1" noChangeAspect="1"/>
          </p:cNvPicPr>
          <p:nvPr>
            <p:ph idx="1"/>
          </p:nvPr>
        </p:nvPicPr>
        <p:blipFill>
          <a:blip r:embed="rId3"/>
          <a:stretch>
            <a:fillRect/>
          </a:stretch>
        </p:blipFill>
        <p:spPr>
          <a:xfrm>
            <a:off x="1152525" y="1133475"/>
            <a:ext cx="9774567" cy="4626536"/>
          </a:xfrm>
          <a:prstGeom prst="rect">
            <a:avLst/>
          </a:prstGeom>
        </p:spPr>
      </p:pic>
      <p:sp>
        <p:nvSpPr>
          <p:cNvPr id="3" name="Datumsplatzhalter 2"/>
          <p:cNvSpPr>
            <a:spLocks noGrp="1"/>
          </p:cNvSpPr>
          <p:nvPr>
            <p:ph type="dt" sz="half" idx="10"/>
          </p:nvPr>
        </p:nvSpPr>
        <p:spPr/>
        <p:txBody>
          <a:bodyPr/>
          <a:lstStyle/>
          <a:p>
            <a:r>
              <a:rPr lang="de-CH"/>
              <a:t>5/8/2017</a:t>
            </a:r>
            <a:endParaRPr lang="en-US"/>
          </a:p>
        </p:txBody>
      </p:sp>
      <p:sp>
        <p:nvSpPr>
          <p:cNvPr id="4" name="Fußzeilenplatzhalter 3"/>
          <p:cNvSpPr>
            <a:spLocks noGrp="1"/>
          </p:cNvSpPr>
          <p:nvPr>
            <p:ph type="ftr" sz="quarter" idx="11"/>
          </p:nvPr>
        </p:nvSpPr>
        <p:spPr/>
        <p:txBody>
          <a:bodyPr/>
          <a:lstStyle/>
          <a:p>
            <a:r>
              <a:rPr lang="en-US"/>
              <a:t>Apiyo B-Amolo</a:t>
            </a:r>
          </a:p>
        </p:txBody>
      </p:sp>
      <p:sp>
        <p:nvSpPr>
          <p:cNvPr id="5" name="Foliennummernplatzhalter 4"/>
          <p:cNvSpPr>
            <a:spLocks noGrp="1"/>
          </p:cNvSpPr>
          <p:nvPr>
            <p:ph type="sldNum" sz="quarter" idx="12"/>
          </p:nvPr>
        </p:nvSpPr>
        <p:spPr/>
        <p:txBody>
          <a:bodyPr/>
          <a:lstStyle/>
          <a:p>
            <a:fld id="{330EA680-D336-4FF7-8B7A-9848BB0A1C32}" type="slidenum">
              <a:rPr lang="en-US" smtClean="0"/>
              <a:t>5</a:t>
            </a:fld>
            <a:endParaRPr lang="en-US"/>
          </a:p>
        </p:txBody>
      </p:sp>
    </p:spTree>
    <p:extLst>
      <p:ext uri="{BB962C8B-B14F-4D97-AF65-F5344CB8AC3E}">
        <p14:creationId xmlns:p14="http://schemas.microsoft.com/office/powerpoint/2010/main" val="1387746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extLst>
              <p:ext uri="{D42A27DB-BD31-4B8C-83A1-F6EECF244321}">
                <p14:modId xmlns:p14="http://schemas.microsoft.com/office/powerpoint/2010/main" val="630324185"/>
              </p:ext>
            </p:extLst>
          </p:nvPr>
        </p:nvSpPr>
        <p:spPr>
          <a:xfrm>
            <a:off x="638175" y="1323975"/>
            <a:ext cx="10515600" cy="4351338"/>
          </a:xfrm>
        </p:spPr>
        <p:txBody>
          <a:bodyPr vert="horz" lIns="91440" tIns="45720" rIns="91440" bIns="45720" rtlCol="0" anchor="t">
            <a:normAutofit/>
          </a:bodyPr>
          <a:lstStyle/>
          <a:p>
            <a:pPr marL="0" indent="0" algn="ctr">
              <a:buNone/>
            </a:pPr>
            <a:endParaRPr lang="de-DE"/>
          </a:p>
          <a:p>
            <a:pPr algn="ctr"/>
            <a:r>
              <a:rPr lang="de-DE" dirty="0"/>
              <a:t>Um den ganz großen anderen </a:t>
            </a:r>
            <a:r>
              <a:rPr lang="de-DE" dirty="0" err="1"/>
              <a:t>Rassismusbereich</a:t>
            </a:r>
            <a:r>
              <a:rPr lang="de-DE" dirty="0"/>
              <a:t> nicht ernst nehmen zu müssen, bewegt sich die Schweiz bewusst in einem künstlichen Randbereich.</a:t>
            </a:r>
          </a:p>
          <a:p>
            <a:pPr algn="ctr"/>
            <a:endParaRPr lang="de-DE" dirty="0"/>
          </a:p>
          <a:p>
            <a:pPr algn="ctr"/>
            <a:endParaRPr lang="de-DE" dirty="0"/>
          </a:p>
          <a:p>
            <a:pPr algn="ctr"/>
            <a:endParaRPr lang="en-US" dirty="0"/>
          </a:p>
          <a:p>
            <a:pPr algn="ctr"/>
            <a:r>
              <a:rPr lang="en-US" dirty="0" err="1"/>
              <a:t>Ihr</a:t>
            </a:r>
            <a:r>
              <a:rPr lang="en-US" dirty="0"/>
              <a:t> </a:t>
            </a:r>
            <a:r>
              <a:rPr lang="en-US" dirty="0" err="1"/>
              <a:t>eigentliche</a:t>
            </a:r>
            <a:r>
              <a:rPr lang="en-US" dirty="0"/>
              <a:t> </a:t>
            </a:r>
            <a:r>
              <a:rPr lang="en-US" dirty="0" err="1"/>
              <a:t>Ziel</a:t>
            </a:r>
            <a:r>
              <a:rPr lang="en-US" dirty="0"/>
              <a:t> </a:t>
            </a:r>
            <a:r>
              <a:rPr lang="en-US" dirty="0" err="1"/>
              <a:t>ist</a:t>
            </a:r>
            <a:r>
              <a:rPr lang="en-US" dirty="0"/>
              <a:t> die </a:t>
            </a:r>
            <a:r>
              <a:rPr lang="en-US" dirty="0" err="1"/>
              <a:t>Wahrung</a:t>
            </a:r>
            <a:r>
              <a:rPr lang="en-US" dirty="0"/>
              <a:t> des </a:t>
            </a:r>
            <a:r>
              <a:rPr lang="en-US" dirty="0" err="1"/>
              <a:t>öffentlichen</a:t>
            </a:r>
            <a:r>
              <a:rPr lang="en-US" dirty="0"/>
              <a:t> Friedens, so </a:t>
            </a:r>
            <a:r>
              <a:rPr lang="en-US" dirty="0" err="1"/>
              <a:t>dass</a:t>
            </a:r>
            <a:r>
              <a:rPr lang="en-US" dirty="0"/>
              <a:t> </a:t>
            </a:r>
            <a:r>
              <a:rPr lang="en-US" dirty="0" err="1"/>
              <a:t>im</a:t>
            </a:r>
            <a:r>
              <a:rPr lang="en-US" dirty="0"/>
              <a:t> </a:t>
            </a:r>
            <a:r>
              <a:rPr lang="en-US" dirty="0" err="1"/>
              <a:t>öffentlichen</a:t>
            </a:r>
            <a:r>
              <a:rPr lang="en-US" dirty="0"/>
              <a:t> </a:t>
            </a:r>
            <a:r>
              <a:rPr lang="en-US" dirty="0" err="1"/>
              <a:t>Diskurs</a:t>
            </a:r>
            <a:r>
              <a:rPr lang="en-US" dirty="0"/>
              <a:t> Gift </a:t>
            </a:r>
            <a:r>
              <a:rPr lang="en-US" dirty="0" err="1"/>
              <a:t>nicht</a:t>
            </a:r>
            <a:r>
              <a:rPr lang="en-US" dirty="0"/>
              <a:t> </a:t>
            </a:r>
            <a:r>
              <a:rPr lang="en-US" dirty="0" err="1"/>
              <a:t>verbreitet</a:t>
            </a:r>
            <a:r>
              <a:rPr lang="en-US" dirty="0"/>
              <a:t> </a:t>
            </a:r>
            <a:r>
              <a:rPr lang="en-US" dirty="0" err="1"/>
              <a:t>werden</a:t>
            </a:r>
            <a:r>
              <a:rPr lang="en-US" dirty="0"/>
              <a:t> </a:t>
            </a:r>
            <a:r>
              <a:rPr lang="en-US" dirty="0" err="1"/>
              <a:t>kann</a:t>
            </a:r>
            <a:r>
              <a:rPr lang="en-US" dirty="0"/>
              <a:t>.​</a:t>
            </a:r>
            <a:br>
              <a:rPr lang="en-US" dirty="0">
                <a:solidFill>
                  <a:schemeClr val="tx1"/>
                </a:solidFill>
                <a:latin typeface="+mn-ea"/>
                <a:cs typeface="+mn-ea"/>
              </a:rPr>
            </a:br>
            <a:endParaRPr lang="de-DE"/>
          </a:p>
          <a:p>
            <a:endParaRPr lang="de-CH" dirty="0"/>
          </a:p>
        </p:txBody>
      </p:sp>
      <p:sp>
        <p:nvSpPr>
          <p:cNvPr id="4" name="Datumsplatzhalter 3"/>
          <p:cNvSpPr>
            <a:spLocks noGrp="1"/>
          </p:cNvSpPr>
          <p:nvPr>
            <p:ph type="dt" sz="half" idx="10"/>
          </p:nvPr>
        </p:nvSpPr>
        <p:spPr/>
        <p:txBody>
          <a:bodyPr/>
          <a:lstStyle/>
          <a:p>
            <a:r>
              <a:rPr lang="de-CH"/>
              <a:t>5/8/2017</a:t>
            </a:r>
            <a:endParaRPr lang="en-US"/>
          </a:p>
        </p:txBody>
      </p:sp>
      <p:sp>
        <p:nvSpPr>
          <p:cNvPr id="5" name="Fußzeilenplatzhalter 4"/>
          <p:cNvSpPr>
            <a:spLocks noGrp="1"/>
          </p:cNvSpPr>
          <p:nvPr>
            <p:ph type="ftr" sz="quarter" idx="11"/>
          </p:nvPr>
        </p:nvSpPr>
        <p:spPr/>
        <p:txBody>
          <a:bodyPr/>
          <a:lstStyle/>
          <a:p>
            <a:r>
              <a:rPr lang="en-US"/>
              <a:t>Apiyo B-Amolo</a:t>
            </a:r>
          </a:p>
        </p:txBody>
      </p:sp>
      <p:sp>
        <p:nvSpPr>
          <p:cNvPr id="6" name="Foliennummernplatzhalter 5"/>
          <p:cNvSpPr>
            <a:spLocks noGrp="1"/>
          </p:cNvSpPr>
          <p:nvPr>
            <p:ph type="sldNum" sz="quarter" idx="12"/>
          </p:nvPr>
        </p:nvSpPr>
        <p:spPr/>
        <p:txBody>
          <a:bodyPr/>
          <a:lstStyle/>
          <a:p>
            <a:fld id="{330EA680-D336-4FF7-8B7A-9848BB0A1C32}" type="slidenum">
              <a:rPr lang="en-US" smtClean="0"/>
              <a:t>6</a:t>
            </a:fld>
            <a:endParaRPr lang="en-US"/>
          </a:p>
        </p:txBody>
      </p:sp>
    </p:spTree>
    <p:extLst>
      <p:ext uri="{BB962C8B-B14F-4D97-AF65-F5344CB8AC3E}">
        <p14:creationId xmlns:p14="http://schemas.microsoft.com/office/powerpoint/2010/main" val="650829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extLst>
              <p:ext uri="{D42A27DB-BD31-4B8C-83A1-F6EECF244321}">
                <p14:modId xmlns:p14="http://schemas.microsoft.com/office/powerpoint/2010/main" val="1166753752"/>
              </p:ext>
            </p:extLst>
          </p:nvPr>
        </p:nvSpPr>
        <p:spPr>
          <a:xfrm>
            <a:off x="5246523" y="628650"/>
            <a:ext cx="6305715" cy="1462362"/>
          </a:xfrm>
        </p:spPr>
        <p:txBody>
          <a:bodyPr anchor="b">
            <a:normAutofit/>
          </a:bodyPr>
          <a:lstStyle/>
          <a:p>
            <a:r>
              <a:rPr lang="de-DE" sz="2800" dirty="0"/>
              <a:t>Wie verbreitet, wie systematisch ist Rassismus?</a:t>
            </a:r>
          </a:p>
        </p:txBody>
      </p:sp>
      <p:sp>
        <p:nvSpPr>
          <p:cNvPr id="3" name="Inhaltsplatzhalter 2"/>
          <p:cNvSpPr>
            <a:spLocks noGrp="1"/>
          </p:cNvSpPr>
          <p:nvPr>
            <p:ph idx="1"/>
            <p:extLst>
              <p:ext uri="{D42A27DB-BD31-4B8C-83A1-F6EECF244321}">
                <p14:modId xmlns:p14="http://schemas.microsoft.com/office/powerpoint/2010/main" val="2920855898"/>
              </p:ext>
            </p:extLst>
          </p:nvPr>
        </p:nvSpPr>
        <p:spPr>
          <a:xfrm>
            <a:off x="4824862" y="2924175"/>
            <a:ext cx="6586538" cy="3135861"/>
          </a:xfrm>
        </p:spPr>
        <p:txBody>
          <a:bodyPr vert="horz" lIns="91440" tIns="45720" rIns="91440" bIns="45720" rtlCol="0">
            <a:normAutofit fontScale="92500" lnSpcReduction="10000"/>
          </a:bodyPr>
          <a:lstStyle/>
          <a:p>
            <a:r>
              <a:rPr lang="de-DE" sz="2000" dirty="0"/>
              <a:t>Die empirische Basis ist eher dürftig. Das liegt zum einen daran, dass vielleicht das Phänomen nicht so leicht zu erfassen ist. Es liegt aber auch daran, dass man es nicht klären will und gar keine Gelder vorhanden sind. Z.B </a:t>
            </a:r>
            <a:r>
              <a:rPr lang="de-DE" sz="2000" dirty="0" err="1"/>
              <a:t>Racial</a:t>
            </a:r>
            <a:r>
              <a:rPr lang="de-DE" sz="2000" dirty="0"/>
              <a:t> </a:t>
            </a:r>
            <a:r>
              <a:rPr lang="de-DE" sz="2000" dirty="0" err="1"/>
              <a:t>Profiling</a:t>
            </a:r>
            <a:r>
              <a:rPr lang="de-DE" sz="2000" dirty="0"/>
              <a:t>. </a:t>
            </a:r>
            <a:endParaRPr lang="de-DE" dirty="0"/>
          </a:p>
          <a:p>
            <a:endParaRPr lang="de-DE" dirty="0"/>
          </a:p>
          <a:p>
            <a:r>
              <a:rPr lang="de-CH" sz="2000" dirty="0"/>
              <a:t>Über Rassismus sind wir sehr wenig aufgeklärt. Ohne seriöse Aufarbeitung wird der Rassismus im schweizerischen Alltag kaum- oder unwidersprochen fortbestehen.</a:t>
            </a:r>
            <a:endParaRPr lang="de-DE" sz="2000" dirty="0"/>
          </a:p>
          <a:p>
            <a:pPr marL="0" indent="0">
              <a:buNone/>
            </a:pPr>
            <a:endParaRPr lang="de-DE" sz="2000"/>
          </a:p>
          <a:p>
            <a:endParaRPr lang="de-DE" sz="2000"/>
          </a:p>
          <a:p>
            <a:endParaRPr lang="de-DE" sz="2000"/>
          </a:p>
        </p:txBody>
      </p:sp>
      <p:sp>
        <p:nvSpPr>
          <p:cNvPr id="4" name="Datumsplatzhalter 3"/>
          <p:cNvSpPr>
            <a:spLocks noGrp="1"/>
          </p:cNvSpPr>
          <p:nvPr>
            <p:ph type="dt" sz="half" idx="10"/>
          </p:nvPr>
        </p:nvSpPr>
        <p:spPr>
          <a:xfrm>
            <a:off x="838200" y="6356350"/>
            <a:ext cx="2049855" cy="365125"/>
          </a:xfrm>
        </p:spPr>
        <p:txBody>
          <a:bodyPr>
            <a:normAutofit/>
          </a:bodyPr>
          <a:lstStyle/>
          <a:p>
            <a:pPr>
              <a:spcAft>
                <a:spcPts val="600"/>
              </a:spcAft>
            </a:pPr>
            <a:r>
              <a:rPr lang="de-CH">
                <a:solidFill>
                  <a:srgbClr val="FFFFFF"/>
                </a:solidFill>
              </a:rPr>
              <a:t>5/8/2017</a:t>
            </a:r>
            <a:endParaRPr lang="en-US">
              <a:solidFill>
                <a:srgbClr val="FFFFFF"/>
              </a:solidFill>
            </a:endParaRPr>
          </a:p>
        </p:txBody>
      </p:sp>
      <p:sp>
        <p:nvSpPr>
          <p:cNvPr id="5" name="Fußzeilenplatzhalter 4"/>
          <p:cNvSpPr>
            <a:spLocks noGrp="1"/>
          </p:cNvSpPr>
          <p:nvPr>
            <p:ph type="ftr" sz="quarter" idx="11"/>
          </p:nvPr>
        </p:nvSpPr>
        <p:spPr>
          <a:xfrm>
            <a:off x="4965430" y="6356350"/>
            <a:ext cx="4139134" cy="365125"/>
          </a:xfrm>
        </p:spPr>
        <p:txBody>
          <a:bodyPr>
            <a:normAutofit/>
          </a:bodyPr>
          <a:lstStyle/>
          <a:p>
            <a:pPr algn="l">
              <a:spcAft>
                <a:spcPts val="600"/>
              </a:spcAft>
            </a:pPr>
            <a:r>
              <a:rPr lang="en-US"/>
              <a:t>Apiyo B-Amolo</a:t>
            </a:r>
          </a:p>
        </p:txBody>
      </p:sp>
      <p:sp>
        <p:nvSpPr>
          <p:cNvPr id="6" name="Foliennummernplatzhalter 5"/>
          <p:cNvSpPr>
            <a:spLocks noGrp="1"/>
          </p:cNvSpPr>
          <p:nvPr>
            <p:ph type="sldNum" sz="quarter" idx="12"/>
          </p:nvPr>
        </p:nvSpPr>
        <p:spPr>
          <a:xfrm>
            <a:off x="10167042" y="6356350"/>
            <a:ext cx="1186758" cy="365125"/>
          </a:xfrm>
        </p:spPr>
        <p:txBody>
          <a:bodyPr>
            <a:normAutofit/>
          </a:bodyPr>
          <a:lstStyle/>
          <a:p>
            <a:pPr>
              <a:spcAft>
                <a:spcPts val="600"/>
              </a:spcAft>
            </a:pPr>
            <a:fld id="{330EA680-D336-4FF7-8B7A-9848BB0A1C32}" type="slidenum">
              <a:rPr lang="en-US" smtClean="0"/>
              <a:pPr>
                <a:spcAft>
                  <a:spcPts val="600"/>
                </a:spcAft>
              </a:pPr>
              <a:t>7</a:t>
            </a:fld>
            <a:endParaRPr lang="en-US"/>
          </a:p>
        </p:txBody>
      </p:sp>
      <p:pic>
        <p:nvPicPr>
          <p:cNvPr id="9" name="Grafik 9" descr="IMG_4796-2.png"/>
          <p:cNvPicPr>
            <a:picLocks noChangeAspect="1"/>
          </p:cNvPicPr>
          <p:nvPr/>
        </p:nvPicPr>
        <p:blipFill>
          <a:blip r:embed="rId3"/>
          <a:stretch>
            <a:fillRect/>
          </a:stretch>
        </p:blipFill>
        <p:spPr>
          <a:xfrm>
            <a:off x="342900" y="180975"/>
            <a:ext cx="4338638" cy="5991386"/>
          </a:xfrm>
          <a:prstGeom prst="rect">
            <a:avLst/>
          </a:prstGeom>
        </p:spPr>
      </p:pic>
    </p:spTree>
    <p:extLst>
      <p:ext uri="{BB962C8B-B14F-4D97-AF65-F5344CB8AC3E}">
        <p14:creationId xmlns:p14="http://schemas.microsoft.com/office/powerpoint/2010/main" val="248723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extLst>
              <p:ext uri="{D42A27DB-BD31-4B8C-83A1-F6EECF244321}">
                <p14:modId xmlns:p14="http://schemas.microsoft.com/office/powerpoint/2010/main" val="926152211"/>
              </p:ext>
            </p:extLst>
          </p:nvPr>
        </p:nvSpPr>
        <p:spPr/>
        <p:txBody>
          <a:bodyPr/>
          <a:lstStyle/>
          <a:p>
            <a:r>
              <a:rPr lang="de-DE" sz="2800" dirty="0"/>
              <a:t>Institutionelle Rassismus</a:t>
            </a:r>
            <a:br>
              <a:rPr lang="en-US" dirty="0">
                <a:latin typeface="+mj-ea"/>
                <a:cs typeface="+mj-ea"/>
              </a:rPr>
            </a:br>
            <a:endParaRPr lang="de-DE" dirty="0"/>
          </a:p>
        </p:txBody>
      </p:sp>
      <p:sp>
        <p:nvSpPr>
          <p:cNvPr id="3" name="Inhaltsplatzhalter 2"/>
          <p:cNvSpPr>
            <a:spLocks noGrp="1"/>
          </p:cNvSpPr>
          <p:nvPr>
            <p:ph idx="1"/>
            <p:extLst>
              <p:ext uri="{D42A27DB-BD31-4B8C-83A1-F6EECF244321}">
                <p14:modId xmlns:p14="http://schemas.microsoft.com/office/powerpoint/2010/main" val="285592640"/>
              </p:ext>
            </p:extLst>
          </p:nvPr>
        </p:nvSpPr>
        <p:spPr>
          <a:xfrm>
            <a:off x="1057275" y="1924050"/>
            <a:ext cx="9905998" cy="3124201"/>
          </a:xfrm>
        </p:spPr>
        <p:txBody>
          <a:bodyPr vert="horz" lIns="91440" tIns="45720" rIns="91440" bIns="45720" rtlCol="0" anchor="t">
            <a:normAutofit/>
          </a:bodyPr>
          <a:lstStyle/>
          <a:p>
            <a:endParaRPr lang="de-DE" sz="1000" dirty="0">
              <a:solidFill>
                <a:srgbClr val="FF0000"/>
              </a:solidFill>
            </a:endParaRPr>
          </a:p>
          <a:p>
            <a:r>
              <a:rPr lang="de-DE" dirty="0"/>
              <a:t>*Institutioneller Rassismus ist im privaten Bereich, der von der Strafnorm gar nicht erfasst ist. Diese Art Rassismus findet man am meisten auf  dem Bildungs-, Arbeits- und Wohnungsmarkt.  </a:t>
            </a:r>
          </a:p>
          <a:p>
            <a:pPr marL="0" indent="0">
              <a:buNone/>
            </a:pPr>
            <a:endParaRPr lang="de-DE" dirty="0"/>
          </a:p>
        </p:txBody>
      </p:sp>
      <p:sp>
        <p:nvSpPr>
          <p:cNvPr id="4" name="Datumsplatzhalter 3"/>
          <p:cNvSpPr>
            <a:spLocks noGrp="1"/>
          </p:cNvSpPr>
          <p:nvPr>
            <p:ph type="dt" sz="half" idx="10"/>
          </p:nvPr>
        </p:nvSpPr>
        <p:spPr/>
        <p:txBody>
          <a:bodyPr/>
          <a:lstStyle/>
          <a:p>
            <a:r>
              <a:rPr lang="de-CH"/>
              <a:t>5/8/2017</a:t>
            </a:r>
            <a:endParaRPr lang="en-US"/>
          </a:p>
        </p:txBody>
      </p:sp>
      <p:sp>
        <p:nvSpPr>
          <p:cNvPr id="5" name="Fußzeilenplatzhalter 4"/>
          <p:cNvSpPr>
            <a:spLocks noGrp="1"/>
          </p:cNvSpPr>
          <p:nvPr>
            <p:ph type="ftr" sz="quarter" idx="11"/>
          </p:nvPr>
        </p:nvSpPr>
        <p:spPr/>
        <p:txBody>
          <a:bodyPr/>
          <a:lstStyle/>
          <a:p>
            <a:r>
              <a:rPr lang="en-US"/>
              <a:t>Apiyo B-Amolo</a:t>
            </a:r>
          </a:p>
        </p:txBody>
      </p:sp>
      <p:sp>
        <p:nvSpPr>
          <p:cNvPr id="6" name="Foliennummernplatzhalter 5"/>
          <p:cNvSpPr>
            <a:spLocks noGrp="1"/>
          </p:cNvSpPr>
          <p:nvPr>
            <p:ph type="sldNum" sz="quarter" idx="12"/>
          </p:nvPr>
        </p:nvSpPr>
        <p:spPr/>
        <p:txBody>
          <a:bodyPr/>
          <a:lstStyle/>
          <a:p>
            <a:fld id="{330EA680-D336-4FF7-8B7A-9848BB0A1C32}" type="slidenum">
              <a:rPr lang="en-US" smtClean="0"/>
              <a:t>8</a:t>
            </a:fld>
            <a:endParaRPr lang="en-US"/>
          </a:p>
        </p:txBody>
      </p:sp>
    </p:spTree>
    <p:extLst>
      <p:ext uri="{BB962C8B-B14F-4D97-AF65-F5344CB8AC3E}">
        <p14:creationId xmlns:p14="http://schemas.microsoft.com/office/powerpoint/2010/main" val="3540612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8" descr="SWISS.png"/>
          <p:cNvPicPr>
            <a:picLocks noGrp="1" noChangeAspect="1"/>
          </p:cNvPicPr>
          <p:nvPr>
            <p:ph idx="1"/>
          </p:nvPr>
        </p:nvPicPr>
        <p:blipFill>
          <a:blip r:embed="rId3"/>
          <a:stretch>
            <a:fillRect/>
          </a:stretch>
        </p:blipFill>
        <p:spPr>
          <a:xfrm>
            <a:off x="1247775" y="762000"/>
            <a:ext cx="9737725" cy="5193534"/>
          </a:xfrm>
          <a:prstGeom prst="rect">
            <a:avLst/>
          </a:prstGeom>
        </p:spPr>
      </p:pic>
      <p:sp>
        <p:nvSpPr>
          <p:cNvPr id="4" name="Datumsplatzhalter 3"/>
          <p:cNvSpPr>
            <a:spLocks noGrp="1"/>
          </p:cNvSpPr>
          <p:nvPr>
            <p:ph type="dt" sz="half" idx="10"/>
          </p:nvPr>
        </p:nvSpPr>
        <p:spPr/>
        <p:txBody>
          <a:bodyPr/>
          <a:lstStyle/>
          <a:p>
            <a:r>
              <a:rPr lang="de-CH"/>
              <a:t>5/8/2017</a:t>
            </a:r>
            <a:endParaRPr lang="en-US"/>
          </a:p>
        </p:txBody>
      </p:sp>
      <p:sp>
        <p:nvSpPr>
          <p:cNvPr id="5" name="Fußzeilenplatzhalter 4"/>
          <p:cNvSpPr>
            <a:spLocks noGrp="1"/>
          </p:cNvSpPr>
          <p:nvPr>
            <p:ph type="ftr" sz="quarter" idx="11"/>
          </p:nvPr>
        </p:nvSpPr>
        <p:spPr/>
        <p:txBody>
          <a:bodyPr/>
          <a:lstStyle/>
          <a:p>
            <a:r>
              <a:rPr lang="en-US"/>
              <a:t>Apiyo B-Amolo</a:t>
            </a:r>
          </a:p>
        </p:txBody>
      </p:sp>
      <p:sp>
        <p:nvSpPr>
          <p:cNvPr id="6" name="Foliennummernplatzhalter 5"/>
          <p:cNvSpPr>
            <a:spLocks noGrp="1"/>
          </p:cNvSpPr>
          <p:nvPr>
            <p:ph type="sldNum" sz="quarter" idx="12"/>
          </p:nvPr>
        </p:nvSpPr>
        <p:spPr/>
        <p:txBody>
          <a:bodyPr/>
          <a:lstStyle/>
          <a:p>
            <a:fld id="{330EA680-D336-4FF7-8B7A-9848BB0A1C32}" type="slidenum">
              <a:rPr lang="en-US" smtClean="0"/>
              <a:t>9</a:t>
            </a:fld>
            <a:endParaRPr lang="en-US"/>
          </a:p>
        </p:txBody>
      </p:sp>
    </p:spTree>
    <p:extLst>
      <p:ext uri="{BB962C8B-B14F-4D97-AF65-F5344CB8AC3E}">
        <p14:creationId xmlns:p14="http://schemas.microsoft.com/office/powerpoint/2010/main" val="17614744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tz">
  <a:themeElements>
    <a:clrScheme name="Netz">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Netz">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Netz">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Mesh</Template>
  <TotalTime>0</TotalTime>
  <Words>1004</Words>
  <Application>Microsoft Office PowerPoint</Application>
  <PresentationFormat>Breitbild</PresentationFormat>
  <Paragraphs>132</Paragraphs>
  <Slides>19</Slides>
  <Notes>15</Notes>
  <HiddenSlides>0</HiddenSlides>
  <MMClips>1</MMClips>
  <ScaleCrop>false</ScaleCrop>
  <HeadingPairs>
    <vt:vector size="4" baseType="variant">
      <vt:variant>
        <vt:lpstr>Design</vt:lpstr>
      </vt:variant>
      <vt:variant>
        <vt:i4>1</vt:i4>
      </vt:variant>
      <vt:variant>
        <vt:lpstr>Folientitel</vt:lpstr>
      </vt:variant>
      <vt:variant>
        <vt:i4>19</vt:i4>
      </vt:variant>
    </vt:vector>
  </HeadingPairs>
  <TitlesOfParts>
    <vt:vector size="20" baseType="lpstr">
      <vt:lpstr>Netz</vt:lpstr>
      <vt:lpstr>Migration und Rassimus im Sonderfall Schweiz SP Sommeruni, Chandolin       -------------------------------------------------------------------------------------------------- YVONNE Apiyo Brändle-Amolo 5 August 2017  </vt:lpstr>
      <vt:lpstr>Sind die Schweizer rassistisch? </vt:lpstr>
      <vt:lpstr>PowerPoint-Präsentation</vt:lpstr>
      <vt:lpstr>Overview</vt:lpstr>
      <vt:lpstr>Volkspädagogik </vt:lpstr>
      <vt:lpstr>PowerPoint-Präsentation</vt:lpstr>
      <vt:lpstr>Wie verbreitet, wie systematisch ist Rassismus?</vt:lpstr>
      <vt:lpstr>Institutionelle Rassismus </vt:lpstr>
      <vt:lpstr>PowerPoint-Präsentation</vt:lpstr>
      <vt:lpstr>Stereotypen</vt:lpstr>
      <vt:lpstr>PowerPoint-Präsentation</vt:lpstr>
      <vt:lpstr>PowerPoint-Präsentation</vt:lpstr>
      <vt:lpstr>PowerPoint-Präsentation</vt:lpstr>
      <vt:lpstr>PowerPoint-Präsentation</vt:lpstr>
      <vt:lpstr>Von binären Rassismus  zum Intersektionalität </vt:lpstr>
      <vt:lpstr>PowerPoint-Präsentation</vt:lpstr>
      <vt:lpstr>PowerPoint-Präsentation</vt:lpstr>
      <vt:lpstr>Umgang im öffentlichen Raum. </vt:lpstr>
      <vt:lpstr>Rassismus  ist wie eine Riesenberg, all Menschen könnte es mit der eigenen Zahnbürste etwas abkratzen!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studio2</cp:lastModifiedBy>
  <cp:revision>51</cp:revision>
  <dcterms:created xsi:type="dcterms:W3CDTF">2013-07-15T20:26:40Z</dcterms:created>
  <dcterms:modified xsi:type="dcterms:W3CDTF">2017-08-03T09:11:21Z</dcterms:modified>
</cp:coreProperties>
</file>