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61" r:id="rId5"/>
    <p:sldId id="260" r:id="rId6"/>
  </p:sldIdLst>
  <p:sldSz cx="9144000" cy="6858000" type="screen4x3"/>
  <p:notesSz cx="10234613" cy="70993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orient="horz" pos="890">
          <p15:clr>
            <a:srgbClr val="A4A3A4"/>
          </p15:clr>
        </p15:guide>
        <p15:guide id="4" orient="horz" pos="1253">
          <p15:clr>
            <a:srgbClr val="A4A3A4"/>
          </p15:clr>
        </p15:guide>
        <p15:guide id="5" orient="horz" pos="4065">
          <p15:clr>
            <a:srgbClr val="A4A3A4"/>
          </p15:clr>
        </p15:guide>
        <p15:guide id="6" orient="horz" pos="255">
          <p15:clr>
            <a:srgbClr val="A4A3A4"/>
          </p15:clr>
        </p15:guide>
        <p15:guide id="7" orient="horz" pos="3702">
          <p15:clr>
            <a:srgbClr val="A4A3A4"/>
          </p15:clr>
        </p15:guide>
        <p15:guide id="8" pos="158">
          <p15:clr>
            <a:srgbClr val="A4A3A4"/>
          </p15:clr>
        </p15:guide>
        <p15:guide id="9" pos="5602">
          <p15:clr>
            <a:srgbClr val="A4A3A4"/>
          </p15:clr>
        </p15:guide>
        <p15:guide id="10" pos="476">
          <p15:clr>
            <a:srgbClr val="A4A3A4"/>
          </p15:clr>
        </p15:guide>
        <p15:guide id="11" pos="5284">
          <p15:clr>
            <a:srgbClr val="A4A3A4"/>
          </p15:clr>
        </p15:guide>
        <p15:guide id="12" pos="612">
          <p15:clr>
            <a:srgbClr val="A4A3A4"/>
          </p15:clr>
        </p15:guide>
        <p15:guide id="13" pos="51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E7EFF9"/>
    <a:srgbClr val="00F66F"/>
    <a:srgbClr val="F5693D"/>
    <a:srgbClr val="F45C2C"/>
    <a:srgbClr val="4E7DB4"/>
    <a:srgbClr val="E53136"/>
    <a:srgbClr val="FFD821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unkle Formatvorlage 1 - Akz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8327" autoAdjust="0"/>
  </p:normalViewPr>
  <p:slideViewPr>
    <p:cSldViewPr snapToGrid="0" showGuides="1">
      <p:cViewPr varScale="1">
        <p:scale>
          <a:sx n="126" d="100"/>
          <a:sy n="126" d="100"/>
        </p:scale>
        <p:origin x="1280" y="200"/>
      </p:cViewPr>
      <p:guideLst>
        <p:guide orient="horz" pos="663"/>
        <p:guide orient="horz" pos="3884"/>
        <p:guide orient="horz" pos="890"/>
        <p:guide orient="horz" pos="1253"/>
        <p:guide orient="horz" pos="4065"/>
        <p:guide orient="horz" pos="255"/>
        <p:guide orient="horz" pos="3702"/>
        <p:guide pos="158"/>
        <p:guide pos="5602"/>
        <p:guide pos="476"/>
        <p:guide pos="5284"/>
        <p:guide pos="612"/>
        <p:guide pos="5148"/>
      </p:guideLst>
    </p:cSldViewPr>
  </p:slideViewPr>
  <p:outlineViewPr>
    <p:cViewPr>
      <p:scale>
        <a:sx n="33" d="100"/>
        <a:sy n="33" d="100"/>
      </p:scale>
      <p:origin x="0" y="549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434999" cy="354965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797248" y="0"/>
            <a:ext cx="4434999" cy="354965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D4D04381-6BDE-4B55-A6A5-A34ADA2DB982}" type="datetimeFigureOut">
              <a:rPr lang="de-CH" smtClean="0"/>
              <a:t>01.08.16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6743104"/>
            <a:ext cx="4434999" cy="354965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797248" y="6743104"/>
            <a:ext cx="4434999" cy="354965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163D7524-F93E-4439-A01E-CB263E72986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28785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434999" cy="354965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797248" y="0"/>
            <a:ext cx="4434999" cy="354965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12413431-AFEC-4D5A-80D8-7409F0C85F20}" type="datetimeFigureOut">
              <a:rPr lang="de-CH" smtClean="0"/>
              <a:pPr/>
              <a:t>01.08.16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1813"/>
            <a:ext cx="3551237" cy="2663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023462" y="3372167"/>
            <a:ext cx="8187690" cy="3194685"/>
          </a:xfrm>
          <a:prstGeom prst="rect">
            <a:avLst/>
          </a:prstGeom>
        </p:spPr>
        <p:txBody>
          <a:bodyPr vert="horz" lIns="94768" tIns="47384" rIns="94768" bIns="47384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6743104"/>
            <a:ext cx="4434999" cy="354965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797248" y="6743104"/>
            <a:ext cx="4434999" cy="354965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AE21F546-3B85-40CA-A934-EF84E2567811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4408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1F546-3B85-40CA-A934-EF84E2567811}" type="slidenum">
              <a:rPr lang="de-CH" smtClean="0"/>
              <a:pPr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46238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 sz="1500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1412875"/>
            <a:ext cx="7632700" cy="2187575"/>
          </a:xfrm>
        </p:spPr>
        <p:txBody>
          <a:bodyPr/>
          <a:lstStyle>
            <a:lvl1pPr>
              <a:lnSpc>
                <a:spcPts val="5000"/>
              </a:lnSpc>
              <a:defRPr sz="4200" cap="all" baseline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55650" y="3860800"/>
            <a:ext cx="7632700" cy="936352"/>
          </a:xfrm>
        </p:spPr>
        <p:txBody>
          <a:bodyPr/>
          <a:lstStyle>
            <a:lvl1pPr marL="0" indent="0" algn="l">
              <a:buNone/>
              <a:defRPr cap="all" baseline="0">
                <a:solidFill>
                  <a:schemeClr val="bg1"/>
                </a:solidFill>
                <a:latin typeface="SP Replica Bold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091B3-7CB8-4534-B4E1-929EF01F7AB4}" type="datetime1">
              <a:rPr lang="de-CH" smtClean="0"/>
              <a:pPr/>
              <a:t>01.08.16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Initiative populaire pour une caisse publique d’assurance-maladie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B44D-2D5A-486F-9341-417115BE5E44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404813"/>
            <a:ext cx="8642350" cy="359891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  <a:latin typeface="NimbusSanNovLig" pitchFamily="18" charset="0"/>
              </a:defRPr>
            </a:lvl1pPr>
          </a:lstStyle>
          <a:p>
            <a:pPr lvl="0"/>
            <a:r>
              <a:rPr lang="de-DE" dirty="0" smtClean="0"/>
              <a:t>Titel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4553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62BE-B4DA-4C04-BF51-91D1C1B6CA31}" type="datetime1">
              <a:rPr lang="de-CH" smtClean="0"/>
              <a:pPr/>
              <a:t>01.08.16</a:t>
            </a:fld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err="1" smtClean="0"/>
              <a:t>Mitgliederentwicklung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B44D-2D5A-486F-9341-417115BE5E44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755650" y="1412875"/>
            <a:ext cx="7632700" cy="4464050"/>
          </a:xfrm>
        </p:spPr>
        <p:txBody>
          <a:bodyPr/>
          <a:lstStyle>
            <a:lvl1pPr marL="468000" indent="-468000">
              <a:spcAft>
                <a:spcPts val="2100"/>
              </a:spcAft>
              <a:buNone/>
              <a:defRPr sz="2400" cap="all" baseline="0">
                <a:latin typeface="SP Replica Bold" pitchFamily="50" charset="0"/>
              </a:defRPr>
            </a:lvl1pPr>
            <a:lvl2pPr marL="468000" indent="0">
              <a:buNone/>
              <a:defRPr sz="2400" cap="all" baseline="0">
                <a:latin typeface="SP Replica Bold" pitchFamily="50" charset="0"/>
              </a:defRPr>
            </a:lvl2pPr>
            <a:lvl3pPr marL="936000" indent="0">
              <a:buNone/>
              <a:defRPr sz="2400" cap="all" baseline="0">
                <a:latin typeface="SP Replica Bold" pitchFamily="50" charset="0"/>
              </a:defRPr>
            </a:lvl3pPr>
            <a:lvl4pPr marL="1404000" indent="0">
              <a:buNone/>
              <a:defRPr sz="2400" cap="all" baseline="0">
                <a:latin typeface="SP Replica Bold" pitchFamily="50" charset="0"/>
              </a:defRPr>
            </a:lvl4pPr>
            <a:lvl5pPr marL="1872000" indent="0">
              <a:buNone/>
              <a:defRPr sz="2400" cap="all" baseline="0">
                <a:latin typeface="SP Replica Bold" pitchFamily="50" charset="0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50825" y="404813"/>
            <a:ext cx="8642350" cy="359891"/>
          </a:xfrm>
        </p:spPr>
        <p:txBody>
          <a:bodyPr/>
          <a:lstStyle>
            <a:lvl1pPr marL="0" indent="0">
              <a:buNone/>
              <a:defRPr baseline="0">
                <a:solidFill>
                  <a:srgbClr val="E53136"/>
                </a:solidFill>
                <a:latin typeface="NimbusSanNovLig" pitchFamily="18" charset="0"/>
              </a:defRPr>
            </a:lvl1pPr>
          </a:lstStyle>
          <a:p>
            <a:pPr lvl="0"/>
            <a:r>
              <a:rPr lang="de-DE" dirty="0" smtClean="0"/>
              <a:t>Titel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0664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A86C-75E9-4305-92D6-F9BC2C924B09}" type="datetime1">
              <a:rPr lang="de-CH" smtClean="0"/>
              <a:pPr/>
              <a:t>01.08.16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err="1" smtClean="0"/>
              <a:t>Mitgliederentwicklung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B44D-2D5A-486F-9341-417115BE5E44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404813"/>
            <a:ext cx="8642350" cy="359891"/>
          </a:xfrm>
        </p:spPr>
        <p:txBody>
          <a:bodyPr/>
          <a:lstStyle>
            <a:lvl1pPr marL="0" indent="0">
              <a:buNone/>
              <a:defRPr baseline="0">
                <a:solidFill>
                  <a:srgbClr val="E53136"/>
                </a:solidFill>
                <a:latin typeface="NimbusSanNovLig" pitchFamily="18" charset="0"/>
              </a:defRPr>
            </a:lvl1pPr>
          </a:lstStyle>
          <a:p>
            <a:pPr lvl="0"/>
            <a:r>
              <a:rPr lang="de-DE" dirty="0" smtClean="0"/>
              <a:t>Titel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67336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55650" y="1412875"/>
            <a:ext cx="7632700" cy="44640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49323-31E3-404D-ADB0-002707C85707}" type="datetime1">
              <a:rPr lang="de-CH" smtClean="0"/>
              <a:pPr/>
              <a:t>01.08.16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 smtClean="0"/>
              <a:t>Mitgliederentwicklung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B44D-2D5A-486F-9341-417115BE5E44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404813"/>
            <a:ext cx="8642350" cy="359891"/>
          </a:xfrm>
        </p:spPr>
        <p:txBody>
          <a:bodyPr/>
          <a:lstStyle>
            <a:lvl1pPr marL="0" indent="0">
              <a:buNone/>
              <a:defRPr baseline="0">
                <a:solidFill>
                  <a:srgbClr val="E53136"/>
                </a:solidFill>
                <a:latin typeface="NimbusSanNovLig" pitchFamily="18" charset="0"/>
              </a:defRPr>
            </a:lvl1pPr>
          </a:lstStyle>
          <a:p>
            <a:pPr lvl="0"/>
            <a:r>
              <a:rPr lang="de-DE" dirty="0" smtClean="0"/>
              <a:t>Titel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03743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A7282-6464-4F1A-A52D-D40799A7D721}" type="datetime1">
              <a:rPr lang="de-CH" smtClean="0"/>
              <a:pPr/>
              <a:t>01.08.16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 smtClean="0"/>
              <a:t>Mitgliederentwicklung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B44D-2D5A-486F-9341-417115BE5E44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5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404813"/>
            <a:ext cx="8642350" cy="359891"/>
          </a:xfrm>
        </p:spPr>
        <p:txBody>
          <a:bodyPr/>
          <a:lstStyle>
            <a:lvl1pPr marL="0" indent="0">
              <a:buNone/>
              <a:defRPr baseline="0">
                <a:solidFill>
                  <a:srgbClr val="E53136"/>
                </a:solidFill>
                <a:latin typeface="NimbusSanNovLig" pitchFamily="18" charset="0"/>
              </a:defRPr>
            </a:lvl1pPr>
          </a:lstStyle>
          <a:p>
            <a:pPr lvl="0"/>
            <a:r>
              <a:rPr lang="de-DE" dirty="0" smtClean="0"/>
              <a:t>Titel</a:t>
            </a:r>
            <a:endParaRPr lang="de-CH" dirty="0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4"/>
          </p:nvPr>
        </p:nvSpPr>
        <p:spPr>
          <a:xfrm>
            <a:off x="971550" y="1412875"/>
            <a:ext cx="7200900" cy="4176365"/>
          </a:xfrm>
        </p:spPr>
        <p:txBody>
          <a:bodyPr/>
          <a:lstStyle/>
          <a:p>
            <a:endParaRPr lang="de-CH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5" hasCustomPrompt="1"/>
          </p:nvPr>
        </p:nvSpPr>
        <p:spPr>
          <a:xfrm>
            <a:off x="971550" y="5733257"/>
            <a:ext cx="7200900" cy="288132"/>
          </a:xfrm>
        </p:spPr>
        <p:txBody>
          <a:bodyPr/>
          <a:lstStyle>
            <a:lvl1pPr marL="0" indent="0">
              <a:spcAft>
                <a:spcPts val="0"/>
              </a:spcAft>
              <a:buFont typeface="NimbusSanNov" pitchFamily="18" charset="0"/>
              <a:buNone/>
              <a:defRPr sz="1200">
                <a:latin typeface="NimbusSanNov" pitchFamily="18" charset="0"/>
              </a:defRPr>
            </a:lvl1pPr>
          </a:lstStyle>
          <a:p>
            <a:pPr lvl="0"/>
            <a:r>
              <a:rPr lang="de-CH" dirty="0" smtClean="0"/>
              <a:t>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8289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51C3F-086F-46AF-83FC-6D5BA4BAE3C6}" type="datetime1">
              <a:rPr lang="de-CH" smtClean="0"/>
              <a:pPr/>
              <a:t>01.08.16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 smtClean="0"/>
              <a:t>Mitgliederbetreuung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B44D-2D5A-486F-9341-417115BE5E44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404813"/>
            <a:ext cx="8642350" cy="359891"/>
          </a:xfrm>
        </p:spPr>
        <p:txBody>
          <a:bodyPr/>
          <a:lstStyle>
            <a:lvl1pPr marL="0" indent="0">
              <a:buNone/>
              <a:defRPr baseline="0">
                <a:solidFill>
                  <a:srgbClr val="E53136"/>
                </a:solidFill>
                <a:latin typeface="NimbusSanNovLig" pitchFamily="18" charset="0"/>
              </a:defRPr>
            </a:lvl1pPr>
          </a:lstStyle>
          <a:p>
            <a:pPr lvl="0"/>
            <a:r>
              <a:rPr lang="de-DE" dirty="0" smtClean="0"/>
              <a:t>Titel</a:t>
            </a:r>
            <a:endParaRPr lang="de-CH" dirty="0"/>
          </a:p>
        </p:txBody>
      </p:sp>
      <p:sp>
        <p:nvSpPr>
          <p:cNvPr id="7" name="Textplatzhalter 9"/>
          <p:cNvSpPr>
            <a:spLocks noGrp="1"/>
          </p:cNvSpPr>
          <p:nvPr>
            <p:ph type="body" sz="quarter" idx="15" hasCustomPrompt="1"/>
          </p:nvPr>
        </p:nvSpPr>
        <p:spPr>
          <a:xfrm>
            <a:off x="971550" y="5733257"/>
            <a:ext cx="7200900" cy="288132"/>
          </a:xfrm>
        </p:spPr>
        <p:txBody>
          <a:bodyPr/>
          <a:lstStyle>
            <a:lvl1pPr marL="0" indent="0">
              <a:spcAft>
                <a:spcPts val="0"/>
              </a:spcAft>
              <a:buFont typeface="NimbusSanNov" pitchFamily="18" charset="0"/>
              <a:buNone/>
              <a:defRPr sz="1200">
                <a:latin typeface="NimbusSanNov" pitchFamily="18" charset="0"/>
              </a:defRPr>
            </a:lvl1pPr>
          </a:lstStyle>
          <a:p>
            <a:pPr lvl="0"/>
            <a:r>
              <a:rPr lang="de-CH" dirty="0" smtClean="0"/>
              <a:t>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9104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A565E-5A41-46D8-9A6E-AAC1346344ED}" type="datetime1">
              <a:rPr lang="de-CH" smtClean="0"/>
              <a:pPr/>
              <a:t>01.08.16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 smtClean="0"/>
              <a:t>Mitgliederbetreuung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B44D-2D5A-486F-9341-417115BE5E44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5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404813"/>
            <a:ext cx="8642350" cy="359891"/>
          </a:xfrm>
        </p:spPr>
        <p:txBody>
          <a:bodyPr/>
          <a:lstStyle>
            <a:lvl1pPr marL="0" indent="0">
              <a:buNone/>
              <a:defRPr baseline="0">
                <a:solidFill>
                  <a:srgbClr val="E53136"/>
                </a:solidFill>
                <a:latin typeface="NimbusSanNovLig" pitchFamily="18" charset="0"/>
              </a:defRPr>
            </a:lvl1pPr>
          </a:lstStyle>
          <a:p>
            <a:pPr lvl="0"/>
            <a:r>
              <a:rPr lang="de-DE" dirty="0" smtClean="0"/>
              <a:t>Titel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20454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250825" y="1052513"/>
            <a:ext cx="8642350" cy="5113337"/>
          </a:xfrm>
          <a:prstGeom prst="rect">
            <a:avLst/>
          </a:prstGeom>
          <a:noFill/>
          <a:ln w="6350">
            <a:solidFill>
              <a:srgbClr val="E531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500" dirty="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755650" y="1412874"/>
            <a:ext cx="7632700" cy="50395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55650" y="1989137"/>
            <a:ext cx="7632700" cy="38877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660232" y="6453188"/>
            <a:ext cx="1728118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200" baseline="0">
                <a:solidFill>
                  <a:srgbClr val="E53136"/>
                </a:solidFill>
                <a:latin typeface="NimbusSanNovLig" pitchFamily="18" charset="0"/>
              </a:defRPr>
            </a:lvl1pPr>
          </a:lstStyle>
          <a:p>
            <a:fld id="{92C3C2D0-1AE5-4C88-9AD6-3241B0CCAA0D}" type="datetime1">
              <a:rPr lang="de-CH" smtClean="0"/>
              <a:pPr/>
              <a:t>01.08.16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51520" y="6453188"/>
            <a:ext cx="5616623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 baseline="0">
                <a:solidFill>
                  <a:srgbClr val="E53136"/>
                </a:solidFill>
                <a:latin typeface="NimbusSanNovLig" pitchFamily="18" charset="0"/>
              </a:defRPr>
            </a:lvl1pPr>
          </a:lstStyle>
          <a:p>
            <a:r>
              <a:rPr lang="fr-FR" smtClean="0"/>
              <a:t>Initiative populaire pour une caisse publique d’assurance-maladie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32439" y="6453188"/>
            <a:ext cx="360735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200" baseline="0">
                <a:solidFill>
                  <a:srgbClr val="E53136"/>
                </a:solidFill>
                <a:latin typeface="NimbusSanNovLig" pitchFamily="18" charset="0"/>
              </a:defRPr>
            </a:lvl1pPr>
          </a:lstStyle>
          <a:p>
            <a:fld id="{0A46B44D-2D5A-486F-9341-417115BE5E44}" type="slidenum">
              <a:rPr lang="de-CH" smtClean="0"/>
              <a:pPr/>
              <a:t>‹Nr.›</a:t>
            </a:fld>
            <a:endParaRPr lang="de-CH" dirty="0"/>
          </a:p>
        </p:txBody>
      </p:sp>
      <p:pic>
        <p:nvPicPr>
          <p:cNvPr id="9" name="Bild 8" descr="SP_d_Bildmarke_cmyk.jpg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0996" y="187395"/>
            <a:ext cx="681484" cy="72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819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8" r:id="rId4"/>
    <p:sldLayoutId id="2147483657" r:id="rId5"/>
    <p:sldLayoutId id="2147483654" r:id="rId6"/>
    <p:sldLayoutId id="2147483655" r:id="rId7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chemeClr val="tx1"/>
          </a:solidFill>
          <a:latin typeface="SP Replica Bold" pitchFamily="50" charset="0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spcBef>
          <a:spcPts val="0"/>
        </a:spcBef>
        <a:spcAft>
          <a:spcPts val="600"/>
        </a:spcAft>
        <a:buFont typeface="NimbusSanNovSemBol" pitchFamily="18" charset="0"/>
        <a:buChar char="•"/>
        <a:defRPr sz="1800" kern="1200" baseline="0">
          <a:solidFill>
            <a:schemeClr val="tx1"/>
          </a:solidFill>
          <a:latin typeface="NimbusSanNovSemBol" pitchFamily="18" charset="0"/>
          <a:ea typeface="+mn-ea"/>
          <a:cs typeface="+mn-cs"/>
        </a:defRPr>
      </a:lvl1pPr>
      <a:lvl2pPr marL="360000" indent="-360000" algn="l" defTabSz="914400" rtl="0" eaLnBrk="1" latinLnBrk="0" hangingPunct="1">
        <a:spcBef>
          <a:spcPts val="0"/>
        </a:spcBef>
        <a:spcAft>
          <a:spcPts val="1000"/>
        </a:spcAft>
        <a:buFont typeface="NimbusSanNov" pitchFamily="18" charset="0"/>
        <a:buChar char="•"/>
        <a:defRPr sz="1500" kern="1200" baseline="0">
          <a:solidFill>
            <a:schemeClr val="tx1"/>
          </a:solidFill>
          <a:latin typeface="NimbusSanNov" pitchFamily="18" charset="0"/>
          <a:ea typeface="+mn-ea"/>
          <a:cs typeface="+mn-cs"/>
        </a:defRPr>
      </a:lvl2pPr>
      <a:lvl3pPr marL="720000" indent="-360000" algn="l" defTabSz="914400" rtl="0" eaLnBrk="1" latinLnBrk="0" hangingPunct="1">
        <a:spcBef>
          <a:spcPts val="0"/>
        </a:spcBef>
        <a:spcAft>
          <a:spcPts val="1000"/>
        </a:spcAft>
        <a:buFont typeface="NimbusSanNov" pitchFamily="18" charset="0"/>
        <a:buChar char="•"/>
        <a:defRPr sz="1500" kern="1200" baseline="0">
          <a:solidFill>
            <a:schemeClr val="tx1"/>
          </a:solidFill>
          <a:latin typeface="NimbusSanNov" pitchFamily="18" charset="0"/>
          <a:ea typeface="+mn-ea"/>
          <a:cs typeface="+mn-cs"/>
        </a:defRPr>
      </a:lvl3pPr>
      <a:lvl4pPr marL="1080000" indent="-360000" algn="l" defTabSz="914400" rtl="0" eaLnBrk="1" latinLnBrk="0" hangingPunct="1">
        <a:spcBef>
          <a:spcPts val="0"/>
        </a:spcBef>
        <a:spcAft>
          <a:spcPts val="1000"/>
        </a:spcAft>
        <a:buFont typeface="NimbusSanNov" pitchFamily="18" charset="0"/>
        <a:buChar char="•"/>
        <a:defRPr sz="1500" kern="1200" baseline="0">
          <a:solidFill>
            <a:schemeClr val="tx1"/>
          </a:solidFill>
          <a:latin typeface="NimbusSanNov" pitchFamily="18" charset="0"/>
          <a:ea typeface="+mn-ea"/>
          <a:cs typeface="+mn-cs"/>
        </a:defRPr>
      </a:lvl4pPr>
      <a:lvl5pPr marL="1440000" indent="-360000" algn="l" defTabSz="914400" rtl="0" eaLnBrk="1" latinLnBrk="0" hangingPunct="1">
        <a:spcBef>
          <a:spcPts val="0"/>
        </a:spcBef>
        <a:spcAft>
          <a:spcPts val="1000"/>
        </a:spcAft>
        <a:buFont typeface="NimbusSanNov" pitchFamily="18" charset="0"/>
        <a:buChar char="•"/>
        <a:defRPr sz="1500" kern="1200" baseline="0">
          <a:solidFill>
            <a:schemeClr val="tx1"/>
          </a:solidFill>
          <a:latin typeface="NimbusSanNov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1911835"/>
            <a:ext cx="7820896" cy="2187575"/>
          </a:xfrm>
        </p:spPr>
        <p:txBody>
          <a:bodyPr/>
          <a:lstStyle/>
          <a:p>
            <a:r>
              <a:rPr lang="de-CH" dirty="0" smtClean="0">
                <a:latin typeface="Replica-Bold"/>
                <a:cs typeface="Replica-Bold"/>
              </a:rPr>
              <a:t>NEUMITGLIEDERBETREUUNG</a:t>
            </a:r>
            <a:br>
              <a:rPr lang="de-CH" dirty="0" smtClean="0">
                <a:latin typeface="Replica-Bold"/>
                <a:cs typeface="Replica-Bold"/>
              </a:rPr>
            </a:br>
            <a:r>
              <a:rPr lang="de-CH" dirty="0" smtClean="0">
                <a:latin typeface="Replica-Bold"/>
                <a:cs typeface="Replica-Bold"/>
              </a:rPr>
              <a:t>MITGLIEDERBINDUNG &amp; AKTIVIERUNG</a:t>
            </a:r>
            <a:endParaRPr lang="de-CH" dirty="0">
              <a:latin typeface="Replica-Bold"/>
              <a:cs typeface="Replica-Bold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55650" y="4110280"/>
            <a:ext cx="7632700" cy="936352"/>
          </a:xfrm>
        </p:spPr>
        <p:txBody>
          <a:bodyPr/>
          <a:lstStyle/>
          <a:p>
            <a:endParaRPr lang="fr-FR" sz="2100" cap="none" dirty="0" smtClean="0">
              <a:latin typeface="+mn-lt"/>
              <a:cs typeface="NimbusSanNovSemBol"/>
            </a:endParaRPr>
          </a:p>
        </p:txBody>
      </p:sp>
      <p:pic>
        <p:nvPicPr>
          <p:cNvPr id="6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137" y="5169069"/>
            <a:ext cx="1116409" cy="118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973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dirty="0" smtClean="0">
                <a:latin typeface="Replica-Bold" panose="02000503030000020004" pitchFamily="50" charset="0"/>
              </a:rPr>
              <a:t>VERSCHIEDENE MÖGLICHKEITEN </a:t>
            </a:r>
            <a:r>
              <a:rPr lang="de-CH" dirty="0" smtClean="0">
                <a:latin typeface="Replica-Bold" panose="02000503030000020004" pitchFamily="50" charset="0"/>
              </a:rPr>
              <a:t>ZUR </a:t>
            </a:r>
            <a:r>
              <a:rPr lang="de-CH" dirty="0" smtClean="0">
                <a:latin typeface="Replica-Bold" panose="02000503030000020004" pitchFamily="50" charset="0"/>
              </a:rPr>
              <a:t>MITGLIEDERGEWINNUNG</a:t>
            </a:r>
            <a:br>
              <a:rPr lang="de-CH" dirty="0" smtClean="0">
                <a:latin typeface="Replica-Bold" panose="02000503030000020004" pitchFamily="50" charset="0"/>
              </a:rPr>
            </a:br>
            <a:endParaRPr lang="de-CH" dirty="0" smtClean="0">
              <a:latin typeface="Replica-Bold" panose="02000503030000020004" pitchFamily="50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de-CH" dirty="0" smtClean="0">
                <a:latin typeface="+mn-lt"/>
              </a:rPr>
              <a:t>Aktuelle und attraktive Website – mit </a:t>
            </a:r>
            <a:r>
              <a:rPr lang="de-CH" dirty="0" smtClean="0">
                <a:latin typeface="+mn-lt"/>
              </a:rPr>
              <a:t>Link </a:t>
            </a:r>
            <a:r>
              <a:rPr lang="de-CH" dirty="0" smtClean="0">
                <a:latin typeface="+mn-lt"/>
              </a:rPr>
              <a:t>zum </a:t>
            </a:r>
            <a:r>
              <a:rPr lang="de-CH" dirty="0" smtClean="0">
                <a:latin typeface="+mn-lt"/>
              </a:rPr>
              <a:t>Anmeldeformular: </a:t>
            </a:r>
            <a:r>
              <a:rPr lang="de-CH" b="1" dirty="0" smtClean="0">
                <a:solidFill>
                  <a:srgbClr val="FF0000"/>
                </a:solidFill>
                <a:latin typeface="+mn-lt"/>
              </a:rPr>
              <a:t>www.spschweiz.ch/beitreten</a:t>
            </a:r>
          </a:p>
          <a:p>
            <a:pPr marL="342900" indent="-342900">
              <a:buFont typeface="+mj-lt"/>
              <a:buAutoNum type="arabicPeriod"/>
            </a:pPr>
            <a:r>
              <a:rPr lang="de-CH" dirty="0" smtClean="0">
                <a:latin typeface="+mn-lt"/>
              </a:rPr>
              <a:t>Präsenz in der </a:t>
            </a:r>
            <a:r>
              <a:rPr lang="de-CH" dirty="0" smtClean="0">
                <a:latin typeface="+mn-lt"/>
              </a:rPr>
              <a:t>Öffentlichkeit</a:t>
            </a:r>
          </a:p>
          <a:p>
            <a:pPr marL="342900" indent="-342900">
              <a:buFont typeface="+mj-lt"/>
              <a:buAutoNum type="arabicPeriod"/>
            </a:pPr>
            <a:r>
              <a:rPr lang="de-CH" dirty="0" smtClean="0">
                <a:latin typeface="+mn-lt"/>
              </a:rPr>
              <a:t>Gezielte Werbeaktionen an geeigneten Orten und/oder bei geeigneten Anlässen</a:t>
            </a:r>
            <a:endParaRPr lang="de-CH" dirty="0" smtClean="0">
              <a:latin typeface="+mn-lt"/>
            </a:endParaRPr>
          </a:p>
          <a:p>
            <a:pPr marL="342900" indent="-342900">
              <a:buFont typeface="+mj-lt"/>
              <a:buAutoNum type="arabicPeriod"/>
            </a:pPr>
            <a:r>
              <a:rPr lang="de-CH" dirty="0" smtClean="0">
                <a:latin typeface="+mn-lt"/>
              </a:rPr>
              <a:t>Netzwerke nutzen und ausbauen</a:t>
            </a:r>
            <a:endParaRPr lang="de-CH" dirty="0" smtClean="0">
              <a:latin typeface="+mn-lt"/>
            </a:endParaRPr>
          </a:p>
          <a:p>
            <a:pPr marL="342900" indent="-342900">
              <a:buFont typeface="+mj-lt"/>
              <a:buAutoNum type="arabicPeriod"/>
            </a:pPr>
            <a:r>
              <a:rPr lang="de-CH" dirty="0" err="1" smtClean="0">
                <a:latin typeface="+mn-lt"/>
              </a:rPr>
              <a:t>Sympathisant_innen</a:t>
            </a:r>
            <a:r>
              <a:rPr lang="de-CH" dirty="0" smtClean="0">
                <a:latin typeface="+mn-lt"/>
              </a:rPr>
              <a:t> und Bekannte </a:t>
            </a:r>
            <a:r>
              <a:rPr lang="de-CH" dirty="0" smtClean="0">
                <a:latin typeface="+mn-lt"/>
              </a:rPr>
              <a:t>anfragen</a:t>
            </a:r>
          </a:p>
          <a:p>
            <a:pPr marL="342900" indent="-342900">
              <a:buFont typeface="+mj-lt"/>
              <a:buAutoNum type="arabicPeriod"/>
            </a:pPr>
            <a:r>
              <a:rPr lang="de-CH" dirty="0" smtClean="0">
                <a:latin typeface="+mn-lt"/>
              </a:rPr>
              <a:t>Personen in Projekte </a:t>
            </a:r>
            <a:r>
              <a:rPr lang="de-CH" dirty="0" smtClean="0">
                <a:latin typeface="+mn-lt"/>
              </a:rPr>
              <a:t>einbeziehen oder für Kandidaturen gewinnen</a:t>
            </a:r>
            <a:endParaRPr lang="de-CH" dirty="0" smtClean="0">
              <a:latin typeface="+mn-lt"/>
            </a:endParaRPr>
          </a:p>
          <a:p>
            <a:pPr marL="342900" indent="-342900">
              <a:buFont typeface="+mj-lt"/>
              <a:buAutoNum type="arabicPeriod"/>
            </a:pPr>
            <a:r>
              <a:rPr lang="de-CH" dirty="0" err="1" smtClean="0">
                <a:latin typeface="+mn-lt"/>
              </a:rPr>
              <a:t>Neuzuzüger_innen</a:t>
            </a:r>
            <a:endParaRPr lang="de-CH" dirty="0" smtClean="0">
              <a:latin typeface="+mn-lt"/>
            </a:endParaRPr>
          </a:p>
          <a:p>
            <a:pPr marL="342900" indent="-342900">
              <a:buFont typeface="+mj-lt"/>
              <a:buAutoNum type="arabicPeriod"/>
            </a:pPr>
            <a:r>
              <a:rPr lang="de-CH" dirty="0" smtClean="0">
                <a:latin typeface="+mn-lt"/>
              </a:rPr>
              <a:t>JUSO</a:t>
            </a:r>
            <a:r>
              <a:rPr lang="de-CH" dirty="0">
                <a:latin typeface="+mn-lt"/>
              </a:rPr>
              <a:t>s</a:t>
            </a:r>
            <a:endParaRPr lang="de-CH" dirty="0" smtClean="0">
              <a:latin typeface="+mn-lt"/>
            </a:endParaRPr>
          </a:p>
          <a:p>
            <a:pPr marL="342900" indent="-342900">
              <a:buFont typeface="+mj-lt"/>
              <a:buAutoNum type="arabicPeriod"/>
            </a:pPr>
            <a:endParaRPr lang="de-CH" dirty="0">
              <a:latin typeface="+mn-lt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Mitgliederentwicklung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B44D-2D5A-486F-9341-417115BE5E44}" type="slidenum">
              <a:rPr lang="de-CH" smtClean="0"/>
              <a:pPr/>
              <a:t>2</a:t>
            </a:fld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CH" dirty="0" smtClean="0"/>
              <a:t>Mitgliedergewinnung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2767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dirty="0" smtClean="0">
                <a:latin typeface="Replica-Bold" panose="02000503030000020004" pitchFamily="50" charset="0"/>
              </a:rPr>
              <a:t>BEGRÜSSUNG </a:t>
            </a:r>
            <a:r>
              <a:rPr lang="de-CH" dirty="0" smtClean="0">
                <a:latin typeface="Replica-Bold" panose="02000503030000020004" pitchFamily="50" charset="0"/>
              </a:rPr>
              <a:t>&amp; BETREUUNG NEUMITGLIEDER</a:t>
            </a:r>
            <a:endParaRPr lang="de-CH" dirty="0" smtClean="0">
              <a:latin typeface="Replica-Bold" panose="02000503030000020004" pitchFamily="50" charset="0"/>
            </a:endParaRPr>
          </a:p>
          <a:p>
            <a:pPr marL="0" indent="0">
              <a:buNone/>
            </a:pPr>
            <a:endParaRPr lang="de-CH" dirty="0">
              <a:latin typeface="Replica-Bold" panose="02000503030000020004" pitchFamily="50" charset="0"/>
            </a:endParaRPr>
          </a:p>
          <a:p>
            <a:pPr lvl="1"/>
            <a:r>
              <a:rPr lang="de-CH" sz="1800" dirty="0" smtClean="0"/>
              <a:t>Willkommensbrief</a:t>
            </a:r>
          </a:p>
          <a:p>
            <a:pPr lvl="1"/>
            <a:r>
              <a:rPr lang="de-CH" sz="1800" dirty="0" smtClean="0"/>
              <a:t>Begrüssungstelefon bzw. –</a:t>
            </a:r>
            <a:r>
              <a:rPr lang="de-CH" sz="1800" dirty="0" err="1" smtClean="0"/>
              <a:t>kaffee</a:t>
            </a:r>
            <a:endParaRPr lang="de-CH" sz="1800" dirty="0" smtClean="0"/>
          </a:p>
          <a:p>
            <a:pPr lvl="1"/>
            <a:r>
              <a:rPr lang="de-CH" sz="1800" dirty="0" smtClean="0"/>
              <a:t>“</a:t>
            </a:r>
            <a:r>
              <a:rPr lang="de-CH" sz="1800" dirty="0" err="1" smtClean="0"/>
              <a:t>Neumitgliederznacht</a:t>
            </a:r>
            <a:r>
              <a:rPr lang="de-CH" sz="1800" dirty="0" smtClean="0"/>
              <a:t>“ und andere Neumitglieder-Anlässe</a:t>
            </a:r>
            <a:endParaRPr lang="de-CH" sz="1800" dirty="0" smtClean="0"/>
          </a:p>
          <a:p>
            <a:pPr lvl="1"/>
            <a:r>
              <a:rPr lang="de-CH" sz="1800" dirty="0" smtClean="0"/>
              <a:t>Erste </a:t>
            </a:r>
            <a:r>
              <a:rPr lang="de-CH" sz="1800" dirty="0" smtClean="0"/>
              <a:t>Versammlung in der Sektion</a:t>
            </a:r>
          </a:p>
          <a:p>
            <a:pPr lvl="1"/>
            <a:r>
              <a:rPr lang="de-CH" sz="1800" dirty="0" smtClean="0"/>
              <a:t>Gemeinsame Teilnahme an Anlässen der Kantonalpartei und der SPS</a:t>
            </a:r>
          </a:p>
          <a:p>
            <a:pPr lvl="1"/>
            <a:endParaRPr lang="de-CH" dirty="0" smtClean="0"/>
          </a:p>
          <a:p>
            <a:pPr lvl="1"/>
            <a:endParaRPr lang="de-CH" dirty="0" smtClean="0"/>
          </a:p>
          <a:p>
            <a:pPr lvl="1"/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Mitgliederentwicklung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B44D-2D5A-486F-9341-417115BE5E44}" type="slidenum">
              <a:rPr lang="de-CH" smtClean="0"/>
              <a:pPr/>
              <a:t>3</a:t>
            </a:fld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CH" dirty="0" smtClean="0"/>
              <a:t>Begrüssung und Betreuung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45005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dirty="0">
                <a:latin typeface="Replica-Bold" panose="02000503030000020004" pitchFamily="50" charset="0"/>
              </a:rPr>
              <a:t>(NEU-) MITGLIEDER </a:t>
            </a:r>
            <a:r>
              <a:rPr lang="de-CH" dirty="0" smtClean="0">
                <a:latin typeface="Replica-Bold" panose="02000503030000020004" pitchFamily="50" charset="0"/>
              </a:rPr>
              <a:t>EINBINDEN: GRUNDLAGEN</a:t>
            </a:r>
            <a:endParaRPr lang="de-CH" dirty="0">
              <a:latin typeface="Replica-Bold" panose="02000503030000020004" pitchFamily="50" charset="0"/>
            </a:endParaRPr>
          </a:p>
          <a:p>
            <a:pPr marL="0" indent="0">
              <a:buNone/>
            </a:pPr>
            <a:endParaRPr lang="de-CH" dirty="0">
              <a:latin typeface="Replica-Bold" panose="02000503030000020004" pitchFamily="50" charset="0"/>
            </a:endParaRPr>
          </a:p>
          <a:p>
            <a:r>
              <a:rPr lang="de-CH" dirty="0" err="1" smtClean="0">
                <a:latin typeface="NimbusSanNov" panose="02020500000000000000" pitchFamily="18" charset="0"/>
              </a:rPr>
              <a:t>MitgliederverantwortlicheR</a:t>
            </a:r>
            <a:r>
              <a:rPr lang="de-CH" dirty="0" smtClean="0">
                <a:latin typeface="NimbusSanNov" panose="02020500000000000000" pitchFamily="18" charset="0"/>
              </a:rPr>
              <a:t> (mehr als nur Adressverwaltung)</a:t>
            </a:r>
          </a:p>
          <a:p>
            <a:r>
              <a:rPr lang="de-CH" dirty="0" smtClean="0">
                <a:latin typeface="NimbusSanNov" panose="02020500000000000000" pitchFamily="18" charset="0"/>
              </a:rPr>
              <a:t>Direkter, persönlicher </a:t>
            </a:r>
            <a:r>
              <a:rPr lang="de-CH" dirty="0" smtClean="0">
                <a:latin typeface="NimbusSanNov" panose="02020500000000000000" pitchFamily="18" charset="0"/>
              </a:rPr>
              <a:t>Kontakt mit (potentiellen) Mitgliedern</a:t>
            </a:r>
          </a:p>
          <a:p>
            <a:endParaRPr lang="de-CH" dirty="0" smtClean="0">
              <a:latin typeface="NimbusSanNov" panose="02020500000000000000" pitchFamily="18" charset="0"/>
            </a:endParaRPr>
          </a:p>
          <a:p>
            <a:endParaRPr lang="de-CH" dirty="0" smtClean="0">
              <a:latin typeface="NimbusSanNov" panose="02020500000000000000" pitchFamily="18" charset="0"/>
            </a:endParaRPr>
          </a:p>
          <a:p>
            <a:endParaRPr lang="de-CH" dirty="0">
              <a:latin typeface="NimbusSanNov" panose="02020500000000000000" pitchFamily="18" charset="0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Mitgliederentwicklung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B44D-2D5A-486F-9341-417115BE5E44}" type="slidenum">
              <a:rPr lang="de-CH" smtClean="0"/>
              <a:pPr/>
              <a:t>4</a:t>
            </a:fld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CH" dirty="0"/>
              <a:t>(Neu-) Mitglieder einbinden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58931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dirty="0">
                <a:latin typeface="Replica-Bold" panose="02000503030000020004" pitchFamily="50" charset="0"/>
              </a:rPr>
              <a:t>(NEU-) </a:t>
            </a:r>
            <a:r>
              <a:rPr lang="de-CH">
                <a:latin typeface="Replica-Bold" panose="02000503030000020004" pitchFamily="50" charset="0"/>
              </a:rPr>
              <a:t>MITGLIEDER </a:t>
            </a:r>
            <a:r>
              <a:rPr lang="de-CH" smtClean="0">
                <a:latin typeface="Replica-Bold" panose="02000503030000020004" pitchFamily="50" charset="0"/>
              </a:rPr>
              <a:t>EINBINDEN: UMSETZUNG</a:t>
            </a:r>
            <a:endParaRPr lang="de-CH" dirty="0" smtClean="0">
              <a:latin typeface="Replica-Bold" panose="02000503030000020004" pitchFamily="50" charset="0"/>
            </a:endParaRPr>
          </a:p>
          <a:p>
            <a:pPr marL="0" indent="0">
              <a:buNone/>
            </a:pPr>
            <a:endParaRPr lang="de-CH" dirty="0" smtClean="0">
              <a:latin typeface="Replica-Bold" panose="02000503030000020004" pitchFamily="50" charset="0"/>
            </a:endParaRPr>
          </a:p>
          <a:p>
            <a:r>
              <a:rPr lang="de-CH" dirty="0" smtClean="0">
                <a:latin typeface="NimbusSanNov" panose="02020500000000000000" pitchFamily="18" charset="0"/>
              </a:rPr>
              <a:t>Ziel: Zugehörigkeit stärken, eigenes Engagement der Mitglieder fördern</a:t>
            </a:r>
          </a:p>
          <a:p>
            <a:r>
              <a:rPr lang="de-CH" dirty="0">
                <a:latin typeface="NimbusSanNov" panose="02020500000000000000" pitchFamily="18" charset="0"/>
              </a:rPr>
              <a:t>Informationen – nützlich, informativ, in geeigneter Form &amp; </a:t>
            </a:r>
            <a:r>
              <a:rPr lang="de-CH" dirty="0" smtClean="0">
                <a:latin typeface="NimbusSanNov" panose="02020500000000000000" pitchFamily="18" charset="0"/>
              </a:rPr>
              <a:t>Menge</a:t>
            </a:r>
            <a:endParaRPr lang="de-CH" dirty="0" smtClean="0">
              <a:latin typeface="NimbusSanNov" panose="02020500000000000000" pitchFamily="18" charset="0"/>
            </a:endParaRPr>
          </a:p>
          <a:p>
            <a:r>
              <a:rPr lang="de-CH" dirty="0" smtClean="0">
                <a:latin typeface="NimbusSanNov" panose="02020500000000000000" pitchFamily="18" charset="0"/>
              </a:rPr>
              <a:t>Mitgliederversammlungen attraktiv gestalten</a:t>
            </a:r>
            <a:endParaRPr lang="de-CH" dirty="0" smtClean="0">
              <a:latin typeface="NimbusSanNov" panose="02020500000000000000" pitchFamily="18" charset="0"/>
            </a:endParaRPr>
          </a:p>
          <a:p>
            <a:r>
              <a:rPr lang="de-CH" dirty="0" smtClean="0">
                <a:latin typeface="NimbusSanNov" panose="02020500000000000000" pitchFamily="18" charset="0"/>
              </a:rPr>
              <a:t>Leute zum Mitmachen motivieren (beispielsweise bei Wahl- und Abstimmungskämpfen, Standaktionen, Sektionsanlässen)</a:t>
            </a:r>
          </a:p>
          <a:p>
            <a:r>
              <a:rPr lang="de-CH" dirty="0">
                <a:latin typeface="NimbusSanNov" panose="02020500000000000000" pitchFamily="18" charset="0"/>
              </a:rPr>
              <a:t>Arbeiten gemeinsam </a:t>
            </a:r>
            <a:r>
              <a:rPr lang="de-CH" dirty="0" smtClean="0">
                <a:latin typeface="NimbusSanNov" panose="02020500000000000000" pitchFamily="18" charset="0"/>
              </a:rPr>
              <a:t>erledigen</a:t>
            </a:r>
          </a:p>
          <a:p>
            <a:r>
              <a:rPr lang="de-CH" dirty="0" smtClean="0">
                <a:latin typeface="NimbusSanNov" panose="02020500000000000000" pitchFamily="18" charset="0"/>
              </a:rPr>
              <a:t>Delegieren, Vertrauen schenken</a:t>
            </a:r>
            <a:endParaRPr lang="de-CH" dirty="0">
              <a:latin typeface="NimbusSanNov" panose="02020500000000000000" pitchFamily="18" charset="0"/>
            </a:endParaRPr>
          </a:p>
          <a:p>
            <a:r>
              <a:rPr lang="de-CH" dirty="0" smtClean="0">
                <a:latin typeface="NimbusSanNov" panose="02020500000000000000" pitchFamily="18" charset="0"/>
              </a:rPr>
              <a:t>Wertschätzung zeigen! </a:t>
            </a:r>
            <a:endParaRPr lang="de-CH" dirty="0" smtClean="0">
              <a:latin typeface="NimbusSanNov" panose="02020500000000000000" pitchFamily="18" charset="0"/>
            </a:endParaRPr>
          </a:p>
          <a:p>
            <a:endParaRPr lang="de-CH" dirty="0">
              <a:latin typeface="NimbusSanNov" panose="02020500000000000000" pitchFamily="18" charset="0"/>
            </a:endParaRPr>
          </a:p>
          <a:p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Mitgliederentwicklung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6B44D-2D5A-486F-9341-417115BE5E44}" type="slidenum">
              <a:rPr lang="de-CH" smtClean="0"/>
              <a:pPr/>
              <a:t>5</a:t>
            </a:fld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CH" dirty="0" smtClean="0"/>
              <a:t>(Neu-) Mitglieder einbinden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3164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aesentation">
  <a:themeElements>
    <a:clrScheme name="P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53136"/>
      </a:accent1>
      <a:accent2>
        <a:srgbClr val="4F81B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S">
      <a:majorFont>
        <a:latin typeface="NimbusSanNovSemBol"/>
        <a:ea typeface=""/>
        <a:cs typeface=""/>
      </a:majorFont>
      <a:minorFont>
        <a:latin typeface="NimbusSanNov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500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praesentation.potx</Template>
  <TotalTime>0</TotalTime>
  <Words>100</Words>
  <Application>Microsoft Macintosh PowerPoint</Application>
  <PresentationFormat>Bildschirmpräsentation (4:3)</PresentationFormat>
  <Paragraphs>45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3" baseType="lpstr">
      <vt:lpstr>Calibri</vt:lpstr>
      <vt:lpstr>NimbusSanNov</vt:lpstr>
      <vt:lpstr>NimbusSanNovLig</vt:lpstr>
      <vt:lpstr>NimbusSanNovSemBol</vt:lpstr>
      <vt:lpstr>Replica-Bold</vt:lpstr>
      <vt:lpstr>SP Replica Bold</vt:lpstr>
      <vt:lpstr>Arial</vt:lpstr>
      <vt:lpstr>praesentation</vt:lpstr>
      <vt:lpstr>NEUMITGLIEDERBETREUUNG MITGLIEDERBINDUNG &amp; AKTIVIERUNG</vt:lpstr>
      <vt:lpstr>PowerPoint-Präsentation</vt:lpstr>
      <vt:lpstr>PowerPoint-Präsentation</vt:lpstr>
      <vt:lpstr>PowerPoint-Präsentation</vt:lpstr>
      <vt:lpstr>PowerPoint-Präsentation</vt:lpstr>
    </vt:vector>
  </TitlesOfParts>
  <Company>FEINHEIT kreativ studio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STEUERPOLITIK – BÜRGERLICHE DENKMUSTER UND UNSERE ALTERNATIVEN</dc:title>
  <dc:creator>Hannes</dc:creator>
  <cp:lastModifiedBy>Rebekka Wyler</cp:lastModifiedBy>
  <cp:revision>418</cp:revision>
  <cp:lastPrinted>2015-02-17T16:19:06Z</cp:lastPrinted>
  <dcterms:created xsi:type="dcterms:W3CDTF">2014-01-22T15:18:23Z</dcterms:created>
  <dcterms:modified xsi:type="dcterms:W3CDTF">2016-08-01T20:19:47Z</dcterms:modified>
</cp:coreProperties>
</file>