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85" r:id="rId3"/>
    <p:sldId id="278" r:id="rId4"/>
    <p:sldId id="277" r:id="rId5"/>
    <p:sldId id="279" r:id="rId6"/>
    <p:sldId id="280" r:id="rId7"/>
    <p:sldId id="281" r:id="rId8"/>
    <p:sldId id="282" r:id="rId9"/>
    <p:sldId id="284" r:id="rId10"/>
  </p:sldIdLst>
  <p:sldSz cx="9144000" cy="6858000" type="screen4x3"/>
  <p:notesSz cx="6794500" cy="9906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EEC5896F-EEC5-E247-90A3-827F92CB2E45}">
          <p14:sldIdLst>
            <p14:sldId id="270"/>
          </p14:sldIdLst>
        </p14:section>
        <p14:section name="Abschnitt ohne Titel" id="{A9C8172C-9788-5344-BF43-D56256104A42}">
          <p14:sldIdLst>
            <p14:sldId id="285"/>
            <p14:sldId id="278"/>
            <p14:sldId id="277"/>
            <p14:sldId id="279"/>
            <p14:sldId id="280"/>
            <p14:sldId id="281"/>
            <p14:sldId id="282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4"/>
  </p:normalViewPr>
  <p:slideViewPr>
    <p:cSldViewPr>
      <p:cViewPr varScale="1">
        <p:scale>
          <a:sx n="94" d="100"/>
          <a:sy n="94" d="100"/>
        </p:scale>
        <p:origin x="162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990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343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241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8111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4766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00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05803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704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80669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686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004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929AE-3D2F-44B8-A17A-EADB26C557BA}" type="datetimeFigureOut">
              <a:rPr lang="de-CH" smtClean="0"/>
              <a:t>05.08.16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B3080-3DFA-4A3B-AAB9-F4D53A2657D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8167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43084"/>
            <a:ext cx="7772400" cy="3082060"/>
          </a:xfrm>
        </p:spPr>
        <p:txBody>
          <a:bodyPr>
            <a:normAutofit/>
          </a:bodyPr>
          <a:lstStyle/>
          <a:p>
            <a:pPr algn="l"/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/>
            </a:r>
            <a:br>
              <a:rPr lang="de-CH" b="1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de-CH" b="1" dirty="0">
                <a:latin typeface="Calibri" charset="0"/>
                <a:ea typeface="Calibri" charset="0"/>
                <a:cs typeface="Calibri" charset="0"/>
              </a:rPr>
              <a:t/>
            </a:r>
            <a:br>
              <a:rPr lang="de-CH" b="1" dirty="0">
                <a:latin typeface="Calibri" charset="0"/>
                <a:ea typeface="Calibri" charset="0"/>
                <a:cs typeface="Calibri" charset="0"/>
              </a:rPr>
            </a:br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>Feminismus</a:t>
            </a:r>
            <a:br>
              <a:rPr lang="de-CH" b="1" dirty="0" smtClean="0">
                <a:latin typeface="Calibri" charset="0"/>
                <a:ea typeface="Calibri" charset="0"/>
                <a:cs typeface="Calibri" charset="0"/>
              </a:rPr>
            </a:br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>im 20. und 21. Jahrhundert </a:t>
            </a:r>
            <a:endParaRPr lang="de-CH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-5341993" y="8298092"/>
            <a:ext cx="3099402" cy="53178"/>
          </a:xfrm>
        </p:spPr>
        <p:txBody>
          <a:bodyPr>
            <a:normAutofit fontScale="25000" lnSpcReduction="20000"/>
          </a:bodyPr>
          <a:lstStyle/>
          <a:p>
            <a:pPr marL="457200" indent="-457200" algn="just">
              <a:buFont typeface="Arial" pitchFamily="34" charset="0"/>
              <a:buAutoNum type="arabicPeriod"/>
            </a:pPr>
            <a:endParaRPr lang="de-CH" dirty="0"/>
          </a:p>
          <a:p>
            <a:pPr marL="457200" indent="-457200" algn="just">
              <a:buFont typeface="Arial" pitchFamily="34" charset="0"/>
              <a:buAutoNum type="arabicPeriod"/>
            </a:pPr>
            <a:endParaRPr lang="de-CH" sz="1800" dirty="0">
              <a:solidFill>
                <a:schemeClr val="tx1"/>
              </a:solidFill>
              <a:latin typeface="NimbusSanNov" panose="02020500000000000000" pitchFamily="18" charset="0"/>
            </a:endParaRPr>
          </a:p>
          <a:p>
            <a:pPr marL="457200" indent="-457200" algn="just">
              <a:buAutoNum type="arabicPeriod"/>
            </a:pPr>
            <a:endParaRPr lang="de-CH" sz="2400" b="1" dirty="0">
              <a:solidFill>
                <a:schemeClr val="tx1"/>
              </a:solidFill>
              <a:latin typeface="NimbusSanNov" panose="02020500000000000000" pitchFamily="18" charset="0"/>
            </a:endParaRPr>
          </a:p>
          <a:p>
            <a:pPr lvl="0" algn="just"/>
            <a:endParaRPr lang="fr-FR" sz="2400" b="1" dirty="0">
              <a:solidFill>
                <a:schemeClr val="tx1"/>
              </a:solidFill>
              <a:latin typeface="NimbusSanNov" panose="02020500000000000000" pitchFamily="18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de-CH" sz="2000" dirty="0">
              <a:solidFill>
                <a:schemeClr val="tx1"/>
              </a:solidFill>
              <a:latin typeface="NimbusSanNov" panose="02020500000000000000" pitchFamily="18" charset="0"/>
            </a:endParaRPr>
          </a:p>
          <a:p>
            <a:endParaRPr lang="de-CH" dirty="0"/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62" y="404664"/>
            <a:ext cx="3063038" cy="123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90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43083"/>
            <a:ext cx="8229600" cy="1065838"/>
          </a:xfrm>
        </p:spPr>
        <p:txBody>
          <a:bodyPr>
            <a:normAutofit/>
          </a:bodyPr>
          <a:lstStyle/>
          <a:p>
            <a:pPr algn="l"/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>Prämisse</a:t>
            </a:r>
            <a:endParaRPr lang="de-CH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457200" y="2708921"/>
            <a:ext cx="8229600" cy="3417242"/>
          </a:xfrm>
        </p:spPr>
        <p:txBody>
          <a:bodyPr>
            <a:normAutofit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de-CH" sz="2000" dirty="0">
              <a:solidFill>
                <a:schemeClr val="tx1"/>
              </a:solidFill>
              <a:latin typeface="NimbusSanNov" panose="02020500000000000000" pitchFamily="18" charset="0"/>
            </a:endParaRPr>
          </a:p>
          <a:p>
            <a:r>
              <a:rPr lang="de-CH" dirty="0" smtClean="0"/>
              <a:t>“Den Feminismus“ gibt es nicht</a:t>
            </a:r>
            <a:endParaRPr lang="de-CH" dirty="0" smtClean="0"/>
          </a:p>
          <a:p>
            <a:r>
              <a:rPr lang="de-CH" dirty="0" smtClean="0"/>
              <a:t>Vielschichtiges Phänomen mit dem Ziel:</a:t>
            </a:r>
            <a:endParaRPr lang="de-CH" dirty="0" smtClean="0"/>
          </a:p>
          <a:p>
            <a:r>
              <a:rPr lang="de-CH" dirty="0" smtClean="0"/>
              <a:t>Für die Emanzipation von Frauen* und gegen natürliche, gesellschaftliche oder politische Privilegien von Männern </a:t>
            </a:r>
            <a:endParaRPr lang="de-CH" dirty="0" smtClean="0"/>
          </a:p>
          <a:p>
            <a:endParaRPr lang="de-CH" dirty="0"/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62" y="404664"/>
            <a:ext cx="3063038" cy="123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78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43083"/>
            <a:ext cx="8229600" cy="1065838"/>
          </a:xfrm>
        </p:spPr>
        <p:txBody>
          <a:bodyPr>
            <a:normAutofit/>
          </a:bodyPr>
          <a:lstStyle/>
          <a:p>
            <a:pPr algn="l"/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>Historische Grundlagen</a:t>
            </a:r>
            <a:endParaRPr lang="de-CH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457200" y="2708921"/>
            <a:ext cx="8229600" cy="3417242"/>
          </a:xfrm>
        </p:spPr>
        <p:txBody>
          <a:bodyPr>
            <a:normAutofit fontScale="92500"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de-CH" sz="2000" dirty="0">
              <a:solidFill>
                <a:schemeClr val="tx1"/>
              </a:solidFill>
              <a:latin typeface="NimbusSanNov" panose="02020500000000000000" pitchFamily="18" charset="0"/>
            </a:endParaRPr>
          </a:p>
          <a:p>
            <a:r>
              <a:rPr lang="de-CH" dirty="0" smtClean="0"/>
              <a:t>Der westliche Feminismus ist ein Kind der Aufklärung. </a:t>
            </a:r>
          </a:p>
          <a:p>
            <a:r>
              <a:rPr lang="de-CH" dirty="0" smtClean="0"/>
              <a:t>Wird historisch über Feminismus gesprochen, wird meist die Metapher der „Welle“ verwendet</a:t>
            </a:r>
          </a:p>
          <a:p>
            <a:r>
              <a:rPr lang="de-CH" dirty="0" smtClean="0"/>
              <a:t>3 feministische Wellen </a:t>
            </a:r>
            <a:r>
              <a:rPr lang="de-CH" dirty="0" smtClean="0"/>
              <a:t>mit je </a:t>
            </a:r>
            <a:r>
              <a:rPr lang="de-CH" dirty="0" smtClean="0"/>
              <a:t>eigenem Aktivismus und je eigenen </a:t>
            </a:r>
            <a:r>
              <a:rPr lang="de-CH" dirty="0" smtClean="0"/>
              <a:t>Erscheinungsformen</a:t>
            </a:r>
            <a:endParaRPr lang="de-CH" dirty="0" smtClean="0"/>
          </a:p>
          <a:p>
            <a:endParaRPr lang="de-CH" dirty="0"/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62" y="404664"/>
            <a:ext cx="3063038" cy="123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41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43083"/>
            <a:ext cx="8229600" cy="1065838"/>
          </a:xfrm>
        </p:spPr>
        <p:txBody>
          <a:bodyPr>
            <a:normAutofit/>
          </a:bodyPr>
          <a:lstStyle/>
          <a:p>
            <a:pPr algn="l"/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>1. Welle (Mitte 19. Jh. </a:t>
            </a:r>
            <a:r>
              <a:rPr lang="de-CH" b="1" dirty="0">
                <a:latin typeface="Calibri" charset="0"/>
                <a:ea typeface="Calibri" charset="0"/>
                <a:cs typeface="Calibri" charset="0"/>
              </a:rPr>
              <a:t>b</a:t>
            </a:r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>is 1939)</a:t>
            </a:r>
            <a:endParaRPr lang="de-CH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fontScale="92500" lnSpcReduction="20000"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de-CH" sz="2000" dirty="0">
              <a:solidFill>
                <a:schemeClr val="tx1"/>
              </a:solidFill>
              <a:latin typeface="NimbusSanNov" panose="02020500000000000000" pitchFamily="18" charset="0"/>
            </a:endParaRPr>
          </a:p>
          <a:p>
            <a:r>
              <a:rPr lang="de-CH" dirty="0" smtClean="0"/>
              <a:t>Erste Frauenrechtlerinnen (</a:t>
            </a:r>
            <a:r>
              <a:rPr lang="de-CH" dirty="0" err="1" smtClean="0"/>
              <a:t>Sufragetten</a:t>
            </a:r>
            <a:r>
              <a:rPr lang="de-CH" dirty="0" smtClean="0"/>
              <a:t>)</a:t>
            </a:r>
          </a:p>
          <a:p>
            <a:r>
              <a:rPr lang="de-CH" dirty="0" smtClean="0"/>
              <a:t>Legalistische Forderungen: Stimm- und Wahlrecht für Frauen, Zugang zu höherer Bildung und Ämtern, Recht auf Besitz von Eigentum. Erste Demonstrationen auf der </a:t>
            </a:r>
            <a:r>
              <a:rPr lang="de-CH" dirty="0" smtClean="0"/>
              <a:t>Strasse</a:t>
            </a:r>
            <a:endParaRPr lang="de-CH" dirty="0" smtClean="0"/>
          </a:p>
          <a:p>
            <a:r>
              <a:rPr lang="de-CH" dirty="0" smtClean="0"/>
              <a:t>Ausnahme Schweiz: Forderung der 1. Welle wurden erst 1971 obsolet. Langer, gemeinsamer </a:t>
            </a:r>
            <a:r>
              <a:rPr lang="de-CH" dirty="0" smtClean="0"/>
              <a:t>Kampf</a:t>
            </a:r>
            <a:endParaRPr lang="de-CH" dirty="0" smtClean="0"/>
          </a:p>
          <a:p>
            <a:endParaRPr lang="de-CH" dirty="0"/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62" y="404664"/>
            <a:ext cx="3063038" cy="123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43083"/>
            <a:ext cx="8229600" cy="1065838"/>
          </a:xfrm>
        </p:spPr>
        <p:txBody>
          <a:bodyPr>
            <a:normAutofit/>
          </a:bodyPr>
          <a:lstStyle/>
          <a:p>
            <a:pPr algn="l"/>
            <a:r>
              <a:rPr lang="de-CH" b="1" dirty="0">
                <a:latin typeface="Calibri" charset="0"/>
                <a:ea typeface="Calibri" charset="0"/>
                <a:cs typeface="Calibri" charset="0"/>
              </a:rPr>
              <a:t>2</a:t>
            </a:r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>. Welle (2. WK bis 1990)</a:t>
            </a:r>
            <a:endParaRPr lang="de-CH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fontScale="92500" lnSpcReduction="20000"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de-CH" sz="2000" dirty="0">
              <a:solidFill>
                <a:schemeClr val="tx1"/>
              </a:solidFill>
              <a:latin typeface="NimbusSanNov" panose="02020500000000000000" pitchFamily="18" charset="0"/>
            </a:endParaRPr>
          </a:p>
          <a:p>
            <a:r>
              <a:rPr lang="de-CH" dirty="0" smtClean="0"/>
              <a:t>Erweiterte Ziele und Aktionsformen als Stimmrechtsvereine =&gt; Abgrenzung</a:t>
            </a:r>
          </a:p>
          <a:p>
            <a:r>
              <a:rPr lang="de-CH" dirty="0" smtClean="0"/>
              <a:t>Forderungen: „Das Private ist Politisch“, besseres Scheidungsrecht, Legalisierung der Abtreibung, Strafbarkeit von Vergewaltigung in der Ehe</a:t>
            </a:r>
          </a:p>
          <a:p>
            <a:r>
              <a:rPr lang="de-CH" dirty="0" smtClean="0"/>
              <a:t>Politisierung des Alltäglichen: Forderung nach „Hausfrauenlohn“, Thematisierung “Wert der Arbeit</a:t>
            </a:r>
            <a:r>
              <a:rPr lang="de-CH" dirty="0" smtClean="0"/>
              <a:t>“</a:t>
            </a:r>
            <a:endParaRPr lang="de-CH" dirty="0" smtClean="0"/>
          </a:p>
          <a:p>
            <a:endParaRPr lang="de-CH" dirty="0"/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62" y="404664"/>
            <a:ext cx="3063038" cy="123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16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43083"/>
            <a:ext cx="8229600" cy="1065838"/>
          </a:xfrm>
        </p:spPr>
        <p:txBody>
          <a:bodyPr>
            <a:normAutofit/>
          </a:bodyPr>
          <a:lstStyle/>
          <a:p>
            <a:pPr algn="l"/>
            <a:r>
              <a:rPr lang="de-CH" b="1" dirty="0">
                <a:latin typeface="Calibri" charset="0"/>
                <a:ea typeface="Calibri" charset="0"/>
                <a:cs typeface="Calibri" charset="0"/>
              </a:rPr>
              <a:t>2</a:t>
            </a:r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>. Welle (Theoretisches Rüstzeug)</a:t>
            </a:r>
            <a:endParaRPr lang="de-CH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fontScale="77500" lnSpcReduction="20000"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de-CH" sz="2000" dirty="0">
              <a:solidFill>
                <a:schemeClr val="tx1"/>
              </a:solidFill>
              <a:latin typeface="NimbusSanNov" panose="02020500000000000000" pitchFamily="18" charset="0"/>
            </a:endParaRPr>
          </a:p>
          <a:p>
            <a:r>
              <a:rPr lang="de-CH" dirty="0" smtClean="0"/>
              <a:t>Simone de Beauvoirs 1949 erschienenes Standardwerk: „Das andere Geschlecht“</a:t>
            </a:r>
          </a:p>
          <a:p>
            <a:r>
              <a:rPr lang="de-CH" dirty="0" smtClean="0"/>
              <a:t>Zentrales Argument: Unterdrückung der Frau ist gesellschaftlich bedingt, Frauen werden nur als Objekte, als das „andere“ in Referenz zu Männern wahrgenommen. Männer sind hingegen Subjekte und daher frei. </a:t>
            </a:r>
          </a:p>
          <a:p>
            <a:r>
              <a:rPr lang="de-CH" dirty="0" smtClean="0"/>
              <a:t>Negiert die biologistische Vorstellung einer weiblichen Essenz: es gibt keinen biologischen Grund für die gesellschaftliche Schlechterstellung von Frauen. </a:t>
            </a:r>
          </a:p>
          <a:p>
            <a:endParaRPr lang="de-CH" dirty="0"/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62" y="404664"/>
            <a:ext cx="3063038" cy="123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31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43083"/>
            <a:ext cx="8229600" cy="1065838"/>
          </a:xfrm>
        </p:spPr>
        <p:txBody>
          <a:bodyPr>
            <a:normAutofit/>
          </a:bodyPr>
          <a:lstStyle/>
          <a:p>
            <a:pPr algn="l"/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>3. Welle (ab 1990)</a:t>
            </a:r>
            <a:endParaRPr lang="de-CH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fontScale="70000" lnSpcReduction="20000"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de-CH" sz="2000" dirty="0">
              <a:solidFill>
                <a:schemeClr val="tx1"/>
              </a:solidFill>
              <a:latin typeface="NimbusSanNov" panose="02020500000000000000" pitchFamily="18" charset="0"/>
            </a:endParaRPr>
          </a:p>
          <a:p>
            <a:r>
              <a:rPr lang="de-CH" dirty="0" smtClean="0"/>
              <a:t>Postmoderne: Theoretischer Umbruch, Judith Butlers „Das Unbehagen der Geschlechter“</a:t>
            </a:r>
          </a:p>
          <a:p>
            <a:r>
              <a:rPr lang="de-CH" dirty="0" smtClean="0"/>
              <a:t>Butler wendet sich gegen die binäre gesellschaftliche Aufteilung der Geschlechter in „Mann“ und „Frau“  und die bis daher auch in der feministischen Debatte gültige Unterscheidung von sozialem und biologischem Geschlecht (</a:t>
            </a:r>
            <a:r>
              <a:rPr lang="de-CH" dirty="0" err="1" smtClean="0"/>
              <a:t>sex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gender</a:t>
            </a:r>
            <a:r>
              <a:rPr lang="de-CH" dirty="0" smtClean="0"/>
              <a:t>).</a:t>
            </a:r>
          </a:p>
          <a:p>
            <a:r>
              <a:rPr lang="de-CH" dirty="0" smtClean="0"/>
              <a:t>Macht der Sprache: Sprache formt unsere Lebenswelt, wie wir über „Geschlecht“ sprechen konstruiert Realität. Geschlecht ist ein performativer Akt. </a:t>
            </a:r>
          </a:p>
          <a:p>
            <a:r>
              <a:rPr lang="de-CH" dirty="0" smtClean="0"/>
              <a:t>Orte des Aktivismus: Universitäten, Gleichstellungsbüros, </a:t>
            </a:r>
            <a:r>
              <a:rPr lang="de-CH" dirty="0" err="1" smtClean="0"/>
              <a:t>NGO‘s</a:t>
            </a:r>
            <a:r>
              <a:rPr lang="de-CH" dirty="0" smtClean="0"/>
              <a:t>, Parteien etc. </a:t>
            </a:r>
          </a:p>
          <a:p>
            <a:endParaRPr lang="de-CH" dirty="0"/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62" y="404664"/>
            <a:ext cx="3063038" cy="123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60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43083"/>
            <a:ext cx="8229600" cy="1065838"/>
          </a:xfrm>
        </p:spPr>
        <p:txBody>
          <a:bodyPr>
            <a:normAutofit/>
          </a:bodyPr>
          <a:lstStyle/>
          <a:p>
            <a:pPr algn="l"/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>Und heute? 4. Welle? </a:t>
            </a:r>
            <a:endParaRPr lang="de-CH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fontScale="55000" lnSpcReduction="20000"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de-CH" sz="2000" dirty="0">
              <a:solidFill>
                <a:schemeClr val="tx1"/>
              </a:solidFill>
              <a:latin typeface="NimbusSanNov" panose="02020500000000000000" pitchFamily="18" charset="0"/>
            </a:endParaRPr>
          </a:p>
          <a:p>
            <a:r>
              <a:rPr lang="de-CH" dirty="0" smtClean="0"/>
              <a:t>Verstärkter Aktivismus in den letzten Jahren vom angelsächsischen Raum her kommend. Feministische Blogs, Zeitschriften, Publikationen und Bücher. Ort des Wirkens: </a:t>
            </a:r>
            <a:r>
              <a:rPr lang="de-CH" dirty="0" smtClean="0"/>
              <a:t>Internet (Mobilisierung) – aber auch Strasse (</a:t>
            </a:r>
            <a:r>
              <a:rPr lang="de-CH" dirty="0" err="1" smtClean="0"/>
              <a:t>Slut</a:t>
            </a:r>
            <a:r>
              <a:rPr lang="de-CH" dirty="0" smtClean="0"/>
              <a:t> </a:t>
            </a:r>
            <a:r>
              <a:rPr lang="de-CH" dirty="0" err="1" smtClean="0"/>
              <a:t>Walks</a:t>
            </a:r>
            <a:r>
              <a:rPr lang="de-CH" dirty="0" smtClean="0"/>
              <a:t>)</a:t>
            </a:r>
            <a:endParaRPr lang="de-CH" dirty="0" smtClean="0"/>
          </a:p>
          <a:p>
            <a:r>
              <a:rPr lang="de-CH" dirty="0" smtClean="0"/>
              <a:t>Junge Frauen in zahlreichen Ländern verschaffen sich über </a:t>
            </a:r>
            <a:r>
              <a:rPr lang="de-CH" dirty="0" err="1" smtClean="0"/>
              <a:t>Social</a:t>
            </a:r>
            <a:r>
              <a:rPr lang="de-CH" dirty="0"/>
              <a:t>-</a:t>
            </a:r>
            <a:r>
              <a:rPr lang="de-CH" dirty="0" smtClean="0"/>
              <a:t>Media </a:t>
            </a:r>
            <a:r>
              <a:rPr lang="de-CH" dirty="0" smtClean="0"/>
              <a:t>Gehör: Jessica Valenti, Roxane Gay, Laurie Penny, Anne </a:t>
            </a:r>
            <a:r>
              <a:rPr lang="de-CH" dirty="0" err="1" smtClean="0"/>
              <a:t>Wizorek</a:t>
            </a:r>
            <a:r>
              <a:rPr lang="de-CH" dirty="0" smtClean="0"/>
              <a:t>, Mona </a:t>
            </a:r>
            <a:r>
              <a:rPr lang="de-CH" dirty="0" err="1" smtClean="0"/>
              <a:t>Eltahawy</a:t>
            </a:r>
            <a:r>
              <a:rPr lang="de-CH" dirty="0" smtClean="0"/>
              <a:t> usw. </a:t>
            </a:r>
          </a:p>
          <a:p>
            <a:r>
              <a:rPr lang="de-CH" dirty="0" smtClean="0"/>
              <a:t>Systemkritisch, machtkritisch und denken kollektivistischer. Fragen von globaler Ungleichheit, Wiederaufnahme der Care-Debatte. Fazit: Unter neoliberalen Bedingungen keine geschlechtergerechte </a:t>
            </a:r>
            <a:r>
              <a:rPr lang="de-CH" dirty="0" smtClean="0"/>
              <a:t>Gesellschaft möglich. </a:t>
            </a:r>
            <a:endParaRPr lang="de-CH" dirty="0" smtClean="0"/>
          </a:p>
          <a:p>
            <a:r>
              <a:rPr lang="de-CH" dirty="0" smtClean="0"/>
              <a:t>Sie denken und handeln </a:t>
            </a:r>
            <a:r>
              <a:rPr lang="de-CH" dirty="0" err="1" smtClean="0"/>
              <a:t>intersektional</a:t>
            </a:r>
            <a:r>
              <a:rPr lang="de-CH" dirty="0" smtClean="0"/>
              <a:t>: Beziehen mehrere Diskriminierungsformen mit ein (</a:t>
            </a:r>
            <a:r>
              <a:rPr lang="de-CH" dirty="0" err="1" smtClean="0"/>
              <a:t>Race</a:t>
            </a:r>
            <a:r>
              <a:rPr lang="de-CH" dirty="0" smtClean="0"/>
              <a:t>, Class, Gender). </a:t>
            </a:r>
          </a:p>
          <a:p>
            <a:r>
              <a:rPr lang="de-CH" dirty="0" smtClean="0"/>
              <a:t>International vernetzt, agil auf </a:t>
            </a:r>
            <a:r>
              <a:rPr lang="de-CH" dirty="0" err="1" smtClean="0"/>
              <a:t>Social</a:t>
            </a:r>
            <a:r>
              <a:rPr lang="de-CH" dirty="0" smtClean="0"/>
              <a:t> Media, werden medial wahrgenommen, haben Debatten verändert. Bsp. #Aufschrei in Deutschland. </a:t>
            </a:r>
          </a:p>
          <a:p>
            <a:endParaRPr lang="de-CH" dirty="0"/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62" y="404664"/>
            <a:ext cx="3063038" cy="123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197769"/>
          </a:xfrm>
        </p:spPr>
        <p:txBody>
          <a:bodyPr>
            <a:normAutofit/>
          </a:bodyPr>
          <a:lstStyle/>
          <a:p>
            <a:pPr algn="l"/>
            <a:r>
              <a:rPr lang="de-CH" b="1" dirty="0" smtClean="0">
                <a:latin typeface="Calibri" charset="0"/>
                <a:ea typeface="Calibri" charset="0"/>
                <a:cs typeface="Calibri" charset="0"/>
              </a:rPr>
              <a:t>#Aufschrei</a:t>
            </a:r>
            <a:endParaRPr lang="de-CH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 lnSpcReduction="10000"/>
          </a:bodyPr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de-CH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24. </a:t>
            </a:r>
            <a:r>
              <a:rPr lang="de-CH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Januar 2013. </a:t>
            </a:r>
            <a:r>
              <a:rPr lang="de-CH" sz="2000" dirty="0" err="1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Blogpost</a:t>
            </a:r>
            <a:r>
              <a:rPr lang="de-CH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 von Maike Hank mit dem Titel: Normal ist das nicht. Erschienen auf </a:t>
            </a:r>
            <a:r>
              <a:rPr lang="de-CH" sz="2000" dirty="0" err="1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kleinerdrei.org</a:t>
            </a:r>
            <a:r>
              <a:rPr lang="de-CH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. </a:t>
            </a:r>
            <a:r>
              <a:rPr lang="de-CH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Thema: sexuelle </a:t>
            </a:r>
            <a:r>
              <a:rPr lang="de-CH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Belästigung im öffentlichen Raum.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de-CH" sz="2000" dirty="0" smtClean="0">
                <a:latin typeface="Calibri" charset="0"/>
                <a:ea typeface="Calibri" charset="0"/>
                <a:cs typeface="Calibri" charset="0"/>
              </a:rPr>
              <a:t>Anne </a:t>
            </a:r>
            <a:r>
              <a:rPr lang="de-CH" sz="2000" dirty="0" err="1" smtClean="0">
                <a:latin typeface="Calibri" charset="0"/>
                <a:ea typeface="Calibri" charset="0"/>
                <a:cs typeface="Calibri" charset="0"/>
              </a:rPr>
              <a:t>Wizorek</a:t>
            </a:r>
            <a:r>
              <a:rPr lang="de-CH" sz="2000" dirty="0" smtClean="0"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de-CH" sz="2000" dirty="0" err="1" smtClean="0">
                <a:latin typeface="Calibri" charset="0"/>
                <a:ea typeface="Calibri" charset="0"/>
                <a:cs typeface="Calibri" charset="0"/>
              </a:rPr>
              <a:t>Initatorin</a:t>
            </a:r>
            <a:r>
              <a:rPr lang="de-CH" sz="2000" dirty="0" smtClean="0">
                <a:latin typeface="Calibri" charset="0"/>
                <a:ea typeface="Calibri" charset="0"/>
                <a:cs typeface="Calibri" charset="0"/>
              </a:rPr>
              <a:t> von #Aufschrei, diskutierte am Tag des Erscheinens dieses </a:t>
            </a:r>
            <a:r>
              <a:rPr lang="de-CH" sz="2000" dirty="0" err="1" smtClean="0">
                <a:latin typeface="Calibri" charset="0"/>
                <a:ea typeface="Calibri" charset="0"/>
                <a:cs typeface="Calibri" charset="0"/>
              </a:rPr>
              <a:t>Blogpostes</a:t>
            </a:r>
            <a:r>
              <a:rPr lang="de-CH" sz="2000" dirty="0" smtClean="0">
                <a:latin typeface="Calibri" charset="0"/>
                <a:ea typeface="Calibri" charset="0"/>
                <a:cs typeface="Calibri" charset="0"/>
              </a:rPr>
              <a:t> auf Twitter über Belästigungen auf der Strasse. Irgendwann sammelten sie diese Erfahrungen unter dem #Aufschrei.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de-CH" sz="2000" dirty="0" smtClean="0">
                <a:latin typeface="Calibri" charset="0"/>
                <a:ea typeface="Calibri" charset="0"/>
                <a:cs typeface="Calibri" charset="0"/>
              </a:rPr>
              <a:t>Im ersten </a:t>
            </a:r>
            <a:r>
              <a:rPr lang="de-CH" sz="2000" dirty="0" err="1" smtClean="0">
                <a:latin typeface="Calibri" charset="0"/>
                <a:ea typeface="Calibri" charset="0"/>
                <a:cs typeface="Calibri" charset="0"/>
              </a:rPr>
              <a:t>Halbtag</a:t>
            </a:r>
            <a:r>
              <a:rPr lang="de-CH" sz="2000" dirty="0" smtClean="0">
                <a:latin typeface="Calibri" charset="0"/>
                <a:ea typeface="Calibri" charset="0"/>
                <a:cs typeface="Calibri" charset="0"/>
              </a:rPr>
              <a:t> 20‘000 Tweets unter diesem Hashtag abgesetzt.  </a:t>
            </a:r>
            <a:endParaRPr lang="de-CH" sz="2000" dirty="0" smtClean="0">
              <a:latin typeface="Calibri" charset="0"/>
              <a:ea typeface="Calibri" charset="0"/>
              <a:cs typeface="Calibri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de-CH" sz="2000" dirty="0" smtClean="0">
                <a:latin typeface="Calibri" charset="0"/>
                <a:ea typeface="Calibri" charset="0"/>
                <a:cs typeface="Calibri" charset="0"/>
              </a:rPr>
              <a:t>Wirkung: </a:t>
            </a:r>
            <a:r>
              <a:rPr lang="de-CH" sz="2000" dirty="0" err="1" smtClean="0">
                <a:latin typeface="Calibri" charset="0"/>
                <a:ea typeface="Calibri" charset="0"/>
                <a:cs typeface="Calibri" charset="0"/>
              </a:rPr>
              <a:t>Consciousness</a:t>
            </a:r>
            <a:r>
              <a:rPr lang="de-CH" sz="20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de-CH" sz="2000" dirty="0" err="1" smtClean="0">
                <a:latin typeface="Calibri" charset="0"/>
                <a:ea typeface="Calibri" charset="0"/>
                <a:cs typeface="Calibri" charset="0"/>
              </a:rPr>
              <a:t>Raising</a:t>
            </a:r>
            <a:r>
              <a:rPr lang="de-CH" sz="2000" dirty="0" smtClean="0">
                <a:latin typeface="Calibri" charset="0"/>
                <a:ea typeface="Calibri" charset="0"/>
                <a:cs typeface="Calibri" charset="0"/>
              </a:rPr>
              <a:t>. Viele kleine Alltagserlebnisse persönliche Geschichten werden strukturell sichtbar. Internationale Verbreitung, Hashtag übersetzt in andere Sprachen.  Grossangelegte Diskussion über Sexismus – auch in den Medien. </a:t>
            </a:r>
            <a:endParaRPr lang="de-CH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62" y="404664"/>
            <a:ext cx="3063038" cy="1238419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316901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75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599</Words>
  <Application>Microsoft Macintosh PowerPoint</Application>
  <PresentationFormat>Bildschirmpräsentation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Calibri</vt:lpstr>
      <vt:lpstr>NimbusSanNov</vt:lpstr>
      <vt:lpstr>Arial</vt:lpstr>
      <vt:lpstr>Larissa</vt:lpstr>
      <vt:lpstr>  Feminismus im 20. und 21. Jahrhundert </vt:lpstr>
      <vt:lpstr>Prämisse</vt:lpstr>
      <vt:lpstr>Historische Grundlagen</vt:lpstr>
      <vt:lpstr>1. Welle (Mitte 19. Jh. bis 1939)</vt:lpstr>
      <vt:lpstr>2. Welle (2. WK bis 1990)</vt:lpstr>
      <vt:lpstr>2. Welle (Theoretisches Rüstzeug)</vt:lpstr>
      <vt:lpstr>3. Welle (ab 1990)</vt:lpstr>
      <vt:lpstr>Und heute? 4. Welle? </vt:lpstr>
      <vt:lpstr>#Aufschrei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Ergebnisse der Mitgliederumfrage 2012</dc:title>
  <dc:creator>klausener</dc:creator>
  <cp:lastModifiedBy>Natascha</cp:lastModifiedBy>
  <cp:revision>62</cp:revision>
  <cp:lastPrinted>2014-02-21T11:22:35Z</cp:lastPrinted>
  <dcterms:created xsi:type="dcterms:W3CDTF">2013-04-27T09:05:39Z</dcterms:created>
  <dcterms:modified xsi:type="dcterms:W3CDTF">2016-08-06T06:29:58Z</dcterms:modified>
</cp:coreProperties>
</file>