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42" r:id="rId3"/>
    <p:sldId id="343" r:id="rId4"/>
    <p:sldId id="344" r:id="rId5"/>
    <p:sldId id="345" r:id="rId6"/>
    <p:sldId id="346" r:id="rId7"/>
    <p:sldId id="313" r:id="rId8"/>
    <p:sldId id="347" r:id="rId9"/>
    <p:sldId id="314" r:id="rId10"/>
    <p:sldId id="348" r:id="rId11"/>
    <p:sldId id="350" r:id="rId12"/>
    <p:sldId id="349" r:id="rId13"/>
    <p:sldId id="356" r:id="rId14"/>
    <p:sldId id="351" r:id="rId15"/>
    <p:sldId id="352" r:id="rId16"/>
    <p:sldId id="353" r:id="rId17"/>
    <p:sldId id="354" r:id="rId18"/>
    <p:sldId id="357" r:id="rId19"/>
    <p:sldId id="358" r:id="rId20"/>
    <p:sldId id="35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82" autoAdjust="0"/>
  </p:normalViewPr>
  <p:slideViewPr>
    <p:cSldViewPr>
      <p:cViewPr>
        <p:scale>
          <a:sx n="100" d="100"/>
          <a:sy n="100" d="100"/>
        </p:scale>
        <p:origin x="-1600" y="-240"/>
      </p:cViewPr>
      <p:guideLst>
        <p:guide orient="horz" pos="2160"/>
        <p:guide pos="2880"/>
      </p:guideLst>
    </p:cSldViewPr>
  </p:slideViewPr>
  <p:notesTextViewPr>
    <p:cViewPr>
      <p:scale>
        <a:sx n="1" d="1"/>
        <a:sy n="1" d="1"/>
      </p:scale>
      <p:origin x="0" y="0"/>
    </p:cViewPr>
  </p:notesTextViewPr>
  <p:notesViewPr>
    <p:cSldViewPr>
      <p:cViewPr varScale="1">
        <p:scale>
          <a:sx n="102" d="100"/>
          <a:sy n="102" d="100"/>
        </p:scale>
        <p:origin x="-2704"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lka\Desktop\grafiken%20und%20tabell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Samsung%20HD\SFM\conTAKT\Zeitstrahl\Final\Grafiken_Tabellen_Zeitstrahl_SFM.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Tabelle1.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wannerp\Dropbox\nccr\Indicateurs\Indicateur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wannerp\Dropbox\nccr\Indicateurs\Indicateur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ilka_s\Dropbox\Aljoscha-Ilka\MigMobSurvey\Newsletter%20and%20indicators\Excel_Indikatoren_Newslet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778612681710162"/>
          <c:y val="0.134439427365213"/>
          <c:w val="0.854290367404264"/>
          <c:h val="0.780119662461547"/>
        </c:manualLayout>
      </c:layout>
      <c:barChart>
        <c:barDir val="bar"/>
        <c:grouping val="clustered"/>
        <c:varyColors val="0"/>
        <c:ser>
          <c:idx val="1"/>
          <c:order val="0"/>
          <c:invertIfNegative val="0"/>
          <c:dLbls>
            <c:txPr>
              <a:bodyPr/>
              <a:lstStyle/>
              <a:p>
                <a:pPr>
                  <a:defRPr b="1">
                    <a:solidFill>
                      <a:schemeClr val="bg1"/>
                    </a:solidFill>
                  </a:defRPr>
                </a:pPr>
                <a:endParaRPr lang="de-DE"/>
              </a:p>
            </c:txPr>
            <c:dLblPos val="inEnd"/>
            <c:showLegendKey val="0"/>
            <c:showVal val="1"/>
            <c:showCatName val="0"/>
            <c:showSerName val="0"/>
            <c:showPercent val="0"/>
            <c:showBubbleSize val="0"/>
            <c:showLeaderLines val="0"/>
          </c:dLbls>
          <c:cat>
            <c:numRef>
              <c:f>'1848-1914'!$A$2:$A$9</c:f>
              <c:numCache>
                <c:formatCode>General</c:formatCode>
                <c:ptCount val="8"/>
                <c:pt idx="0">
                  <c:v>1850.0</c:v>
                </c:pt>
                <c:pt idx="1">
                  <c:v>1860.0</c:v>
                </c:pt>
                <c:pt idx="2">
                  <c:v>1970.0</c:v>
                </c:pt>
                <c:pt idx="3">
                  <c:v>1880.0</c:v>
                </c:pt>
                <c:pt idx="4">
                  <c:v>1888.0</c:v>
                </c:pt>
                <c:pt idx="5">
                  <c:v>1900.0</c:v>
                </c:pt>
                <c:pt idx="6">
                  <c:v>1910.0</c:v>
                </c:pt>
                <c:pt idx="7">
                  <c:v>1920.0</c:v>
                </c:pt>
              </c:numCache>
            </c:numRef>
          </c:cat>
          <c:val>
            <c:numRef>
              <c:f>'1848-1914'!$B$2:$B$9</c:f>
              <c:numCache>
                <c:formatCode>0.00%</c:formatCode>
                <c:ptCount val="8"/>
                <c:pt idx="0">
                  <c:v>0.03</c:v>
                </c:pt>
                <c:pt idx="1">
                  <c:v>0.046</c:v>
                </c:pt>
                <c:pt idx="2">
                  <c:v>0.052</c:v>
                </c:pt>
                <c:pt idx="3">
                  <c:v>0.069</c:v>
                </c:pt>
                <c:pt idx="4">
                  <c:v>0.079</c:v>
                </c:pt>
                <c:pt idx="5">
                  <c:v>0.116</c:v>
                </c:pt>
                <c:pt idx="6">
                  <c:v>0.146</c:v>
                </c:pt>
                <c:pt idx="7">
                  <c:v>0.104</c:v>
                </c:pt>
              </c:numCache>
            </c:numRef>
          </c:val>
        </c:ser>
        <c:dLbls>
          <c:showLegendKey val="0"/>
          <c:showVal val="0"/>
          <c:showCatName val="0"/>
          <c:showSerName val="0"/>
          <c:showPercent val="0"/>
          <c:showBubbleSize val="0"/>
        </c:dLbls>
        <c:gapWidth val="150"/>
        <c:axId val="-2090653592"/>
        <c:axId val="-2090650552"/>
      </c:barChart>
      <c:catAx>
        <c:axId val="-2090653592"/>
        <c:scaling>
          <c:orientation val="minMax"/>
        </c:scaling>
        <c:delete val="0"/>
        <c:axPos val="l"/>
        <c:numFmt formatCode="General" sourceLinked="1"/>
        <c:majorTickMark val="out"/>
        <c:minorTickMark val="none"/>
        <c:tickLblPos val="nextTo"/>
        <c:crossAx val="-2090650552"/>
        <c:crosses val="autoZero"/>
        <c:auto val="1"/>
        <c:lblAlgn val="ctr"/>
        <c:lblOffset val="100"/>
        <c:noMultiLvlLbl val="0"/>
      </c:catAx>
      <c:valAx>
        <c:axId val="-2090650552"/>
        <c:scaling>
          <c:orientation val="minMax"/>
          <c:max val="0.15"/>
        </c:scaling>
        <c:delete val="0"/>
        <c:axPos val="b"/>
        <c:majorGridlines/>
        <c:title>
          <c:tx>
            <c:rich>
              <a:bodyPr/>
              <a:lstStyle/>
              <a:p>
                <a:pPr>
                  <a:defRPr/>
                </a:pPr>
                <a:r>
                  <a:rPr lang="en-US"/>
                  <a:t>Ausländeranteil in der Gesamtbevölkerung</a:t>
                </a:r>
              </a:p>
            </c:rich>
          </c:tx>
          <c:layout/>
          <c:overlay val="0"/>
        </c:title>
        <c:numFmt formatCode="0%" sourceLinked="0"/>
        <c:majorTickMark val="out"/>
        <c:minorTickMark val="none"/>
        <c:tickLblPos val="nextTo"/>
        <c:crossAx val="-2090653592"/>
        <c:crosses val="autoZero"/>
        <c:crossBetween val="between"/>
        <c:majorUnit val="0.03"/>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'1848-1914'!$A$31</c:f>
              <c:strCache>
                <c:ptCount val="1"/>
                <c:pt idx="0">
                  <c:v>Deutschland</c:v>
                </c:pt>
              </c:strCache>
            </c:strRef>
          </c:tx>
          <c:marker>
            <c:symbol val="none"/>
          </c:marker>
          <c:cat>
            <c:numRef>
              <c:f>'1848-1914'!$B$30:$I$30</c:f>
              <c:numCache>
                <c:formatCode>General</c:formatCode>
                <c:ptCount val="8"/>
                <c:pt idx="0">
                  <c:v>1850.0</c:v>
                </c:pt>
                <c:pt idx="1">
                  <c:v>1860.0</c:v>
                </c:pt>
                <c:pt idx="2">
                  <c:v>1870.0</c:v>
                </c:pt>
                <c:pt idx="3">
                  <c:v>1880.0</c:v>
                </c:pt>
                <c:pt idx="4">
                  <c:v>1888.0</c:v>
                </c:pt>
                <c:pt idx="5">
                  <c:v>1900.0</c:v>
                </c:pt>
                <c:pt idx="6">
                  <c:v>1910.0</c:v>
                </c:pt>
                <c:pt idx="7">
                  <c:v>1920.0</c:v>
                </c:pt>
              </c:numCache>
            </c:numRef>
          </c:cat>
          <c:val>
            <c:numRef>
              <c:f>'1848-1914'!$B$31:$I$31</c:f>
              <c:numCache>
                <c:formatCode>#\ ###\ ##0\ ;\-#\ ###\ ##0\ ;\-\ ;@\ </c:formatCode>
                <c:ptCount val="8"/>
                <c:pt idx="0">
                  <c:v>28316.0</c:v>
                </c:pt>
                <c:pt idx="1">
                  <c:v>47792.0</c:v>
                </c:pt>
                <c:pt idx="2">
                  <c:v>57245.0</c:v>
                </c:pt>
                <c:pt idx="3">
                  <c:v>95262.0</c:v>
                </c:pt>
                <c:pt idx="4">
                  <c:v>112342.0</c:v>
                </c:pt>
                <c:pt idx="5">
                  <c:v>168451.0</c:v>
                </c:pt>
                <c:pt idx="6">
                  <c:v>219530.0</c:v>
                </c:pt>
                <c:pt idx="7">
                  <c:v>149833.0</c:v>
                </c:pt>
              </c:numCache>
            </c:numRef>
          </c:val>
          <c:smooth val="0"/>
        </c:ser>
        <c:ser>
          <c:idx val="1"/>
          <c:order val="1"/>
          <c:tx>
            <c:strRef>
              <c:f>'1848-1914'!$A$32</c:f>
              <c:strCache>
                <c:ptCount val="1"/>
                <c:pt idx="0">
                  <c:v>Italien</c:v>
                </c:pt>
              </c:strCache>
            </c:strRef>
          </c:tx>
          <c:marker>
            <c:symbol val="none"/>
          </c:marker>
          <c:cat>
            <c:numRef>
              <c:f>'1848-1914'!$B$30:$I$30</c:f>
              <c:numCache>
                <c:formatCode>General</c:formatCode>
                <c:ptCount val="8"/>
                <c:pt idx="0">
                  <c:v>1850.0</c:v>
                </c:pt>
                <c:pt idx="1">
                  <c:v>1860.0</c:v>
                </c:pt>
                <c:pt idx="2">
                  <c:v>1870.0</c:v>
                </c:pt>
                <c:pt idx="3">
                  <c:v>1880.0</c:v>
                </c:pt>
                <c:pt idx="4">
                  <c:v>1888.0</c:v>
                </c:pt>
                <c:pt idx="5">
                  <c:v>1900.0</c:v>
                </c:pt>
                <c:pt idx="6">
                  <c:v>1910.0</c:v>
                </c:pt>
                <c:pt idx="7">
                  <c:v>1920.0</c:v>
                </c:pt>
              </c:numCache>
            </c:numRef>
          </c:cat>
          <c:val>
            <c:numRef>
              <c:f>'1848-1914'!$B$32:$I$32</c:f>
              <c:numCache>
                <c:formatCode>#\ ###\ ##0\ ;\-#\ ###\ ##0\ ;\-\ ;@\ </c:formatCode>
                <c:ptCount val="8"/>
                <c:pt idx="0">
                  <c:v>6123.0</c:v>
                </c:pt>
                <c:pt idx="1">
                  <c:v>13828.0</c:v>
                </c:pt>
                <c:pt idx="2">
                  <c:v>18073.0</c:v>
                </c:pt>
                <c:pt idx="3">
                  <c:v>41530.0</c:v>
                </c:pt>
                <c:pt idx="4">
                  <c:v>41881.0</c:v>
                </c:pt>
                <c:pt idx="5">
                  <c:v>117059.0</c:v>
                </c:pt>
                <c:pt idx="6">
                  <c:v>202809.0</c:v>
                </c:pt>
                <c:pt idx="7">
                  <c:v>134628.0</c:v>
                </c:pt>
              </c:numCache>
            </c:numRef>
          </c:val>
          <c:smooth val="0"/>
        </c:ser>
        <c:ser>
          <c:idx val="2"/>
          <c:order val="2"/>
          <c:tx>
            <c:strRef>
              <c:f>'1848-1914'!$A$33</c:f>
              <c:strCache>
                <c:ptCount val="1"/>
                <c:pt idx="0">
                  <c:v>Frankreich</c:v>
                </c:pt>
              </c:strCache>
            </c:strRef>
          </c:tx>
          <c:marker>
            <c:symbol val="none"/>
          </c:marker>
          <c:cat>
            <c:numRef>
              <c:f>'1848-1914'!$B$30:$I$30</c:f>
              <c:numCache>
                <c:formatCode>General</c:formatCode>
                <c:ptCount val="8"/>
                <c:pt idx="0">
                  <c:v>1850.0</c:v>
                </c:pt>
                <c:pt idx="1">
                  <c:v>1860.0</c:v>
                </c:pt>
                <c:pt idx="2">
                  <c:v>1870.0</c:v>
                </c:pt>
                <c:pt idx="3">
                  <c:v>1880.0</c:v>
                </c:pt>
                <c:pt idx="4">
                  <c:v>1888.0</c:v>
                </c:pt>
                <c:pt idx="5">
                  <c:v>1900.0</c:v>
                </c:pt>
                <c:pt idx="6">
                  <c:v>1910.0</c:v>
                </c:pt>
                <c:pt idx="7">
                  <c:v>1920.0</c:v>
                </c:pt>
              </c:numCache>
            </c:numRef>
          </c:cat>
          <c:val>
            <c:numRef>
              <c:f>'1848-1914'!$B$33:$I$33</c:f>
              <c:numCache>
                <c:formatCode>#\ ###\ ##0\ ;\-#\ ###\ ##0\ ;\-\ ;@\ </c:formatCode>
                <c:ptCount val="8"/>
                <c:pt idx="0">
                  <c:v>29894.0</c:v>
                </c:pt>
                <c:pt idx="1">
                  <c:v>46534.0</c:v>
                </c:pt>
                <c:pt idx="2">
                  <c:v>62228.0</c:v>
                </c:pt>
                <c:pt idx="3">
                  <c:v>54372.0</c:v>
                </c:pt>
                <c:pt idx="4">
                  <c:v>53627.0</c:v>
                </c:pt>
                <c:pt idx="5">
                  <c:v>58522.0</c:v>
                </c:pt>
                <c:pt idx="6">
                  <c:v>63695.0</c:v>
                </c:pt>
                <c:pt idx="7">
                  <c:v>57196.0</c:v>
                </c:pt>
              </c:numCache>
            </c:numRef>
          </c:val>
          <c:smooth val="0"/>
        </c:ser>
        <c:dLbls>
          <c:showLegendKey val="0"/>
          <c:showVal val="0"/>
          <c:showCatName val="0"/>
          <c:showSerName val="0"/>
          <c:showPercent val="0"/>
          <c:showBubbleSize val="0"/>
        </c:dLbls>
        <c:marker val="1"/>
        <c:smooth val="0"/>
        <c:axId val="-2067567336"/>
        <c:axId val="-2067567704"/>
      </c:lineChart>
      <c:catAx>
        <c:axId val="-2067567336"/>
        <c:scaling>
          <c:orientation val="minMax"/>
        </c:scaling>
        <c:delete val="0"/>
        <c:axPos val="b"/>
        <c:numFmt formatCode="General" sourceLinked="1"/>
        <c:majorTickMark val="out"/>
        <c:minorTickMark val="none"/>
        <c:tickLblPos val="nextTo"/>
        <c:crossAx val="-2067567704"/>
        <c:crosses val="autoZero"/>
        <c:auto val="1"/>
        <c:lblAlgn val="ctr"/>
        <c:lblOffset val="100"/>
        <c:noMultiLvlLbl val="0"/>
      </c:catAx>
      <c:valAx>
        <c:axId val="-2067567704"/>
        <c:scaling>
          <c:orientation val="minMax"/>
        </c:scaling>
        <c:delete val="0"/>
        <c:axPos val="l"/>
        <c:majorGridlines/>
        <c:title>
          <c:tx>
            <c:rich>
              <a:bodyPr rot="-5400000" vert="horz"/>
              <a:lstStyle/>
              <a:p>
                <a:pPr>
                  <a:defRPr/>
                </a:pPr>
                <a:r>
                  <a:rPr lang="en-US"/>
                  <a:t>Anzahl</a:t>
                </a:r>
              </a:p>
            </c:rich>
          </c:tx>
          <c:layout>
            <c:manualLayout>
              <c:xMode val="edge"/>
              <c:yMode val="edge"/>
              <c:x val="0.0168509741969458"/>
              <c:y val="0.392384223784108"/>
            </c:manualLayout>
          </c:layout>
          <c:overlay val="0"/>
        </c:title>
        <c:numFmt formatCode="General" sourceLinked="0"/>
        <c:majorTickMark val="out"/>
        <c:minorTickMark val="none"/>
        <c:tickLblPos val="nextTo"/>
        <c:crossAx val="-2067567336"/>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Ausländeranteil in der Gesamtbevölkerung</a:t>
            </a:r>
          </a:p>
        </c:rich>
      </c:tx>
      <c:layout/>
      <c:overlay val="0"/>
    </c:title>
    <c:autoTitleDeleted val="0"/>
    <c:plotArea>
      <c:layout>
        <c:manualLayout>
          <c:layoutTarget val="inner"/>
          <c:xMode val="edge"/>
          <c:yMode val="edge"/>
          <c:x val="0.0793359580052493"/>
          <c:y val="0.212036672499271"/>
          <c:w val="0.870664041994751"/>
          <c:h val="0.693766039661709"/>
        </c:manualLayout>
      </c:layout>
      <c:lineChart>
        <c:grouping val="standard"/>
        <c:varyColors val="0"/>
        <c:ser>
          <c:idx val="1"/>
          <c:order val="0"/>
          <c:tx>
            <c:strRef>
              <c:f>'1915-1945'!$F$6</c:f>
              <c:strCache>
                <c:ptCount val="1"/>
                <c:pt idx="0">
                  <c:v>Ausländeranteil</c:v>
                </c:pt>
              </c:strCache>
            </c:strRef>
          </c:tx>
          <c:marker>
            <c:symbol val="none"/>
          </c:marker>
          <c:cat>
            <c:numRef>
              <c:f>'1915-1945'!$E$7:$E$11</c:f>
              <c:numCache>
                <c:formatCode>General</c:formatCode>
                <c:ptCount val="5"/>
                <c:pt idx="0">
                  <c:v>1910.0</c:v>
                </c:pt>
                <c:pt idx="1">
                  <c:v>1920.0</c:v>
                </c:pt>
                <c:pt idx="2">
                  <c:v>1930.0</c:v>
                </c:pt>
                <c:pt idx="3">
                  <c:v>1941.0</c:v>
                </c:pt>
                <c:pt idx="4">
                  <c:v>1950.0</c:v>
                </c:pt>
              </c:numCache>
            </c:numRef>
          </c:cat>
          <c:val>
            <c:numRef>
              <c:f>'1915-1945'!$F$7:$F$11</c:f>
              <c:numCache>
                <c:formatCode>0.00%</c:formatCode>
                <c:ptCount val="5"/>
                <c:pt idx="0">
                  <c:v>0.146</c:v>
                </c:pt>
                <c:pt idx="1">
                  <c:v>0.104</c:v>
                </c:pt>
                <c:pt idx="2">
                  <c:v>0.087</c:v>
                </c:pt>
                <c:pt idx="3">
                  <c:v>0.052</c:v>
                </c:pt>
                <c:pt idx="4">
                  <c:v>0.061</c:v>
                </c:pt>
              </c:numCache>
            </c:numRef>
          </c:val>
          <c:smooth val="0"/>
        </c:ser>
        <c:dLbls>
          <c:showLegendKey val="0"/>
          <c:showVal val="0"/>
          <c:showCatName val="0"/>
          <c:showSerName val="0"/>
          <c:showPercent val="0"/>
          <c:showBubbleSize val="0"/>
        </c:dLbls>
        <c:marker val="1"/>
        <c:smooth val="0"/>
        <c:axId val="-2096074376"/>
        <c:axId val="-2070551880"/>
      </c:lineChart>
      <c:catAx>
        <c:axId val="-2096074376"/>
        <c:scaling>
          <c:orientation val="minMax"/>
        </c:scaling>
        <c:delete val="0"/>
        <c:axPos val="b"/>
        <c:numFmt formatCode="General" sourceLinked="1"/>
        <c:majorTickMark val="out"/>
        <c:minorTickMark val="none"/>
        <c:tickLblPos val="nextTo"/>
        <c:txPr>
          <a:bodyPr/>
          <a:lstStyle/>
          <a:p>
            <a:pPr>
              <a:defRPr sz="1200"/>
            </a:pPr>
            <a:endParaRPr lang="de-DE"/>
          </a:p>
        </c:txPr>
        <c:crossAx val="-2070551880"/>
        <c:crosses val="autoZero"/>
        <c:auto val="1"/>
        <c:lblAlgn val="ctr"/>
        <c:lblOffset val="100"/>
        <c:noMultiLvlLbl val="0"/>
      </c:catAx>
      <c:valAx>
        <c:axId val="-2070551880"/>
        <c:scaling>
          <c:orientation val="minMax"/>
        </c:scaling>
        <c:delete val="0"/>
        <c:axPos val="l"/>
        <c:majorGridlines/>
        <c:numFmt formatCode="0%" sourceLinked="0"/>
        <c:majorTickMark val="out"/>
        <c:minorTickMark val="none"/>
        <c:tickLblPos val="nextTo"/>
        <c:crossAx val="-20960743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1980-1989</c:v>
                </c:pt>
              </c:strCache>
            </c:strRef>
          </c:tx>
          <c:spPr>
            <a:solidFill>
              <a:schemeClr val="accent1"/>
            </a:solidFill>
            <a:ln>
              <a:noFill/>
            </a:ln>
            <a:effectLst/>
          </c:spPr>
          <c:invertIfNegative val="0"/>
          <c:cat>
            <c:strRef>
              <c:f>Feuil1!$A$2:$A$4</c:f>
              <c:strCache>
                <c:ptCount val="3"/>
                <c:pt idx="0">
                  <c:v>EU/EFTA</c:v>
                </c:pt>
                <c:pt idx="1">
                  <c:v>Other Europe</c:v>
                </c:pt>
                <c:pt idx="2">
                  <c:v>Other World</c:v>
                </c:pt>
              </c:strCache>
            </c:strRef>
          </c:cat>
          <c:val>
            <c:numRef>
              <c:f>Feuil1!$B$2:$B$4</c:f>
              <c:numCache>
                <c:formatCode>General</c:formatCode>
                <c:ptCount val="3"/>
                <c:pt idx="0">
                  <c:v>26.1358984854687</c:v>
                </c:pt>
                <c:pt idx="1">
                  <c:v>4.685835995740149</c:v>
                </c:pt>
                <c:pt idx="2">
                  <c:v>37.17948717948704</c:v>
                </c:pt>
              </c:numCache>
            </c:numRef>
          </c:val>
        </c:ser>
        <c:ser>
          <c:idx val="1"/>
          <c:order val="1"/>
          <c:tx>
            <c:strRef>
              <c:f>Feuil1!$C$1</c:f>
              <c:strCache>
                <c:ptCount val="1"/>
                <c:pt idx="0">
                  <c:v>1990-1999</c:v>
                </c:pt>
              </c:strCache>
            </c:strRef>
          </c:tx>
          <c:spPr>
            <a:solidFill>
              <a:schemeClr val="accent2"/>
            </a:solidFill>
            <a:ln>
              <a:noFill/>
            </a:ln>
            <a:effectLst/>
          </c:spPr>
          <c:invertIfNegative val="0"/>
          <c:cat>
            <c:strRef>
              <c:f>Feuil1!$A$2:$A$4</c:f>
              <c:strCache>
                <c:ptCount val="3"/>
                <c:pt idx="0">
                  <c:v>EU/EFTA</c:v>
                </c:pt>
                <c:pt idx="1">
                  <c:v>Other Europe</c:v>
                </c:pt>
                <c:pt idx="2">
                  <c:v>Other World</c:v>
                </c:pt>
              </c:strCache>
            </c:strRef>
          </c:cat>
          <c:val>
            <c:numRef>
              <c:f>Feuil1!$C$2:$C$4</c:f>
              <c:numCache>
                <c:formatCode>General</c:formatCode>
                <c:ptCount val="3"/>
                <c:pt idx="0">
                  <c:v>46.24662977153397</c:v>
                </c:pt>
                <c:pt idx="1">
                  <c:v>10.70769230769231</c:v>
                </c:pt>
                <c:pt idx="2">
                  <c:v>35.64625850340136</c:v>
                </c:pt>
              </c:numCache>
            </c:numRef>
          </c:val>
        </c:ser>
        <c:ser>
          <c:idx val="2"/>
          <c:order val="2"/>
          <c:tx>
            <c:strRef>
              <c:f>Feuil1!$D$1</c:f>
              <c:strCache>
                <c:ptCount val="1"/>
                <c:pt idx="0">
                  <c:v>2000-2009</c:v>
                </c:pt>
              </c:strCache>
            </c:strRef>
          </c:tx>
          <c:spPr>
            <a:solidFill>
              <a:schemeClr val="accent3"/>
            </a:solidFill>
            <a:ln>
              <a:noFill/>
            </a:ln>
            <a:effectLst/>
          </c:spPr>
          <c:invertIfNegative val="0"/>
          <c:cat>
            <c:strRef>
              <c:f>Feuil1!$A$2:$A$4</c:f>
              <c:strCache>
                <c:ptCount val="3"/>
                <c:pt idx="0">
                  <c:v>EU/EFTA</c:v>
                </c:pt>
                <c:pt idx="1">
                  <c:v>Other Europe</c:v>
                </c:pt>
                <c:pt idx="2">
                  <c:v>Other World</c:v>
                </c:pt>
              </c:strCache>
            </c:strRef>
          </c:cat>
          <c:val>
            <c:numRef>
              <c:f>Feuil1!$D$2:$D$4</c:f>
              <c:numCache>
                <c:formatCode>General</c:formatCode>
                <c:ptCount val="3"/>
                <c:pt idx="0">
                  <c:v>59.62366165119324</c:v>
                </c:pt>
                <c:pt idx="1">
                  <c:v>33.30686780468423</c:v>
                </c:pt>
                <c:pt idx="2">
                  <c:v>48.17626671067833</c:v>
                </c:pt>
              </c:numCache>
            </c:numRef>
          </c:val>
        </c:ser>
        <c:ser>
          <c:idx val="3"/>
          <c:order val="3"/>
          <c:tx>
            <c:strRef>
              <c:f>Feuil1!$E$1</c:f>
              <c:strCache>
                <c:ptCount val="1"/>
                <c:pt idx="0">
                  <c:v>2010-2012</c:v>
                </c:pt>
              </c:strCache>
            </c:strRef>
          </c:tx>
          <c:spPr>
            <a:solidFill>
              <a:schemeClr val="accent4"/>
            </a:solidFill>
            <a:ln>
              <a:noFill/>
            </a:ln>
            <a:effectLst/>
          </c:spPr>
          <c:invertIfNegative val="0"/>
          <c:cat>
            <c:strRef>
              <c:f>Feuil1!$A$2:$A$4</c:f>
              <c:strCache>
                <c:ptCount val="3"/>
                <c:pt idx="0">
                  <c:v>EU/EFTA</c:v>
                </c:pt>
                <c:pt idx="1">
                  <c:v>Other Europe</c:v>
                </c:pt>
                <c:pt idx="2">
                  <c:v>Other World</c:v>
                </c:pt>
              </c:strCache>
            </c:strRef>
          </c:cat>
          <c:val>
            <c:numRef>
              <c:f>Feuil1!$E$2:$E$4</c:f>
              <c:numCache>
                <c:formatCode>General</c:formatCode>
                <c:ptCount val="3"/>
                <c:pt idx="0">
                  <c:v>63.24056895485467</c:v>
                </c:pt>
                <c:pt idx="1">
                  <c:v>42.81567489114637</c:v>
                </c:pt>
                <c:pt idx="2">
                  <c:v>62.87390029325513</c:v>
                </c:pt>
              </c:numCache>
            </c:numRef>
          </c:val>
        </c:ser>
        <c:dLbls>
          <c:showLegendKey val="0"/>
          <c:showVal val="0"/>
          <c:showCatName val="0"/>
          <c:showSerName val="0"/>
          <c:showPercent val="0"/>
          <c:showBubbleSize val="0"/>
        </c:dLbls>
        <c:gapWidth val="219"/>
        <c:overlap val="-27"/>
        <c:axId val="-2028009576"/>
        <c:axId val="-2089622680"/>
      </c:barChart>
      <c:catAx>
        <c:axId val="-2028009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89622680"/>
        <c:crosses val="autoZero"/>
        <c:auto val="1"/>
        <c:lblAlgn val="ctr"/>
        <c:lblOffset val="100"/>
        <c:noMultiLvlLbl val="0"/>
      </c:catAx>
      <c:valAx>
        <c:axId val="-2089622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28009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Still living in Switzerland (%)</a:t>
            </a:r>
          </a:p>
        </c:rich>
      </c:tx>
      <c:layout/>
      <c:overlay val="0"/>
      <c:spPr>
        <a:noFill/>
        <a:ln>
          <a:noFill/>
        </a:ln>
        <a:effectLst/>
      </c:spPr>
    </c:title>
    <c:autoTitleDeleted val="0"/>
    <c:plotArea>
      <c:layout/>
      <c:lineChart>
        <c:grouping val="standard"/>
        <c:varyColors val="0"/>
        <c:ser>
          <c:idx val="0"/>
          <c:order val="0"/>
          <c:tx>
            <c:strRef>
              <c:f>surviecohorte2000!$M$209</c:f>
              <c:strCache>
                <c:ptCount val="1"/>
                <c:pt idx="0">
                  <c:v>Living in CH</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multiLvlStrRef>
              <c:f>surviecohorte2000!$AF$210:$AG$227</c:f>
              <c:multiLvlStrCache>
                <c:ptCount val="17"/>
                <c:lvl>
                  <c:pt idx="0">
                    <c:v>2000</c:v>
                  </c:pt>
                  <c:pt idx="1">
                    <c:v>05</c:v>
                  </c:pt>
                  <c:pt idx="2">
                    <c:v>10</c:v>
                  </c:pt>
                  <c:pt idx="3">
                    <c:v>13</c:v>
                  </c:pt>
                  <c:pt idx="5">
                    <c:v>2005</c:v>
                  </c:pt>
                  <c:pt idx="6">
                    <c:v>10</c:v>
                  </c:pt>
                  <c:pt idx="7">
                    <c:v>13</c:v>
                  </c:pt>
                  <c:pt idx="9">
                    <c:v>2000</c:v>
                  </c:pt>
                  <c:pt idx="10">
                    <c:v>05</c:v>
                  </c:pt>
                  <c:pt idx="11">
                    <c:v>10</c:v>
                  </c:pt>
                  <c:pt idx="12">
                    <c:v>13</c:v>
                  </c:pt>
                  <c:pt idx="14">
                    <c:v>2005</c:v>
                  </c:pt>
                  <c:pt idx="15">
                    <c:v>10</c:v>
                  </c:pt>
                  <c:pt idx="16">
                    <c:v>13</c:v>
                  </c:pt>
                </c:lvl>
                <c:lvl>
                  <c:pt idx="0">
                    <c:v>Germany 2000</c:v>
                  </c:pt>
                  <c:pt idx="5">
                    <c:v>Germany 2005</c:v>
                  </c:pt>
                  <c:pt idx="9">
                    <c:v>Portugal 2000</c:v>
                  </c:pt>
                  <c:pt idx="14">
                    <c:v>Portugal 2005</c:v>
                  </c:pt>
                </c:lvl>
              </c:multiLvlStrCache>
            </c:multiLvlStrRef>
          </c:cat>
          <c:val>
            <c:numRef>
              <c:f>surviecohorte2000!$AH$210:$AH$227</c:f>
              <c:numCache>
                <c:formatCode>0.0</c:formatCode>
                <c:ptCount val="18"/>
                <c:pt idx="0">
                  <c:v>100.0</c:v>
                </c:pt>
                <c:pt idx="1">
                  <c:v>67.84263416720118</c:v>
                </c:pt>
                <c:pt idx="2">
                  <c:v>55.30254436604647</c:v>
                </c:pt>
                <c:pt idx="3">
                  <c:v>52.30917254650417</c:v>
                </c:pt>
                <c:pt idx="5">
                  <c:v>100.0</c:v>
                </c:pt>
                <c:pt idx="6">
                  <c:v>21.15714635940181</c:v>
                </c:pt>
                <c:pt idx="7">
                  <c:v>19.71071341014954</c:v>
                </c:pt>
                <c:pt idx="9">
                  <c:v>100.0</c:v>
                </c:pt>
                <c:pt idx="10">
                  <c:v>85.68941504178274</c:v>
                </c:pt>
                <c:pt idx="11">
                  <c:v>77.4373259052925</c:v>
                </c:pt>
                <c:pt idx="12">
                  <c:v>76.74094707520892</c:v>
                </c:pt>
                <c:pt idx="14">
                  <c:v>100.0</c:v>
                </c:pt>
                <c:pt idx="15">
                  <c:v>63.19018404907976</c:v>
                </c:pt>
                <c:pt idx="16">
                  <c:v>61.52497808939525</c:v>
                </c:pt>
              </c:numCache>
            </c:numRef>
          </c:val>
          <c:smooth val="0"/>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marker val="1"/>
        <c:smooth val="0"/>
        <c:axId val="-1987957592"/>
        <c:axId val="-1987954104"/>
      </c:lineChart>
      <c:catAx>
        <c:axId val="-19879575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30" baseline="0">
                <a:solidFill>
                  <a:schemeClr val="lt1"/>
                </a:solidFill>
                <a:latin typeface="+mn-lt"/>
                <a:ea typeface="+mn-ea"/>
                <a:cs typeface="+mn-cs"/>
              </a:defRPr>
            </a:pPr>
            <a:endParaRPr lang="de-DE"/>
          </a:p>
        </c:txPr>
        <c:crossAx val="-1987954104"/>
        <c:crosses val="autoZero"/>
        <c:auto val="1"/>
        <c:lblAlgn val="ctr"/>
        <c:lblOffset val="100"/>
        <c:noMultiLvlLbl val="0"/>
      </c:catAx>
      <c:valAx>
        <c:axId val="-1987954104"/>
        <c:scaling>
          <c:orientation val="minMax"/>
        </c:scaling>
        <c:delete val="1"/>
        <c:axPos val="l"/>
        <c:numFmt formatCode="0.0" sourceLinked="1"/>
        <c:majorTickMark val="none"/>
        <c:minorTickMark val="none"/>
        <c:tickLblPos val="nextTo"/>
        <c:crossAx val="-1987957592"/>
        <c:crosses val="autoZero"/>
        <c:crossBetween val="between"/>
      </c:valAx>
      <c:spPr>
        <a:noFill/>
        <a:ln>
          <a:noFill/>
        </a:ln>
        <a:effectLst/>
      </c:spPr>
    </c:plotArea>
    <c:plotVisOnly val="1"/>
    <c:dispBlanksAs val="gap"/>
    <c:showDLblsOverMax val="0"/>
  </c:chart>
  <c:spPr>
    <a:solidFill>
      <a:schemeClr val="bg1">
        <a:lumMod val="75000"/>
      </a:schemeClr>
    </a:solidFill>
    <a:ln w="9525" cap="flat" cmpd="sng" algn="ctr">
      <a:solidFill>
        <a:schemeClr val="lt1">
          <a:lumMod val="85000"/>
        </a:schemeClr>
      </a:solidFill>
      <a:round/>
    </a:ln>
    <a:effectLst/>
  </c:spPr>
  <c:txPr>
    <a:bodyPr/>
    <a:lstStyle/>
    <a:p>
      <a:pPr>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a:t>Still living in Switzerland (%)</a:t>
            </a:r>
          </a:p>
        </c:rich>
      </c:tx>
      <c:layout/>
      <c:overlay val="0"/>
      <c:spPr>
        <a:noFill/>
        <a:ln>
          <a:noFill/>
        </a:ln>
        <a:effectLst/>
      </c:spPr>
    </c:title>
    <c:autoTitleDeleted val="0"/>
    <c:plotArea>
      <c:layout/>
      <c:lineChart>
        <c:grouping val="standard"/>
        <c:varyColors val="0"/>
        <c:ser>
          <c:idx val="0"/>
          <c:order val="0"/>
          <c:tx>
            <c:strRef>
              <c:f>surviecohorte2000!$M$209</c:f>
              <c:strCache>
                <c:ptCount val="1"/>
                <c:pt idx="0">
                  <c:v>Living in CH</c:v>
                </c:pt>
              </c:strCache>
            </c:strRef>
          </c:tx>
          <c:spPr>
            <a:ln w="25400" cap="rnd">
              <a:solidFill>
                <a:schemeClr val="lt1"/>
              </a:solidFill>
              <a:round/>
            </a:ln>
            <a:effectLst>
              <a:outerShdw dist="25400" dir="2700000" algn="tl" rotWithShape="0">
                <a:schemeClr val="accent1"/>
              </a:outerShdw>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accent1">
                          <a:lumMod val="60000"/>
                          <a:lumOff val="40000"/>
                        </a:schemeClr>
                      </a:solidFill>
                    </a:ln>
                    <a:effectLst/>
                  </c:spPr>
                </c15:leaderLines>
              </c:ext>
            </c:extLst>
          </c:dLbls>
          <c:cat>
            <c:multiLvlStrRef>
              <c:f>surviecohorte2000!$AF$246:$AG$262</c:f>
              <c:multiLvlStrCache>
                <c:ptCount val="17"/>
                <c:lvl>
                  <c:pt idx="0">
                    <c:v>2000</c:v>
                  </c:pt>
                  <c:pt idx="1">
                    <c:v>05</c:v>
                  </c:pt>
                  <c:pt idx="2">
                    <c:v>10</c:v>
                  </c:pt>
                  <c:pt idx="3">
                    <c:v>13</c:v>
                  </c:pt>
                  <c:pt idx="5">
                    <c:v>2005</c:v>
                  </c:pt>
                  <c:pt idx="6">
                    <c:v>10</c:v>
                  </c:pt>
                  <c:pt idx="7">
                    <c:v>13</c:v>
                  </c:pt>
                  <c:pt idx="9">
                    <c:v>2000</c:v>
                  </c:pt>
                  <c:pt idx="10">
                    <c:v>05</c:v>
                  </c:pt>
                  <c:pt idx="11">
                    <c:v>10</c:v>
                  </c:pt>
                  <c:pt idx="12">
                    <c:v>13</c:v>
                  </c:pt>
                  <c:pt idx="14">
                    <c:v>2005</c:v>
                  </c:pt>
                  <c:pt idx="15">
                    <c:v>10</c:v>
                  </c:pt>
                  <c:pt idx="16">
                    <c:v>13</c:v>
                  </c:pt>
                </c:lvl>
                <c:lvl>
                  <c:pt idx="0">
                    <c:v>United States 2000</c:v>
                  </c:pt>
                  <c:pt idx="5">
                    <c:v>United States 2005</c:v>
                  </c:pt>
                  <c:pt idx="9">
                    <c:v>Sri Lanka 2000</c:v>
                  </c:pt>
                  <c:pt idx="14">
                    <c:v>Sri Lanka 2005</c:v>
                  </c:pt>
                </c:lvl>
              </c:multiLvlStrCache>
            </c:multiLvlStrRef>
          </c:cat>
          <c:val>
            <c:numRef>
              <c:f>surviecohorte2000!$AH$246:$AH$262</c:f>
              <c:numCache>
                <c:formatCode>0.0</c:formatCode>
                <c:ptCount val="17"/>
                <c:pt idx="0">
                  <c:v>100.0</c:v>
                </c:pt>
                <c:pt idx="1">
                  <c:v>25.79604997984682</c:v>
                </c:pt>
                <c:pt idx="2">
                  <c:v>16.2434502216848</c:v>
                </c:pt>
                <c:pt idx="3">
                  <c:v>14.87303506650544</c:v>
                </c:pt>
                <c:pt idx="5">
                  <c:v>100.0</c:v>
                </c:pt>
                <c:pt idx="6">
                  <c:v>4.490500863557854</c:v>
                </c:pt>
                <c:pt idx="7">
                  <c:v>3.742084052964882</c:v>
                </c:pt>
                <c:pt idx="9">
                  <c:v>100.0</c:v>
                </c:pt>
                <c:pt idx="10">
                  <c:v>79.9459215863002</c:v>
                </c:pt>
                <c:pt idx="11">
                  <c:v>47.54393871113114</c:v>
                </c:pt>
                <c:pt idx="12">
                  <c:v>46.68769716088314</c:v>
                </c:pt>
                <c:pt idx="14">
                  <c:v>100.0</c:v>
                </c:pt>
                <c:pt idx="15">
                  <c:v>46.40287769784172</c:v>
                </c:pt>
                <c:pt idx="16">
                  <c:v>45.32374100719424</c:v>
                </c:pt>
              </c:numCache>
            </c:numRef>
          </c:val>
          <c:smooth val="0"/>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marker val="1"/>
        <c:smooth val="0"/>
        <c:axId val="-2006825576"/>
        <c:axId val="-2006822040"/>
      </c:lineChart>
      <c:catAx>
        <c:axId val="-2006825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spc="30" baseline="0">
                <a:solidFill>
                  <a:schemeClr val="lt1"/>
                </a:solidFill>
                <a:latin typeface="+mn-lt"/>
                <a:ea typeface="+mn-ea"/>
                <a:cs typeface="+mn-cs"/>
              </a:defRPr>
            </a:pPr>
            <a:endParaRPr lang="de-DE"/>
          </a:p>
        </c:txPr>
        <c:crossAx val="-2006822040"/>
        <c:crosses val="autoZero"/>
        <c:auto val="1"/>
        <c:lblAlgn val="ctr"/>
        <c:lblOffset val="100"/>
        <c:noMultiLvlLbl val="0"/>
      </c:catAx>
      <c:valAx>
        <c:axId val="-2006822040"/>
        <c:scaling>
          <c:orientation val="minMax"/>
        </c:scaling>
        <c:delete val="1"/>
        <c:axPos val="l"/>
        <c:numFmt formatCode="0.0" sourceLinked="1"/>
        <c:majorTickMark val="none"/>
        <c:minorTickMark val="none"/>
        <c:tickLblPos val="nextTo"/>
        <c:crossAx val="-2006825576"/>
        <c:crosses val="autoZero"/>
        <c:crossBetween val="between"/>
      </c:valAx>
      <c:spPr>
        <a:noFill/>
        <a:ln>
          <a:noFill/>
        </a:ln>
        <a:effectLst/>
      </c:spPr>
    </c:plotArea>
    <c:plotVisOnly val="1"/>
    <c:dispBlanksAs val="gap"/>
    <c:showDLblsOverMax val="0"/>
  </c:chart>
  <c:spPr>
    <a:solidFill>
      <a:schemeClr val="bg1">
        <a:lumMod val="75000"/>
      </a:schemeClr>
    </a:solidFill>
    <a:ln w="9525" cap="flat" cmpd="sng" algn="ctr">
      <a:solidFill>
        <a:schemeClr val="lt1">
          <a:lumMod val="85000"/>
        </a:schemeClr>
      </a:solidFill>
      <a:round/>
    </a:ln>
    <a:effectLst/>
  </c:spPr>
  <c:txPr>
    <a:bodyPr/>
    <a:lstStyle/>
    <a:p>
      <a:pPr>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'Reason for migration -zusamf.'!$H$33</c:f>
              <c:strCache>
                <c:ptCount val="1"/>
                <c:pt idx="0">
                  <c:v>Professional reasons</c:v>
                </c:pt>
              </c:strCache>
            </c:strRef>
          </c:tx>
          <c:spPr>
            <a:solidFill>
              <a:schemeClr val="accent1">
                <a:alpha val="85000"/>
              </a:schemeClr>
            </a:solidFill>
            <a:ln w="9525" cap="flat" cmpd="sng" algn="ctr">
              <a:solidFill>
                <a:schemeClr val="lt1">
                  <a:alpha val="50000"/>
                </a:schemeClr>
              </a:solidFill>
              <a:round/>
            </a:ln>
            <a:effectLst/>
          </c:spPr>
          <c:invertIfNegative val="0"/>
          <c:cat>
            <c:strRef>
              <c:f>'Reason for migration -zusamf.'!$I$32:$S$32</c:f>
              <c:strCache>
                <c:ptCount val="11"/>
                <c:pt idx="0">
                  <c:v>Germany</c:v>
                </c:pt>
                <c:pt idx="1">
                  <c:v>Austria</c:v>
                </c:pt>
                <c:pt idx="2">
                  <c:v>France</c:v>
                </c:pt>
                <c:pt idx="3">
                  <c:v>Italy</c:v>
                </c:pt>
                <c:pt idx="4">
                  <c:v>United Kingdom</c:v>
                </c:pt>
                <c:pt idx="5">
                  <c:v>Spain</c:v>
                </c:pt>
                <c:pt idx="6">
                  <c:v>Portugal</c:v>
                </c:pt>
                <c:pt idx="7">
                  <c:v>North America</c:v>
                </c:pt>
                <c:pt idx="8">
                  <c:v>India</c:v>
                </c:pt>
                <c:pt idx="9">
                  <c:v>West Africa</c:v>
                </c:pt>
                <c:pt idx="10">
                  <c:v>South America</c:v>
                </c:pt>
              </c:strCache>
            </c:strRef>
          </c:cat>
          <c:val>
            <c:numRef>
              <c:f>'Reason for migration -zusamf.'!$I$33:$S$33</c:f>
              <c:numCache>
                <c:formatCode>General</c:formatCode>
                <c:ptCount val="11"/>
                <c:pt idx="0">
                  <c:v>70.16408459118244</c:v>
                </c:pt>
                <c:pt idx="1">
                  <c:v>65.33607055961068</c:v>
                </c:pt>
                <c:pt idx="2">
                  <c:v>64.82552414373431</c:v>
                </c:pt>
                <c:pt idx="3">
                  <c:v>65.56525700402398</c:v>
                </c:pt>
                <c:pt idx="4">
                  <c:v>69.09406155179887</c:v>
                </c:pt>
                <c:pt idx="5">
                  <c:v>61.11424170705126</c:v>
                </c:pt>
                <c:pt idx="6">
                  <c:v>50.85559436066949</c:v>
                </c:pt>
                <c:pt idx="7">
                  <c:v>55.15054256457283</c:v>
                </c:pt>
                <c:pt idx="8">
                  <c:v>57.7904384443894</c:v>
                </c:pt>
                <c:pt idx="9">
                  <c:v>19.12233390536892</c:v>
                </c:pt>
                <c:pt idx="10">
                  <c:v>22.58101323596522</c:v>
                </c:pt>
              </c:numCache>
            </c:numRef>
          </c:val>
          <c:extLst xmlns:c16r2="http://schemas.microsoft.com/office/drawing/2015/06/chart">
            <c:ext xmlns:c16="http://schemas.microsoft.com/office/drawing/2014/chart" uri="{C3380CC4-5D6E-409C-BE32-E72D297353CC}">
              <c16:uniqueId val="{00000000-D65F-40F2-8550-09C2557ED91A}"/>
            </c:ext>
          </c:extLst>
        </c:ser>
        <c:ser>
          <c:idx val="1"/>
          <c:order val="1"/>
          <c:tx>
            <c:strRef>
              <c:f>'Reason for migration -zusamf.'!$H$34</c:f>
              <c:strCache>
                <c:ptCount val="1"/>
                <c:pt idx="0">
                  <c:v>Family</c:v>
                </c:pt>
              </c:strCache>
            </c:strRef>
          </c:tx>
          <c:spPr>
            <a:solidFill>
              <a:schemeClr val="accent2">
                <a:alpha val="85000"/>
              </a:schemeClr>
            </a:solidFill>
            <a:ln w="9525" cap="flat" cmpd="sng" algn="ctr">
              <a:solidFill>
                <a:schemeClr val="lt1">
                  <a:alpha val="50000"/>
                </a:schemeClr>
              </a:solidFill>
              <a:round/>
            </a:ln>
            <a:effectLst/>
          </c:spPr>
          <c:invertIfNegative val="0"/>
          <c:cat>
            <c:strRef>
              <c:f>'Reason for migration -zusamf.'!$I$32:$S$32</c:f>
              <c:strCache>
                <c:ptCount val="11"/>
                <c:pt idx="0">
                  <c:v>Germany</c:v>
                </c:pt>
                <c:pt idx="1">
                  <c:v>Austria</c:v>
                </c:pt>
                <c:pt idx="2">
                  <c:v>France</c:v>
                </c:pt>
                <c:pt idx="3">
                  <c:v>Italy</c:v>
                </c:pt>
                <c:pt idx="4">
                  <c:v>United Kingdom</c:v>
                </c:pt>
                <c:pt idx="5">
                  <c:v>Spain</c:v>
                </c:pt>
                <c:pt idx="6">
                  <c:v>Portugal</c:v>
                </c:pt>
                <c:pt idx="7">
                  <c:v>North America</c:v>
                </c:pt>
                <c:pt idx="8">
                  <c:v>India</c:v>
                </c:pt>
                <c:pt idx="9">
                  <c:v>West Africa</c:v>
                </c:pt>
                <c:pt idx="10">
                  <c:v>South America</c:v>
                </c:pt>
              </c:strCache>
            </c:strRef>
          </c:cat>
          <c:val>
            <c:numRef>
              <c:f>'Reason for migration -zusamf.'!$I$34:$S$34</c:f>
              <c:numCache>
                <c:formatCode>General</c:formatCode>
                <c:ptCount val="11"/>
                <c:pt idx="0">
                  <c:v>20.40171518844505</c:v>
                </c:pt>
                <c:pt idx="1">
                  <c:v>21.14507299270073</c:v>
                </c:pt>
                <c:pt idx="2">
                  <c:v>30.12729844413013</c:v>
                </c:pt>
                <c:pt idx="3">
                  <c:v>31.99605193227545</c:v>
                </c:pt>
                <c:pt idx="4">
                  <c:v>28.85782401387084</c:v>
                </c:pt>
                <c:pt idx="5">
                  <c:v>20.815958525865</c:v>
                </c:pt>
                <c:pt idx="6">
                  <c:v>32.2906567927768</c:v>
                </c:pt>
                <c:pt idx="7">
                  <c:v>43.57328442610422</c:v>
                </c:pt>
                <c:pt idx="8">
                  <c:v>42.59351003220213</c:v>
                </c:pt>
                <c:pt idx="9">
                  <c:v>64.25594508457955</c:v>
                </c:pt>
                <c:pt idx="10">
                  <c:v>67.44637151985383</c:v>
                </c:pt>
              </c:numCache>
            </c:numRef>
          </c:val>
          <c:extLst xmlns:c16r2="http://schemas.microsoft.com/office/drawing/2015/06/chart">
            <c:ext xmlns:c16="http://schemas.microsoft.com/office/drawing/2014/chart" uri="{C3380CC4-5D6E-409C-BE32-E72D297353CC}">
              <c16:uniqueId val="{00000001-D65F-40F2-8550-09C2557ED91A}"/>
            </c:ext>
          </c:extLst>
        </c:ser>
        <c:ser>
          <c:idx val="2"/>
          <c:order val="2"/>
          <c:tx>
            <c:strRef>
              <c:f>'Reason for migration -zusamf.'!$H$35</c:f>
              <c:strCache>
                <c:ptCount val="1"/>
                <c:pt idx="0">
                  <c:v>Lifestyle and Experience</c:v>
                </c:pt>
              </c:strCache>
            </c:strRef>
          </c:tx>
          <c:spPr>
            <a:solidFill>
              <a:schemeClr val="accent3">
                <a:alpha val="85000"/>
              </a:schemeClr>
            </a:solidFill>
            <a:ln w="9525" cap="flat" cmpd="sng" algn="ctr">
              <a:solidFill>
                <a:schemeClr val="lt1">
                  <a:alpha val="50000"/>
                </a:schemeClr>
              </a:solidFill>
              <a:round/>
            </a:ln>
            <a:effectLst/>
          </c:spPr>
          <c:invertIfNegative val="0"/>
          <c:cat>
            <c:strRef>
              <c:f>'Reason for migration -zusamf.'!$I$32:$S$32</c:f>
              <c:strCache>
                <c:ptCount val="11"/>
                <c:pt idx="0">
                  <c:v>Germany</c:v>
                </c:pt>
                <c:pt idx="1">
                  <c:v>Austria</c:v>
                </c:pt>
                <c:pt idx="2">
                  <c:v>France</c:v>
                </c:pt>
                <c:pt idx="3">
                  <c:v>Italy</c:v>
                </c:pt>
                <c:pt idx="4">
                  <c:v>United Kingdom</c:v>
                </c:pt>
                <c:pt idx="5">
                  <c:v>Spain</c:v>
                </c:pt>
                <c:pt idx="6">
                  <c:v>Portugal</c:v>
                </c:pt>
                <c:pt idx="7">
                  <c:v>North America</c:v>
                </c:pt>
                <c:pt idx="8">
                  <c:v>India</c:v>
                </c:pt>
                <c:pt idx="9">
                  <c:v>West Africa</c:v>
                </c:pt>
                <c:pt idx="10">
                  <c:v>South America</c:v>
                </c:pt>
              </c:strCache>
            </c:strRef>
          </c:cat>
          <c:val>
            <c:numRef>
              <c:f>'Reason for migration -zusamf.'!$I$35:$S$35</c:f>
              <c:numCache>
                <c:formatCode>General</c:formatCode>
                <c:ptCount val="11"/>
                <c:pt idx="0">
                  <c:v>37.097587850306</c:v>
                </c:pt>
                <c:pt idx="1">
                  <c:v>32.64902676399024</c:v>
                </c:pt>
                <c:pt idx="2">
                  <c:v>52.93538395430863</c:v>
                </c:pt>
                <c:pt idx="3">
                  <c:v>41.26641864702757</c:v>
                </c:pt>
                <c:pt idx="4">
                  <c:v>37.58669267446901</c:v>
                </c:pt>
                <c:pt idx="5">
                  <c:v>29.64423907735076</c:v>
                </c:pt>
                <c:pt idx="6">
                  <c:v>36.93948348965684</c:v>
                </c:pt>
                <c:pt idx="7">
                  <c:v>36.16842427021235</c:v>
                </c:pt>
                <c:pt idx="8">
                  <c:v>19.58137230616788</c:v>
                </c:pt>
                <c:pt idx="9">
                  <c:v>18.97523902917373</c:v>
                </c:pt>
                <c:pt idx="10">
                  <c:v>22.7293473299863</c:v>
                </c:pt>
              </c:numCache>
            </c:numRef>
          </c:val>
          <c:extLst xmlns:c16r2="http://schemas.microsoft.com/office/drawing/2015/06/chart">
            <c:ext xmlns:c16="http://schemas.microsoft.com/office/drawing/2014/chart" uri="{C3380CC4-5D6E-409C-BE32-E72D297353CC}">
              <c16:uniqueId val="{00000002-D65F-40F2-8550-09C2557ED91A}"/>
            </c:ext>
          </c:extLst>
        </c:ser>
        <c:ser>
          <c:idx val="4"/>
          <c:order val="3"/>
          <c:tx>
            <c:strRef>
              <c:f>'Reason for migration -zusamf.'!$H$37</c:f>
              <c:strCache>
                <c:ptCount val="1"/>
                <c:pt idx="0">
                  <c:v>Other reasons</c:v>
                </c:pt>
              </c:strCache>
            </c:strRef>
          </c:tx>
          <c:spPr>
            <a:solidFill>
              <a:schemeClr val="accent5">
                <a:alpha val="85000"/>
              </a:schemeClr>
            </a:solidFill>
            <a:ln w="9525" cap="flat" cmpd="sng" algn="ctr">
              <a:solidFill>
                <a:schemeClr val="lt1">
                  <a:alpha val="50000"/>
                </a:schemeClr>
              </a:solidFill>
              <a:round/>
            </a:ln>
            <a:effectLst/>
          </c:spPr>
          <c:invertIfNegative val="0"/>
          <c:cat>
            <c:strRef>
              <c:f>'Reason for migration -zusamf.'!$I$32:$S$32</c:f>
              <c:strCache>
                <c:ptCount val="11"/>
                <c:pt idx="0">
                  <c:v>Germany</c:v>
                </c:pt>
                <c:pt idx="1">
                  <c:v>Austria</c:v>
                </c:pt>
                <c:pt idx="2">
                  <c:v>France</c:v>
                </c:pt>
                <c:pt idx="3">
                  <c:v>Italy</c:v>
                </c:pt>
                <c:pt idx="4">
                  <c:v>United Kingdom</c:v>
                </c:pt>
                <c:pt idx="5">
                  <c:v>Spain</c:v>
                </c:pt>
                <c:pt idx="6">
                  <c:v>Portugal</c:v>
                </c:pt>
                <c:pt idx="7">
                  <c:v>North America</c:v>
                </c:pt>
                <c:pt idx="8">
                  <c:v>India</c:v>
                </c:pt>
                <c:pt idx="9">
                  <c:v>West Africa</c:v>
                </c:pt>
                <c:pt idx="10">
                  <c:v>South America</c:v>
                </c:pt>
              </c:strCache>
            </c:strRef>
          </c:cat>
          <c:val>
            <c:numRef>
              <c:f>'Reason for migration -zusamf.'!$I$37:$S$37</c:f>
              <c:numCache>
                <c:formatCode>General</c:formatCode>
                <c:ptCount val="11"/>
                <c:pt idx="0">
                  <c:v>22.82714033480691</c:v>
                </c:pt>
                <c:pt idx="1">
                  <c:v>22.06508515815085</c:v>
                </c:pt>
                <c:pt idx="2">
                  <c:v>18.11720050847761</c:v>
                </c:pt>
                <c:pt idx="3">
                  <c:v>16.78839875484018</c:v>
                </c:pt>
                <c:pt idx="4">
                  <c:v>12.27243172951886</c:v>
                </c:pt>
                <c:pt idx="5">
                  <c:v>21.60486870280627</c:v>
                </c:pt>
                <c:pt idx="6">
                  <c:v>26.65366241108244</c:v>
                </c:pt>
                <c:pt idx="7">
                  <c:v>10.58383004737888</c:v>
                </c:pt>
                <c:pt idx="8">
                  <c:v>3.715630418627694</c:v>
                </c:pt>
                <c:pt idx="9">
                  <c:v>28.09512135327286</c:v>
                </c:pt>
                <c:pt idx="10">
                  <c:v>11.592879963487</c:v>
                </c:pt>
              </c:numCache>
            </c:numRef>
          </c:val>
          <c:extLst xmlns:c16r2="http://schemas.microsoft.com/office/drawing/2015/06/chart">
            <c:ext xmlns:c16="http://schemas.microsoft.com/office/drawing/2014/chart" uri="{C3380CC4-5D6E-409C-BE32-E72D297353CC}">
              <c16:uniqueId val="{00000004-D65F-40F2-8550-09C2557ED91A}"/>
            </c:ext>
          </c:extLst>
        </c:ser>
        <c:dLbls>
          <c:showLegendKey val="0"/>
          <c:showVal val="0"/>
          <c:showCatName val="0"/>
          <c:showSerName val="0"/>
          <c:showPercent val="0"/>
          <c:showBubbleSize val="0"/>
        </c:dLbls>
        <c:gapWidth val="150"/>
        <c:overlap val="100"/>
        <c:axId val="-1987130488"/>
        <c:axId val="-2119909128"/>
      </c:barChart>
      <c:catAx>
        <c:axId val="-198713048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e-DE"/>
          </a:p>
        </c:txPr>
        <c:crossAx val="-2119909128"/>
        <c:crosses val="autoZero"/>
        <c:auto val="1"/>
        <c:lblAlgn val="ctr"/>
        <c:lblOffset val="100"/>
        <c:noMultiLvlLbl val="0"/>
      </c:catAx>
      <c:valAx>
        <c:axId val="-21199091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198713048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0" b="0" i="0" u="none" strike="noStrike" kern="1200" baseline="0">
              <a:solidFill>
                <a:schemeClr val="dk1">
                  <a:lumMod val="75000"/>
                  <a:lumOff val="25000"/>
                </a:schemeClr>
              </a:solidFill>
              <a:latin typeface="+mn-lt"/>
              <a:ea typeface="+mn-ea"/>
              <a:cs typeface="+mn-cs"/>
            </a:defRPr>
          </a:pPr>
          <a:endParaRPr lang="de-D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C3FAC4-3C4F-4C41-9DE3-1DB63761F383}" type="datetimeFigureOut">
              <a:rPr lang="en-GB" smtClean="0"/>
              <a:t>11.11.17</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FF858C-2C61-447E-8108-D6CEFA8E4313}" type="slidenum">
              <a:rPr lang="en-GB" smtClean="0"/>
              <a:t>‹Nr.›</a:t>
            </a:fld>
            <a:endParaRPr lang="en-GB"/>
          </a:p>
        </p:txBody>
      </p:sp>
    </p:spTree>
    <p:extLst>
      <p:ext uri="{BB962C8B-B14F-4D97-AF65-F5344CB8AC3E}">
        <p14:creationId xmlns:p14="http://schemas.microsoft.com/office/powerpoint/2010/main" val="955450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3176DA-381E-400B-94F2-811674884247}" type="datetimeFigureOut">
              <a:rPr lang="en-GB" smtClean="0"/>
              <a:t>11.11.17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00103-4640-4F7C-B411-C7E753D97CF0}" type="slidenum">
              <a:rPr lang="en-GB" smtClean="0"/>
              <a:t>‹Nr.›</a:t>
            </a:fld>
            <a:endParaRPr lang="en-GB"/>
          </a:p>
        </p:txBody>
      </p:sp>
    </p:spTree>
    <p:extLst>
      <p:ext uri="{BB962C8B-B14F-4D97-AF65-F5344CB8AC3E}">
        <p14:creationId xmlns:p14="http://schemas.microsoft.com/office/powerpoint/2010/main" val="351413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2</a:t>
            </a:fld>
            <a:endParaRPr lang="fr-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 So lanciert James Schwarzenbach 1969 eine zweite Initiative gegen die «Überfremdung». Der Ausländeranteil soll auf 10% der Bevölkerung beschränkt werden.</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Am 7. Juni 1970 lehnen die Schweizer Stimmbürger und Stimmbürgerinnen die „Schwarzenbach“-Initiative knapp mit 54% Nein-Stimmen ab.</a:t>
            </a:r>
            <a:r>
              <a:rPr lang="de-DE"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CH" sz="1200" dirty="0" smtClean="0"/>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Parlament verabschiedet einen Entwurf zur Revision des Bundesgesetzes über Aufenthalt und Niederlassung der Ausländer (ANAG), welches ebenfalls die rechtliche Stellung der Ausländer verbessern soll, ohne indes das </a:t>
            </a:r>
            <a:r>
              <a:rPr lang="de-DE" sz="1200" kern="1200" dirty="0" err="1" smtClean="0">
                <a:solidFill>
                  <a:schemeClr val="tx1"/>
                </a:solidFill>
                <a:effectLst/>
                <a:latin typeface="+mn-lt"/>
                <a:ea typeface="+mn-ea"/>
                <a:cs typeface="+mn-cs"/>
              </a:rPr>
              <a:t>Saisonnierstatut</a:t>
            </a:r>
            <a:r>
              <a:rPr lang="de-DE" sz="1200" kern="1200" dirty="0" smtClean="0">
                <a:solidFill>
                  <a:schemeClr val="tx1"/>
                </a:solidFill>
                <a:effectLst/>
                <a:latin typeface="+mn-lt"/>
                <a:ea typeface="+mn-ea"/>
                <a:cs typeface="+mn-cs"/>
              </a:rPr>
              <a:t> anzutasten.. Diese Revision des ANAG wird mit knapp 50,4% Neinstimmen abgelehnt. </a:t>
            </a:r>
          </a:p>
          <a:p>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1982 und 1983 macht Italien erneut Druck, um die Rechte ihrer Landsleute in der Schweiz zu verbessern. Die Umwandlung einer Aufenthaltsbewilligung B verkürzt sich daraufhin von 10 auf 5 Jahre und die Familienzusammenführung von 15 auf 12 Monate.</a:t>
            </a:r>
          </a:p>
          <a:p>
            <a:endParaRPr lang="de-DE"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11</a:t>
            </a:fld>
            <a:endParaRPr lang="fr-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sz="1200" b="1" dirty="0" smtClean="0">
                <a:latin typeface="Arial" pitchFamily="34" charset="0"/>
                <a:cs typeface="Arial" pitchFamily="34" charset="0"/>
              </a:rPr>
              <a:t>Bilateralen Verträge 2002</a:t>
            </a:r>
          </a:p>
          <a:p>
            <a:endParaRPr lang="fr-CH" sz="800" dirty="0" smtClean="0">
              <a:latin typeface="Arial" pitchFamily="34" charset="0"/>
              <a:cs typeface="Arial" pitchFamily="34" charset="0"/>
            </a:endParaRPr>
          </a:p>
          <a:p>
            <a:r>
              <a:rPr lang="de-CH" sz="1200" dirty="0" smtClean="0"/>
              <a:t>Im Mai 2000 nimmt das Schweizer Stimmvolk die bilateralen Verträge in einer Abstimmung an, in denen auch die Personenfreizügigkeit mit der Europäischen Union geregelt ist. </a:t>
            </a:r>
          </a:p>
          <a:p>
            <a:endParaRPr lang="de-CH" sz="1200" dirty="0" smtClean="0"/>
          </a:p>
          <a:p>
            <a:r>
              <a:rPr lang="de-CH" sz="1200" kern="1200" dirty="0" smtClean="0">
                <a:solidFill>
                  <a:schemeClr val="tx1"/>
                </a:solidFill>
                <a:effectLst/>
                <a:latin typeface="+mn-lt"/>
                <a:ea typeface="+mn-ea"/>
                <a:cs typeface="+mn-cs"/>
              </a:rPr>
              <a:t>grundlegende Zäsur in der Schweizer Migrationspolitik darstellt. Die Kontingente und der Inländervorrang – jene Markenzeichen der </a:t>
            </a:r>
            <a:r>
              <a:rPr lang="de-CH" sz="1200" kern="1200" dirty="0" err="1" smtClean="0">
                <a:solidFill>
                  <a:schemeClr val="tx1"/>
                </a:solidFill>
                <a:effectLst/>
                <a:latin typeface="+mn-lt"/>
                <a:ea typeface="+mn-ea"/>
                <a:cs typeface="+mn-cs"/>
              </a:rPr>
              <a:t>korporatistischen</a:t>
            </a:r>
            <a:r>
              <a:rPr lang="de-CH" sz="1200" kern="1200" dirty="0" smtClean="0">
                <a:solidFill>
                  <a:schemeClr val="tx1"/>
                </a:solidFill>
                <a:effectLst/>
                <a:latin typeface="+mn-lt"/>
                <a:ea typeface="+mn-ea"/>
                <a:cs typeface="+mn-cs"/>
              </a:rPr>
              <a:t> Einwanderungspolitik, die seit den 1950er Jahren branchen- und regionalpolitischen Interessen diente – gehören damit der Vergangenheit an. Dies hat dem ehemals auf die Binnenwirtschaft ausgerichteten schweizerischen Arbeitsmarkt mit seinen protektionistisch-korporativen Zügen eine neue Dynamik gegeben. </a:t>
            </a:r>
            <a:endParaRPr lang="de-DE" sz="1200" dirty="0" smtClean="0"/>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12</a:t>
            </a:fld>
            <a:endParaRPr lang="fr-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08E975B9-16F8-6241-8EE3-C1BEB1157FE4}" type="slidenum">
              <a:rPr lang="de-DE" smtClean="0"/>
              <a:t>16</a:t>
            </a:fld>
            <a:endParaRPr lang="de-DE"/>
          </a:p>
        </p:txBody>
      </p:sp>
    </p:spTree>
    <p:extLst>
      <p:ext uri="{BB962C8B-B14F-4D97-AF65-F5344CB8AC3E}">
        <p14:creationId xmlns:p14="http://schemas.microsoft.com/office/powerpoint/2010/main" val="378294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3</a:t>
            </a:fld>
            <a:endParaRPr lang="fr-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H" dirty="0" smtClean="0"/>
              <a:t>Freizügigkeit &gt; </a:t>
            </a:r>
            <a:endParaRPr lang="de-CH" sz="1200" dirty="0" smtClean="0"/>
          </a:p>
          <a:p>
            <a:r>
              <a:rPr lang="de-CH" sz="1200" dirty="0" smtClean="0"/>
              <a:t>Die zahlreichen ausländischen Arbeitskräfte haben den Gotthardtunnelbau oder auch den </a:t>
            </a:r>
            <a:r>
              <a:rPr lang="de-CH" sz="1200" dirty="0" err="1" smtClean="0"/>
              <a:t>Simplontunnelbau</a:t>
            </a:r>
            <a:r>
              <a:rPr lang="de-DE" sz="1200" dirty="0" smtClean="0"/>
              <a:t> ermöglicht</a:t>
            </a:r>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4</a:t>
            </a:fld>
            <a:endParaRPr lang="fr-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effectLst/>
                <a:latin typeface="+mn-lt"/>
                <a:ea typeface="+mn-ea"/>
                <a:cs typeface="+mn-cs"/>
              </a:rPr>
              <a:t>Insbesondere in der Periode zwischen 1888 und 1914 stieg die Zahl der Ausländer rasant an. Zwischen 1888 und 1919 verdoppelte sich die Zahl der Deutschen von 112'000 auf 220'000, während die italienische Gemeinde zwischen 1900 und 1910 von 117'000 auf 203'000 wuchs (siehe Holmes 1988: 15) </a:t>
            </a:r>
            <a:endParaRPr lang="de-DE" sz="120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5</a:t>
            </a:fld>
            <a:endParaRPr lang="fr-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dirty="0" smtClean="0"/>
              <a:t>Bei Ausbruch des Ersten Weltkrieges kehren viele italienische und deutsche Emigranten von der </a:t>
            </a:r>
            <a:r>
              <a:rPr lang="de-CH" sz="1200" dirty="0" err="1" smtClean="0"/>
              <a:t>Schweizin</a:t>
            </a:r>
            <a:r>
              <a:rPr lang="de-CH" sz="1200" dirty="0" smtClean="0"/>
              <a:t> ihr Heimatland zurück. </a:t>
            </a:r>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6</a:t>
            </a:fld>
            <a:endParaRPr lang="fr-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a:ln/>
        </p:spPr>
      </p:sp>
      <p:sp>
        <p:nvSpPr>
          <p:cNvPr id="3" name="Espace réservé des commentaires 2"/>
          <p:cNvSpPr>
            <a:spLocks noGrp="1"/>
          </p:cNvSpPr>
          <p:nvPr>
            <p:ph type="body" idx="1"/>
          </p:nvPr>
        </p:nvSpPr>
        <p:spPr/>
        <p:txBody>
          <a:bodyPr>
            <a:normAutofit/>
          </a:bodyPr>
          <a:lstStyle/>
          <a:p>
            <a:pPr>
              <a:defRPr/>
            </a:pPr>
            <a:r>
              <a:rPr lang="de-CH" dirty="0" smtClean="0">
                <a:latin typeface="+mn-lt"/>
                <a:ea typeface="+mn-ea"/>
                <a:cs typeface="+mn-cs"/>
              </a:rPr>
              <a:t>Grundsätzlich war die Migrationspolitik der Schweiz bis zum ersten Weltkrieg durch ein liberales Regime gekennzeichnet, aber mit dem Aufkommen des Nationalismus in Europa verebbte auch in der Schweiz gegen Ende des neunzehnten Jahrhunderts die liberaldemokratische Strömung. Auf der Suche nach einer gefestigten Identität im europäischen Raum vertraute die Schweiz auf die Beschwörung einer durch Schlachten gestählten Vergangenheit und auf die Behauptung urschweizerischer Eigenheiten. Dies war auch als Kritik an die stetig zunehmende Urbanisierung des Landes zu verstehen. Städte wurden als Brutstätten Sitten zersetzender Lebensformen gesehen. Urbanisierung hiess auch immer, die Fremdenfrage zu thematisieren. Gegenüber einer als Invasion gedeuteten „Überfremdung“ und dem bedrohten Verlust bäurischer Werte schien wie im Bild geschildert eine Selbstverteidigung gerechtfertigt.</a:t>
            </a:r>
            <a:endParaRPr lang="fr-CH" dirty="0"/>
          </a:p>
        </p:txBody>
      </p:sp>
      <p:sp>
        <p:nvSpPr>
          <p:cNvPr id="36867"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charset="0"/>
                <a:ea typeface="ＭＳ Ｐゴシック" charset="0"/>
                <a:cs typeface="ＭＳ Ｐゴシック" charset="0"/>
              </a:defRPr>
            </a:lvl1pPr>
            <a:lvl2pPr marL="742950" indent="-285750">
              <a:defRPr sz="2400">
                <a:solidFill>
                  <a:srgbClr val="000000"/>
                </a:solidFill>
                <a:latin typeface="Arial" charset="0"/>
                <a:ea typeface="ＭＳ Ｐゴシック" charset="0"/>
              </a:defRPr>
            </a:lvl2pPr>
            <a:lvl3pPr marL="1143000" indent="-228600">
              <a:defRPr sz="2400">
                <a:solidFill>
                  <a:srgbClr val="000000"/>
                </a:solidFill>
                <a:latin typeface="Arial" charset="0"/>
                <a:ea typeface="ＭＳ Ｐゴシック" charset="0"/>
              </a:defRPr>
            </a:lvl3pPr>
            <a:lvl4pPr marL="1600200" indent="-228600">
              <a:defRPr sz="2400">
                <a:solidFill>
                  <a:srgbClr val="000000"/>
                </a:solidFill>
                <a:latin typeface="Arial" charset="0"/>
                <a:ea typeface="ＭＳ Ｐゴシック" charset="0"/>
              </a:defRPr>
            </a:lvl4pPr>
            <a:lvl5pPr marL="2057400" indent="-22860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fld id="{8373141B-4F7E-2E45-A618-18A7F2C894EE}" type="slidenum">
              <a:rPr lang="fr-CH" sz="1200">
                <a:solidFill>
                  <a:schemeClr val="tx1"/>
                </a:solidFill>
              </a:rPr>
              <a:pPr/>
              <a:t>7</a:t>
            </a:fld>
            <a:endParaRPr lang="fr-CH"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lnSpcReduction="10000"/>
          </a:bodyPr>
          <a:lstStyle/>
          <a:p>
            <a:r>
              <a:rPr lang="de-CH" sz="1200" kern="1200" dirty="0" smtClean="0">
                <a:solidFill>
                  <a:schemeClr val="tx1"/>
                </a:solidFill>
                <a:effectLst/>
                <a:latin typeface="+mn-lt"/>
                <a:ea typeface="+mn-ea"/>
                <a:cs typeface="+mn-cs"/>
              </a:rPr>
              <a:t>Angesichts der zuwanderungsfreundlichen Rechtslage erachtete man es zusehends als notwendig, die Fremden zu assimilieren. 1898 wurde die Regierung vom Parlament aufgefordert, die Einbürgerungen für Ausländer zu erleichtern, was jedoch in vielen konservativen Kantonen keine Unterstützung fand. Zwar wurde 1903 ein moderates Bundesgesetz verabschiedet, welches unter bestimmten Bedingungen die Möglichkeit auf das </a:t>
            </a:r>
            <a:r>
              <a:rPr lang="de-CH" sz="1200" i="1" kern="1200" dirty="0" err="1" smtClean="0">
                <a:solidFill>
                  <a:schemeClr val="tx1"/>
                </a:solidFill>
                <a:effectLst/>
                <a:latin typeface="+mn-lt"/>
                <a:ea typeface="+mn-ea"/>
                <a:cs typeface="+mn-cs"/>
              </a:rPr>
              <a:t>jus</a:t>
            </a:r>
            <a:r>
              <a:rPr lang="de-CH" sz="1200" i="1" kern="1200" dirty="0" smtClean="0">
                <a:solidFill>
                  <a:schemeClr val="tx1"/>
                </a:solidFill>
                <a:effectLst/>
                <a:latin typeface="+mn-lt"/>
                <a:ea typeface="+mn-ea"/>
                <a:cs typeface="+mn-cs"/>
              </a:rPr>
              <a:t> </a:t>
            </a:r>
            <a:r>
              <a:rPr lang="de-CH" sz="1200" i="1" kern="1200" dirty="0" err="1" smtClean="0">
                <a:solidFill>
                  <a:schemeClr val="tx1"/>
                </a:solidFill>
                <a:effectLst/>
                <a:latin typeface="+mn-lt"/>
                <a:ea typeface="+mn-ea"/>
                <a:cs typeface="+mn-cs"/>
              </a:rPr>
              <a:t>soli</a:t>
            </a:r>
            <a:r>
              <a:rPr lang="de-CH" sz="1200" kern="1200" dirty="0" smtClean="0">
                <a:solidFill>
                  <a:schemeClr val="tx1"/>
                </a:solidFill>
                <a:effectLst/>
                <a:latin typeface="+mn-lt"/>
                <a:ea typeface="+mn-ea"/>
                <a:cs typeface="+mn-cs"/>
              </a:rPr>
              <a:t> (Recht des Bodens) für Kinder von Ausländern vorsah. Durch Einbürgerung sollte der Überfremdung entgegengewirkt werden.</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Zur republikanischen Schweiz gab es aber auch eine konservative Gegenströmung, die die nationale Gemeinschaft auf moralische und historische Wurzeln zurückführte und die ethnische Abstammung betonte. Diese Position, die von einer neuen Generation radikaler Intellektueller vertreten wurde, machte das politische System und ihre wirtschaftsfreundliche Ausrichtung für die «geistige Verwirrung» der Schweiz verantwortlich. In der kulturpessimistischen Perspektive dieser Erneuerungsbewegung trugen die Ausländer, der Tourismus und die Urbanisierung Schuld am Verfall der kollektiven Werte. Heil gegen die Zerrüttung der Moderne versprach man sich durch die Stärkung des helvetischen Patriotismus. Nur dieser könne die Schweizer Kultur und den Schweizer Geist vor den zersetzenden Kräften der Dekadenz bewahren. Entsprechend verlangte man von den Einwanderern eine bedingungslose Zustimmung zu den kulturellen und moralischen Werten und sah dies als Massstab für eine gelungene Assimilation.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Je weniger Ausländer, desto wuchtiger die Diskussion.</a:t>
            </a:r>
          </a:p>
          <a:p>
            <a:endParaRPr lang="de-CH" sz="1200" kern="1200" dirty="0" smtClean="0">
              <a:solidFill>
                <a:schemeClr val="tx1"/>
              </a:solidFill>
              <a:effectLst/>
              <a:latin typeface="+mn-lt"/>
              <a:ea typeface="+mn-ea"/>
              <a:cs typeface="+mn-cs"/>
            </a:endParaRPr>
          </a:p>
          <a:p>
            <a:endParaRPr lang="fr-CH" dirty="0"/>
          </a:p>
        </p:txBody>
      </p:sp>
      <p:sp>
        <p:nvSpPr>
          <p:cNvPr id="4" name="Espace réservé du numéro de diapositive 3"/>
          <p:cNvSpPr>
            <a:spLocks noGrp="1"/>
          </p:cNvSpPr>
          <p:nvPr>
            <p:ph type="sldNum" sz="quarter" idx="10"/>
          </p:nvPr>
        </p:nvSpPr>
        <p:spPr/>
        <p:txBody>
          <a:bodyPr/>
          <a:lstStyle/>
          <a:p>
            <a:fld id="{5C291C47-5F98-4FC6-92AE-E051D8D8B722}" type="slidenum">
              <a:rPr lang="fr-CH" smtClean="0"/>
              <a:pPr/>
              <a:t>8</a:t>
            </a:fld>
            <a:endParaRPr lang="fr-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p:cNvSpPr>
          <p:nvPr>
            <p:ph type="sldImg"/>
          </p:nvPr>
        </p:nvSpPr>
        <p:spPr>
          <a:ln/>
        </p:spPr>
      </p:sp>
      <p:sp>
        <p:nvSpPr>
          <p:cNvPr id="3" name="Espace réservé des commentaires 2"/>
          <p:cNvSpPr>
            <a:spLocks noGrp="1"/>
          </p:cNvSpPr>
          <p:nvPr>
            <p:ph type="body" idx="1"/>
          </p:nvPr>
        </p:nvSpPr>
        <p:spPr/>
        <p:txBody>
          <a:bodyPr>
            <a:normAutofit/>
          </a:bodyPr>
          <a:lstStyle/>
          <a:p>
            <a:pPr eaLnBrk="1" fontAlgn="auto" hangingPunct="1">
              <a:spcBef>
                <a:spcPts val="0"/>
              </a:spcBef>
              <a:spcAft>
                <a:spcPts val="0"/>
              </a:spcAft>
              <a:defRPr/>
            </a:pPr>
            <a:r>
              <a:rPr lang="de-CH" dirty="0" smtClean="0">
                <a:latin typeface="+mn-lt"/>
                <a:ea typeface="+mn-ea"/>
                <a:cs typeface="+mn-cs"/>
              </a:rPr>
              <a:t>Die Abwehr des «Fremden» überdauerte als Ideologie den Zweiten Weltkrieg (</a:t>
            </a:r>
            <a:r>
              <a:rPr lang="de-CH" dirty="0" err="1" smtClean="0">
                <a:latin typeface="+mn-lt"/>
                <a:ea typeface="+mn-ea"/>
                <a:cs typeface="+mn-cs"/>
              </a:rPr>
              <a:t>Buomberger</a:t>
            </a:r>
            <a:r>
              <a:rPr lang="de-CH" dirty="0" smtClean="0">
                <a:latin typeface="+mn-lt"/>
                <a:ea typeface="+mn-ea"/>
                <a:cs typeface="+mn-cs"/>
              </a:rPr>
              <a:t> 2004). Bereits in den letzten Kriegsjahren zeichnete sich ab, dass die vom Krieg verschonte Schweiz in der zu erwartenden post-</a:t>
            </a:r>
            <a:r>
              <a:rPr lang="de-CH" dirty="0" err="1" smtClean="0">
                <a:latin typeface="+mn-lt"/>
                <a:ea typeface="+mn-ea"/>
                <a:cs typeface="+mn-cs"/>
              </a:rPr>
              <a:t>bellizistischen</a:t>
            </a:r>
            <a:r>
              <a:rPr lang="de-CH" dirty="0" smtClean="0">
                <a:latin typeface="+mn-lt"/>
                <a:ea typeface="+mn-ea"/>
                <a:cs typeface="+mn-cs"/>
              </a:rPr>
              <a:t> </a:t>
            </a:r>
            <a:r>
              <a:rPr lang="de-CH" dirty="0" err="1" smtClean="0">
                <a:latin typeface="+mn-lt"/>
                <a:ea typeface="+mn-ea"/>
                <a:cs typeface="+mn-cs"/>
              </a:rPr>
              <a:t>Aufschwungphase</a:t>
            </a:r>
            <a:r>
              <a:rPr lang="de-CH" dirty="0" smtClean="0">
                <a:latin typeface="+mn-lt"/>
                <a:ea typeface="+mn-ea"/>
                <a:cs typeface="+mn-cs"/>
              </a:rPr>
              <a:t> Arbeitskräfte benötigen würde. Dies warf die Frage auf, wie die Angst vor der «Überfremdung» mit der wirtschaftlichen Notwendigkeit des Arbeitskräfteimports in Einklang gebracht werden könnte.</a:t>
            </a:r>
          </a:p>
          <a:p>
            <a:pPr eaLnBrk="1" fontAlgn="auto" hangingPunct="1">
              <a:spcBef>
                <a:spcPts val="0"/>
              </a:spcBef>
              <a:spcAft>
                <a:spcPts val="0"/>
              </a:spcAft>
              <a:defRPr/>
            </a:pPr>
            <a:endParaRPr lang="de-CH" dirty="0" smtClean="0">
              <a:latin typeface="+mn-lt"/>
              <a:ea typeface="+mn-ea"/>
              <a:cs typeface="+mn-cs"/>
            </a:endParaRPr>
          </a:p>
          <a:p>
            <a:pPr eaLnBrk="1" fontAlgn="auto" hangingPunct="1">
              <a:spcBef>
                <a:spcPts val="0"/>
              </a:spcBef>
              <a:spcAft>
                <a:spcPts val="0"/>
              </a:spcAft>
              <a:defRPr/>
            </a:pPr>
            <a:r>
              <a:rPr lang="de-CH" dirty="0" smtClean="0">
                <a:latin typeface="+mn-lt"/>
                <a:ea typeface="+mn-ea"/>
                <a:cs typeface="+mn-cs"/>
              </a:rPr>
              <a:t>Der Versuch, dieses Dilemma zu lösen, markiert den Beginn einer neuen Phase der Einwanderungspolitik, in der das </a:t>
            </a:r>
            <a:r>
              <a:rPr lang="de-CH" dirty="0" err="1" smtClean="0">
                <a:latin typeface="+mn-lt"/>
                <a:ea typeface="+mn-ea"/>
                <a:cs typeface="+mn-cs"/>
              </a:rPr>
              <a:t>Saisonnierstatut</a:t>
            </a:r>
            <a:r>
              <a:rPr lang="de-CH" dirty="0" smtClean="0">
                <a:latin typeface="+mn-lt"/>
                <a:ea typeface="+mn-ea"/>
                <a:cs typeface="+mn-cs"/>
              </a:rPr>
              <a:t> und der Begriff des Fremdarbeiters eine zentrale Rolle spielten. Diese Phase begann 1948 mit einem neuen bilateralen Abkommen mit Italien, das die Pflichten und Rechte der Einwanderer definierte.</a:t>
            </a:r>
            <a:r>
              <a:rPr lang="de-DE" dirty="0" smtClean="0"/>
              <a:t> </a:t>
            </a:r>
            <a:endParaRPr lang="de-DE" dirty="0" smtClean="0">
              <a:latin typeface="+mn-lt"/>
              <a:ea typeface="+mn-ea"/>
              <a:cs typeface="+mn-cs"/>
            </a:endParaRPr>
          </a:p>
          <a:p>
            <a:pPr>
              <a:defRPr/>
            </a:pPr>
            <a:endParaRPr lang="fr-CH" dirty="0"/>
          </a:p>
        </p:txBody>
      </p:sp>
      <p:sp>
        <p:nvSpPr>
          <p:cNvPr id="43011"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00"/>
                </a:solidFill>
                <a:latin typeface="Arial" charset="0"/>
                <a:ea typeface="ＭＳ Ｐゴシック" charset="0"/>
                <a:cs typeface="ＭＳ Ｐゴシック" charset="0"/>
              </a:defRPr>
            </a:lvl1pPr>
            <a:lvl2pPr marL="742950" indent="-285750">
              <a:defRPr sz="2400">
                <a:solidFill>
                  <a:srgbClr val="000000"/>
                </a:solidFill>
                <a:latin typeface="Arial" charset="0"/>
                <a:ea typeface="ＭＳ Ｐゴシック" charset="0"/>
              </a:defRPr>
            </a:lvl2pPr>
            <a:lvl3pPr marL="1143000" indent="-228600">
              <a:defRPr sz="2400">
                <a:solidFill>
                  <a:srgbClr val="000000"/>
                </a:solidFill>
                <a:latin typeface="Arial" charset="0"/>
                <a:ea typeface="ＭＳ Ｐゴシック" charset="0"/>
              </a:defRPr>
            </a:lvl3pPr>
            <a:lvl4pPr marL="1600200" indent="-228600">
              <a:defRPr sz="2400">
                <a:solidFill>
                  <a:srgbClr val="000000"/>
                </a:solidFill>
                <a:latin typeface="Arial" charset="0"/>
                <a:ea typeface="ＭＳ Ｐゴシック" charset="0"/>
              </a:defRPr>
            </a:lvl4pPr>
            <a:lvl5pPr marL="2057400" indent="-228600">
              <a:defRPr sz="2400">
                <a:solidFill>
                  <a:srgbClr val="000000"/>
                </a:solidFill>
                <a:latin typeface="Arial" charset="0"/>
                <a:ea typeface="ＭＳ Ｐゴシック" charset="0"/>
              </a:defRPr>
            </a:lvl5pPr>
            <a:lvl6pPr marL="2514600" indent="-228600" eaLnBrk="0" fontAlgn="base" hangingPunct="0">
              <a:spcBef>
                <a:spcPct val="0"/>
              </a:spcBef>
              <a:spcAft>
                <a:spcPct val="0"/>
              </a:spcAft>
              <a:defRPr sz="2400">
                <a:solidFill>
                  <a:srgbClr val="000000"/>
                </a:solidFill>
                <a:latin typeface="Arial" charset="0"/>
                <a:ea typeface="ＭＳ Ｐゴシック" charset="0"/>
              </a:defRPr>
            </a:lvl6pPr>
            <a:lvl7pPr marL="2971800" indent="-228600" eaLnBrk="0" fontAlgn="base" hangingPunct="0">
              <a:spcBef>
                <a:spcPct val="0"/>
              </a:spcBef>
              <a:spcAft>
                <a:spcPct val="0"/>
              </a:spcAft>
              <a:defRPr sz="2400">
                <a:solidFill>
                  <a:srgbClr val="000000"/>
                </a:solidFill>
                <a:latin typeface="Arial" charset="0"/>
                <a:ea typeface="ＭＳ Ｐゴシック" charset="0"/>
              </a:defRPr>
            </a:lvl7pPr>
            <a:lvl8pPr marL="3429000" indent="-228600" eaLnBrk="0" fontAlgn="base" hangingPunct="0">
              <a:spcBef>
                <a:spcPct val="0"/>
              </a:spcBef>
              <a:spcAft>
                <a:spcPct val="0"/>
              </a:spcAft>
              <a:defRPr sz="2400">
                <a:solidFill>
                  <a:srgbClr val="000000"/>
                </a:solidFill>
                <a:latin typeface="Arial" charset="0"/>
                <a:ea typeface="ＭＳ Ｐゴシック" charset="0"/>
              </a:defRPr>
            </a:lvl8pPr>
            <a:lvl9pPr marL="3886200" indent="-228600" eaLnBrk="0" fontAlgn="base" hangingPunct="0">
              <a:spcBef>
                <a:spcPct val="0"/>
              </a:spcBef>
              <a:spcAft>
                <a:spcPct val="0"/>
              </a:spcAft>
              <a:defRPr sz="2400">
                <a:solidFill>
                  <a:srgbClr val="000000"/>
                </a:solidFill>
                <a:latin typeface="Arial" charset="0"/>
                <a:ea typeface="ＭＳ Ｐゴシック" charset="0"/>
              </a:defRPr>
            </a:lvl9pPr>
          </a:lstStyle>
          <a:p>
            <a:fld id="{6C9A7686-1699-404D-8D39-0B260694D45B}" type="slidenum">
              <a:rPr lang="fr-CH" sz="1200">
                <a:solidFill>
                  <a:schemeClr val="tx1"/>
                </a:solidFill>
              </a:rPr>
              <a:pPr/>
              <a:t>9</a:t>
            </a:fld>
            <a:endParaRPr lang="fr-CH"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5996" y="8685879"/>
            <a:ext cx="2972005" cy="458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97" tIns="45798" rIns="91597" bIns="45798" anchor="b"/>
          <a:lstStyle>
            <a:lvl1pPr defTabSz="947738" eaLnBrk="0" hangingPunct="0">
              <a:defRPr>
                <a:solidFill>
                  <a:schemeClr val="tx1"/>
                </a:solidFill>
                <a:latin typeface="Times New Roman" pitchFamily="18" charset="0"/>
                <a:cs typeface="Arial" charset="0"/>
              </a:defRPr>
            </a:lvl1pPr>
            <a:lvl2pPr marL="742950" indent="-285750" defTabSz="947738" eaLnBrk="0" hangingPunct="0">
              <a:defRPr>
                <a:solidFill>
                  <a:schemeClr val="tx1"/>
                </a:solidFill>
                <a:latin typeface="Times New Roman" pitchFamily="18" charset="0"/>
                <a:cs typeface="Arial" charset="0"/>
              </a:defRPr>
            </a:lvl2pPr>
            <a:lvl3pPr marL="1143000" indent="-228600" defTabSz="947738" eaLnBrk="0" hangingPunct="0">
              <a:defRPr>
                <a:solidFill>
                  <a:schemeClr val="tx1"/>
                </a:solidFill>
                <a:latin typeface="Times New Roman" pitchFamily="18" charset="0"/>
                <a:cs typeface="Arial" charset="0"/>
              </a:defRPr>
            </a:lvl3pPr>
            <a:lvl4pPr marL="1600200" indent="-228600" defTabSz="947738" eaLnBrk="0" hangingPunct="0">
              <a:defRPr>
                <a:solidFill>
                  <a:schemeClr val="tx1"/>
                </a:solidFill>
                <a:latin typeface="Times New Roman" pitchFamily="18" charset="0"/>
                <a:cs typeface="Arial" charset="0"/>
              </a:defRPr>
            </a:lvl4pPr>
            <a:lvl5pPr marL="2057400" indent="-228600" defTabSz="947738" eaLnBrk="0" hangingPunct="0">
              <a:defRPr>
                <a:solidFill>
                  <a:schemeClr val="tx1"/>
                </a:solidFill>
                <a:latin typeface="Times New Roman" pitchFamily="18" charset="0"/>
                <a:cs typeface="Arial" charset="0"/>
              </a:defRPr>
            </a:lvl5pPr>
            <a:lvl6pPr marL="2514600" indent="-228600" defTabSz="947738"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947738"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947738"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947738" eaLnBrk="0" fontAlgn="base" hangingPunct="0">
              <a:spcBef>
                <a:spcPct val="0"/>
              </a:spcBef>
              <a:spcAft>
                <a:spcPct val="0"/>
              </a:spcAft>
              <a:defRPr>
                <a:solidFill>
                  <a:schemeClr val="tx1"/>
                </a:solidFill>
                <a:latin typeface="Times New Roman" pitchFamily="18" charset="0"/>
                <a:cs typeface="Arial" charset="0"/>
              </a:defRPr>
            </a:lvl9pPr>
          </a:lstStyle>
          <a:p>
            <a:pPr algn="r" eaLnBrk="1" hangingPunct="1"/>
            <a:fld id="{F3AFC7A3-B877-4816-BB0E-D2F200DBE9E8}" type="slidenum">
              <a:rPr lang="fr-FR" sz="1300"/>
              <a:pPr algn="r" eaLnBrk="1" hangingPunct="1"/>
              <a:t>10</a:t>
            </a:fld>
            <a:endParaRPr lang="fr-FR" sz="13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r-CH" dirty="0" smtClean="0"/>
              <a:t>Cb 1975 1  </a:t>
            </a:r>
          </a:p>
          <a:p>
            <a:pPr eaLnBrk="1" hangingPunct="1"/>
            <a:r>
              <a:rPr lang="fr-CH" dirty="0" err="1" smtClean="0"/>
              <a:t>Author</a:t>
            </a:r>
            <a:r>
              <a:rPr lang="fr-CH" dirty="0" smtClean="0"/>
              <a:t>: </a:t>
            </a:r>
            <a:r>
              <a:rPr lang="fr-CH" dirty="0" err="1" smtClean="0"/>
              <a:t>Mysyrowicz</a:t>
            </a:r>
            <a:r>
              <a:rPr lang="fr-CH" dirty="0" smtClean="0"/>
              <a:t>, Ladislas. - [3]  </a:t>
            </a:r>
          </a:p>
          <a:p>
            <a:pPr eaLnBrk="1" hangingPunct="1"/>
            <a:r>
              <a:rPr lang="fr-CH" dirty="0" err="1" smtClean="0"/>
              <a:t>Title</a:t>
            </a:r>
            <a:r>
              <a:rPr lang="fr-CH" dirty="0" smtClean="0"/>
              <a:t>: Université et révolution : les étudiants d'Europe orientale à Genève au temps de </a:t>
            </a:r>
            <a:r>
              <a:rPr lang="fr-CH" dirty="0" err="1" smtClean="0"/>
              <a:t>Plékhanov</a:t>
            </a:r>
            <a:r>
              <a:rPr lang="fr-CH" dirty="0" smtClean="0"/>
              <a:t> et de Lénine / par Ladislas </a:t>
            </a:r>
            <a:r>
              <a:rPr lang="fr-CH" dirty="0" err="1" smtClean="0"/>
              <a:t>Mysyrowicz</a:t>
            </a:r>
            <a:r>
              <a:rPr lang="fr-CH" dirty="0" smtClean="0"/>
              <a:t>. - </a:t>
            </a:r>
          </a:p>
          <a:p>
            <a:pPr eaLnBrk="1" hangingPunct="1"/>
            <a:r>
              <a:rPr lang="fr-CH" dirty="0" err="1" smtClean="0"/>
              <a:t>Year</a:t>
            </a:r>
            <a:r>
              <a:rPr lang="fr-CH" dirty="0" smtClean="0"/>
              <a:t>: 1975 [51]  </a:t>
            </a:r>
          </a:p>
          <a:p>
            <a:pPr eaLnBrk="1" hangingPunct="1"/>
            <a:r>
              <a:rPr lang="fr-CH" dirty="0" smtClean="0"/>
              <a:t>In: Revue suisse d'histoire. - 1975. - 25(4): 514-562. </a:t>
            </a:r>
          </a:p>
          <a:p>
            <a:pPr eaLnBrk="1" hangingPunct="1"/>
            <a:r>
              <a:rPr lang="fr-CH" dirty="0" err="1" smtClean="0"/>
              <a:t>Similar</a:t>
            </a:r>
            <a:r>
              <a:rPr lang="fr-CH" dirty="0" smtClean="0"/>
              <a:t> items: C04 [21]  </a:t>
            </a:r>
          </a:p>
          <a:p>
            <a:pPr eaLnBrk="1" hangingPunct="1"/>
            <a:endParaRPr lang="fr-CH"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Bild 1"/>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7544" y="2261939"/>
            <a:ext cx="8208912" cy="2175173"/>
          </a:xfrm>
        </p:spPr>
        <p:txBody>
          <a:bodyPr anchor="t">
            <a:normAutofit/>
          </a:bodyPr>
          <a:lstStyle>
            <a:lvl1pPr algn="l">
              <a:defRPr sz="3600" b="1">
                <a:latin typeface="Arial" panose="020B0604020202020204" pitchFamily="34" charset="0"/>
                <a:cs typeface="Arial" panose="020B0604020202020204" pitchFamily="34" charset="0"/>
              </a:defRPr>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Subtitle 2"/>
          <p:cNvSpPr>
            <a:spLocks noGrp="1"/>
          </p:cNvSpPr>
          <p:nvPr>
            <p:ph type="subTitle" idx="1"/>
          </p:nvPr>
        </p:nvSpPr>
        <p:spPr>
          <a:xfrm>
            <a:off x="467544" y="5157192"/>
            <a:ext cx="8208912" cy="481608"/>
          </a:xfrm>
        </p:spPr>
        <p:txBody>
          <a:bodyPr>
            <a:noAutofit/>
          </a:bodyPr>
          <a:lstStyle>
            <a:lvl1pPr marL="0" indent="0" algn="l">
              <a:buNone/>
              <a:defRPr sz="28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noProof="0" dirty="0" smtClean="0"/>
              <a:t>Click to </a:t>
            </a:r>
            <a:r>
              <a:rPr lang="fr-CH" noProof="0" dirty="0" err="1" smtClean="0"/>
              <a:t>edit</a:t>
            </a:r>
            <a:r>
              <a:rPr lang="fr-CH" noProof="0" dirty="0" smtClean="0"/>
              <a:t> Master </a:t>
            </a:r>
            <a:r>
              <a:rPr lang="fr-CH" noProof="0" dirty="0" err="1" smtClean="0"/>
              <a:t>subtitle</a:t>
            </a:r>
            <a:r>
              <a:rPr lang="fr-CH" noProof="0" dirty="0" smtClean="0"/>
              <a:t> style</a:t>
            </a:r>
            <a:endParaRPr lang="fr-CH" noProof="0" dirty="0"/>
          </a:p>
        </p:txBody>
      </p:sp>
      <p:sp>
        <p:nvSpPr>
          <p:cNvPr id="4" name="Date Placeholder 3"/>
          <p:cNvSpPr>
            <a:spLocks noGrp="1"/>
          </p:cNvSpPr>
          <p:nvPr>
            <p:ph type="dt" sz="half" idx="10"/>
          </p:nvPr>
        </p:nvSpPr>
        <p:spPr/>
        <p:txBody>
          <a:bodyPr/>
          <a:lstStyle/>
          <a:p>
            <a:fld id="{F49657DD-8111-4B04-B106-3313AACF0884}" type="datetime1">
              <a:rPr lang="en-GB" smtClean="0"/>
              <a:t>11.11.17</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2C5F9-7D0E-4DA6-840E-629828DA72AA}" type="slidenum">
              <a:rPr lang="en-GB" smtClean="0"/>
              <a:t>‹Nr.›</a:t>
            </a:fld>
            <a:endParaRPr lang="en-GB" dirty="0"/>
          </a:p>
        </p:txBody>
      </p:sp>
    </p:spTree>
    <p:extLst>
      <p:ext uri="{BB962C8B-B14F-4D97-AF65-F5344CB8AC3E}">
        <p14:creationId xmlns:p14="http://schemas.microsoft.com/office/powerpoint/2010/main" val="21797497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E16B1-E722-48ED-A363-D40924528969}" type="datetime1">
              <a:rPr lang="en-GB" smtClean="0"/>
              <a:t>11.11.17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2C5F9-7D0E-4DA6-840E-629828DA72AA}" type="slidenum">
              <a:rPr lang="en-GB" smtClean="0"/>
              <a:t>‹Nr.›</a:t>
            </a:fld>
            <a:endParaRPr lang="en-GB"/>
          </a:p>
        </p:txBody>
      </p:sp>
      <p:sp>
        <p:nvSpPr>
          <p:cNvPr id="5" name="Rectangle 4"/>
          <p:cNvSpPr/>
          <p:nvPr userDrawn="1"/>
        </p:nvSpPr>
        <p:spPr>
          <a:xfrm>
            <a:off x="611560" y="2636912"/>
            <a:ext cx="4572000" cy="1015663"/>
          </a:xfrm>
          <a:prstGeom prst="rect">
            <a:avLst/>
          </a:prstGeom>
        </p:spPr>
        <p:txBody>
          <a:bodyPr>
            <a:spAutoFit/>
          </a:bodyPr>
          <a:lstStyle/>
          <a:p>
            <a:pPr>
              <a:spcBef>
                <a:spcPct val="0"/>
              </a:spcBef>
            </a:pPr>
            <a:r>
              <a:rPr lang="de-CH" altLang="fr-FR" sz="2000" dirty="0" smtClean="0">
                <a:latin typeface="Arial" charset="0"/>
                <a:cs typeface="Arial" charset="0"/>
              </a:rPr>
              <a:t>Institut SFM</a:t>
            </a:r>
          </a:p>
          <a:p>
            <a:pPr>
              <a:spcBef>
                <a:spcPct val="0"/>
              </a:spcBef>
            </a:pPr>
            <a:r>
              <a:rPr lang="de-CH" altLang="fr-FR" sz="2000" dirty="0" err="1" smtClean="0">
                <a:latin typeface="Arial" charset="0"/>
                <a:cs typeface="Arial" charset="0"/>
              </a:rPr>
              <a:t>Faubourg</a:t>
            </a:r>
            <a:r>
              <a:rPr lang="de-CH" altLang="fr-FR" sz="2000" dirty="0" smtClean="0">
                <a:latin typeface="Arial" charset="0"/>
                <a:cs typeface="Arial" charset="0"/>
              </a:rPr>
              <a:t> de l</a:t>
            </a:r>
            <a:r>
              <a:rPr lang="de-CH" altLang="de-DE" sz="2000" dirty="0" smtClean="0">
                <a:latin typeface="Arial" charset="0"/>
                <a:cs typeface="Arial" charset="0"/>
              </a:rPr>
              <a:t>’</a:t>
            </a:r>
            <a:r>
              <a:rPr lang="de-CH" altLang="fr-FR" sz="2000" dirty="0" smtClean="0">
                <a:latin typeface="Arial" charset="0"/>
                <a:cs typeface="Arial" charset="0"/>
              </a:rPr>
              <a:t>Hôpital 106</a:t>
            </a:r>
          </a:p>
          <a:p>
            <a:pPr>
              <a:spcBef>
                <a:spcPct val="0"/>
              </a:spcBef>
            </a:pPr>
            <a:r>
              <a:rPr lang="de-CH" altLang="fr-FR" sz="2000" dirty="0" smtClean="0">
                <a:latin typeface="Arial" charset="0"/>
                <a:cs typeface="Arial" charset="0"/>
              </a:rPr>
              <a:t>2000 Neuchâtel, Suisse</a:t>
            </a:r>
          </a:p>
        </p:txBody>
      </p:sp>
      <p:sp>
        <p:nvSpPr>
          <p:cNvPr id="8" name="Rectangle 7"/>
          <p:cNvSpPr/>
          <p:nvPr userDrawn="1"/>
        </p:nvSpPr>
        <p:spPr>
          <a:xfrm>
            <a:off x="611560" y="4869160"/>
            <a:ext cx="4572000" cy="400110"/>
          </a:xfrm>
          <a:prstGeom prst="rect">
            <a:avLst/>
          </a:prstGeom>
        </p:spPr>
        <p:txBody>
          <a:bodyPr>
            <a:spAutoFit/>
          </a:bodyPr>
          <a:lstStyle/>
          <a:p>
            <a:pPr>
              <a:spcBef>
                <a:spcPct val="0"/>
              </a:spcBef>
            </a:pPr>
            <a:r>
              <a:rPr lang="de-CH" altLang="fr-FR" sz="2000" dirty="0" smtClean="0">
                <a:latin typeface="Arial" charset="0"/>
                <a:cs typeface="Arial" charset="0"/>
              </a:rPr>
              <a:t>www.migration-population.ch</a:t>
            </a:r>
          </a:p>
        </p:txBody>
      </p:sp>
    </p:spTree>
    <p:extLst>
      <p:ext uri="{BB962C8B-B14F-4D97-AF65-F5344CB8AC3E}">
        <p14:creationId xmlns:p14="http://schemas.microsoft.com/office/powerpoint/2010/main" val="157961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84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54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1350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texte">
    <p:spTree>
      <p:nvGrpSpPr>
        <p:cNvPr id="1" name=""/>
        <p:cNvGrpSpPr/>
        <p:nvPr/>
      </p:nvGrpSpPr>
      <p:grpSpPr>
        <a:xfrm>
          <a:off x="0" y="0"/>
          <a:ext cx="0" cy="0"/>
          <a:chOff x="0" y="0"/>
          <a:chExt cx="0" cy="0"/>
        </a:xfrm>
      </p:grpSpPr>
      <p:sp>
        <p:nvSpPr>
          <p:cNvPr id="2" name="Title 1"/>
          <p:cNvSpPr>
            <a:spLocks noGrp="1"/>
          </p:cNvSpPr>
          <p:nvPr>
            <p:ph type="title"/>
          </p:nvPr>
        </p:nvSpPr>
        <p:spPr>
          <a:xfrm>
            <a:off x="420703" y="1231047"/>
            <a:ext cx="8229600" cy="469761"/>
          </a:xfrm>
        </p:spPr>
        <p:txBody>
          <a:bodyPr anchor="t">
            <a:normAutofit/>
          </a:bodyPr>
          <a:lstStyle>
            <a:lvl1pPr>
              <a:defRPr sz="2000"/>
            </a:lvl1pPr>
          </a:lstStyle>
          <a:p>
            <a:r>
              <a:rPr lang="fr-FR" smtClean="0"/>
              <a:t>Modifiez le style du titre</a:t>
            </a:r>
            <a:endParaRPr lang="en-US" dirty="0"/>
          </a:p>
        </p:txBody>
      </p:sp>
      <p:sp>
        <p:nvSpPr>
          <p:cNvPr id="9" name="Text Placeholder 2"/>
          <p:cNvSpPr>
            <a:spLocks noGrp="1"/>
          </p:cNvSpPr>
          <p:nvPr>
            <p:ph type="body" idx="10"/>
          </p:nvPr>
        </p:nvSpPr>
        <p:spPr>
          <a:xfrm>
            <a:off x="420702" y="1717581"/>
            <a:ext cx="8255753" cy="453727"/>
          </a:xfrm>
        </p:spPr>
        <p:txBody>
          <a:bodyPr anchor="t">
            <a:normAutofit/>
          </a:bodyPr>
          <a:lstStyle>
            <a:lvl1pPr marL="0" indent="0">
              <a:buNone/>
              <a:defRPr sz="2000" b="0">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Content Placeholder 2"/>
          <p:cNvSpPr>
            <a:spLocks noGrp="1"/>
          </p:cNvSpPr>
          <p:nvPr>
            <p:ph idx="1"/>
          </p:nvPr>
        </p:nvSpPr>
        <p:spPr>
          <a:xfrm>
            <a:off x="425599" y="2132856"/>
            <a:ext cx="8229600" cy="3870325"/>
          </a:xfrm>
        </p:spPr>
        <p:txBody>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lvl1pPr>
            <a:lvl2pPr marL="720725" marR="0" indent="-360363" algn="l" defTabSz="914400" rtl="0" eaLnBrk="1" fontAlgn="auto" latinLnBrk="0" hangingPunct="1">
              <a:lnSpc>
                <a:spcPct val="110000"/>
              </a:lnSpc>
              <a:spcBef>
                <a:spcPct val="20000"/>
              </a:spcBef>
              <a:spcAft>
                <a:spcPts val="0"/>
              </a:spcAft>
              <a:buClrTx/>
              <a:buSzTx/>
              <a:buFont typeface="Arial" panose="020B0604020202020204" pitchFamily="34" charset="0"/>
              <a:buChar char="─"/>
              <a:tabLst/>
              <a:defRPr/>
            </a:lvl2pPr>
            <a:lvl3pPr>
              <a:lnSpc>
                <a:spcPct val="110000"/>
              </a:lnSpc>
              <a:spcBef>
                <a:spcPts val="0"/>
              </a:spcBef>
              <a:defRPr/>
            </a:lvl3pPr>
            <a:lvl4pPr marL="1073150" marR="0" indent="-712788" algn="l" defTabSz="914400" rtl="0" eaLnBrk="1" fontAlgn="auto" latinLnBrk="0" hangingPunct="1">
              <a:lnSpc>
                <a:spcPct val="110000"/>
              </a:lnSpc>
              <a:spcBef>
                <a:spcPct val="20000"/>
              </a:spcBef>
              <a:spcAft>
                <a:spcPts val="0"/>
              </a:spcAft>
              <a:buClrTx/>
              <a:buSzTx/>
              <a:buFont typeface="Arial" panose="020B0604020202020204" pitchFamily="34" charset="0"/>
              <a:buChar char="─"/>
              <a:tabLst/>
              <a:defRPr sz="1800" i="1"/>
            </a:lvl4pPr>
            <a:lvl5pPr>
              <a:lnSpc>
                <a:spcPct val="110000"/>
              </a:lnSpc>
              <a:spcBef>
                <a:spcPts val="0"/>
              </a:spcBef>
              <a:defRPr/>
            </a:lvl5pPr>
            <a:lvl6pPr marL="25146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a:lvl6pPr>
            <a:lvl7pPr marL="29718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7p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smtClean="0">
                <a:ln>
                  <a:noFill/>
                </a:ln>
                <a:solidFill>
                  <a:prstClr val="black"/>
                </a:solidFill>
                <a:effectLst/>
                <a:uLnTx/>
                <a:uFillTx/>
                <a:latin typeface="+mn-lt"/>
                <a:ea typeface="+mn-ea"/>
                <a:cs typeface="+mn-cs"/>
              </a:rPr>
              <a:t>Modifiez les styles du texte du masque</a:t>
            </a:r>
          </a:p>
        </p:txBody>
      </p:sp>
    </p:spTree>
    <p:extLst>
      <p:ext uri="{BB962C8B-B14F-4D97-AF65-F5344CB8AC3E}">
        <p14:creationId xmlns:p14="http://schemas.microsoft.com/office/powerpoint/2010/main" val="7198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0702" y="1239759"/>
            <a:ext cx="8327761" cy="524668"/>
          </a:xfrm>
        </p:spPr>
        <p:txBody>
          <a:bodyPr>
            <a:normAutofit/>
          </a:bodyPr>
          <a:lstStyle>
            <a:lvl1pPr>
              <a:defRPr sz="2000"/>
            </a:lvl1pPr>
          </a:lstStyle>
          <a:p>
            <a:r>
              <a:rPr lang="fr-FR" smtClean="0"/>
              <a:t>Modifiez le style du titre</a:t>
            </a:r>
            <a:endParaRPr lang="en-US" dirty="0"/>
          </a:p>
        </p:txBody>
      </p:sp>
      <p:sp>
        <p:nvSpPr>
          <p:cNvPr id="3" name="Content Placeholder 2"/>
          <p:cNvSpPr>
            <a:spLocks noGrp="1"/>
          </p:cNvSpPr>
          <p:nvPr>
            <p:ph sz="half" idx="1"/>
          </p:nvPr>
        </p:nvSpPr>
        <p:spPr>
          <a:xfrm>
            <a:off x="423644" y="1717646"/>
            <a:ext cx="4038600" cy="4525963"/>
          </a:xfrm>
        </p:spPr>
        <p:txBody>
          <a:bodyPr/>
          <a:lstStyle>
            <a:lvl1pPr marL="342900" indent="-342900">
              <a:buFont typeface="Arial" panose="020B0604020202020204" pitchFamily="34" charset="0"/>
              <a:buChar cha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Content Placeholder 2"/>
          <p:cNvSpPr>
            <a:spLocks noGrp="1"/>
          </p:cNvSpPr>
          <p:nvPr>
            <p:ph sz="half" idx="10"/>
          </p:nvPr>
        </p:nvSpPr>
        <p:spPr>
          <a:xfrm>
            <a:off x="4682460" y="1711349"/>
            <a:ext cx="4038600" cy="4525963"/>
          </a:xfrm>
        </p:spPr>
        <p:txBody>
          <a:bodyPr/>
          <a:lstStyle>
            <a:lvl1pPr marL="342900" indent="-342900">
              <a:buFont typeface="Arial" panose="020B0604020202020204" pitchFamily="34" charset="0"/>
              <a:buChar char="─"/>
              <a:defRPr sz="20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971811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el und Text">
    <p:spTree>
      <p:nvGrpSpPr>
        <p:cNvPr id="1" name=""/>
        <p:cNvGrpSpPr/>
        <p:nvPr/>
      </p:nvGrpSpPr>
      <p:grpSpPr>
        <a:xfrm>
          <a:off x="0" y="0"/>
          <a:ext cx="0" cy="0"/>
          <a:chOff x="0" y="0"/>
          <a:chExt cx="0" cy="0"/>
        </a:xfrm>
      </p:grpSpPr>
      <p:sp>
        <p:nvSpPr>
          <p:cNvPr id="2" name="Title 1"/>
          <p:cNvSpPr>
            <a:spLocks noGrp="1"/>
          </p:cNvSpPr>
          <p:nvPr>
            <p:ph type="title"/>
          </p:nvPr>
        </p:nvSpPr>
        <p:spPr>
          <a:xfrm>
            <a:off x="420703" y="1231047"/>
            <a:ext cx="8229600" cy="469761"/>
          </a:xfrm>
        </p:spPr>
        <p:txBody>
          <a:bodyPr anchor="t">
            <a:normAutofit/>
          </a:bodyPr>
          <a:lstStyle>
            <a:lvl1pPr>
              <a:defRPr sz="2000"/>
            </a:lvl1pPr>
          </a:lstStyle>
          <a:p>
            <a:r>
              <a:rPr lang="de-CH" smtClean="0"/>
              <a:t>Mastertitelformat bearbeiten</a:t>
            </a:r>
            <a:endParaRPr lang="en-US" dirty="0"/>
          </a:p>
        </p:txBody>
      </p:sp>
      <p:sp>
        <p:nvSpPr>
          <p:cNvPr id="9" name="Text Placeholder 2"/>
          <p:cNvSpPr>
            <a:spLocks noGrp="1"/>
          </p:cNvSpPr>
          <p:nvPr>
            <p:ph type="body" idx="10"/>
          </p:nvPr>
        </p:nvSpPr>
        <p:spPr>
          <a:xfrm>
            <a:off x="420702" y="1717581"/>
            <a:ext cx="8255753" cy="453727"/>
          </a:xfrm>
        </p:spPr>
        <p:txBody>
          <a:bodyPr anchor="t">
            <a:normAutofit/>
          </a:bodyPr>
          <a:lstStyle>
            <a:lvl1pPr marL="0" indent="0">
              <a:buNone/>
              <a:defRPr sz="2000" b="0">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5" name="Content Placeholder 2"/>
          <p:cNvSpPr>
            <a:spLocks noGrp="1"/>
          </p:cNvSpPr>
          <p:nvPr>
            <p:ph idx="1"/>
          </p:nvPr>
        </p:nvSpPr>
        <p:spPr>
          <a:xfrm>
            <a:off x="425599" y="2132856"/>
            <a:ext cx="8229600" cy="3870325"/>
          </a:xfrm>
        </p:spPr>
        <p:txBody>
          <a:bodyPr/>
          <a:lstStyle>
            <a:lvl1pPr marL="0" marR="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lvl1pPr>
            <a:lvl2pPr marL="720725" marR="0" indent="-360363" algn="l" defTabSz="914400" rtl="0" eaLnBrk="1" fontAlgn="auto" latinLnBrk="0" hangingPunct="1">
              <a:lnSpc>
                <a:spcPct val="110000"/>
              </a:lnSpc>
              <a:spcBef>
                <a:spcPct val="20000"/>
              </a:spcBef>
              <a:spcAft>
                <a:spcPts val="0"/>
              </a:spcAft>
              <a:buClrTx/>
              <a:buSzTx/>
              <a:buFont typeface="Arial" panose="020B0604020202020204" pitchFamily="34" charset="0"/>
              <a:buChar char="─"/>
              <a:tabLst/>
              <a:defRPr/>
            </a:lvl2pPr>
            <a:lvl3pPr>
              <a:lnSpc>
                <a:spcPct val="110000"/>
              </a:lnSpc>
              <a:spcBef>
                <a:spcPts val="0"/>
              </a:spcBef>
              <a:defRPr/>
            </a:lvl3pPr>
            <a:lvl4pPr marL="1073150" marR="0" indent="-712788" algn="l" defTabSz="914400" rtl="0" eaLnBrk="1" fontAlgn="auto" latinLnBrk="0" hangingPunct="1">
              <a:lnSpc>
                <a:spcPct val="110000"/>
              </a:lnSpc>
              <a:spcBef>
                <a:spcPct val="20000"/>
              </a:spcBef>
              <a:spcAft>
                <a:spcPts val="0"/>
              </a:spcAft>
              <a:buClrTx/>
              <a:buSzTx/>
              <a:buFont typeface="Arial" panose="020B0604020202020204" pitchFamily="34" charset="0"/>
              <a:buChar char="─"/>
              <a:tabLst/>
              <a:defRPr sz="1800" i="1"/>
            </a:lvl4pPr>
            <a:lvl5pPr>
              <a:lnSpc>
                <a:spcPct val="110000"/>
              </a:lnSpc>
              <a:spcBef>
                <a:spcPts val="0"/>
              </a:spcBef>
              <a:defRPr/>
            </a:lvl5pPr>
            <a:lvl6pPr marL="25146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600"/>
            </a:lvl6pPr>
            <a:lvl7pPr marL="29718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7pPr>
          </a:lstStyle>
          <a:p>
            <a:pPr marL="342900" marR="0" lvl="0" indent="-3429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smtClean="0">
                <a:ln>
                  <a:noFill/>
                </a:ln>
                <a:solidFill>
                  <a:prstClr val="black"/>
                </a:solidFill>
                <a:effectLst/>
                <a:uLnTx/>
                <a:uFillTx/>
                <a:latin typeface="+mn-lt"/>
                <a:ea typeface="+mn-ea"/>
                <a:cs typeface="+mn-cs"/>
              </a:rPr>
              <a:t>Mastertextformat bearbeiten</a:t>
            </a:r>
          </a:p>
        </p:txBody>
      </p:sp>
    </p:spTree>
    <p:extLst>
      <p:ext uri="{BB962C8B-B14F-4D97-AF65-F5344CB8AC3E}">
        <p14:creationId xmlns:p14="http://schemas.microsoft.com/office/powerpoint/2010/main" val="267663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and Bullet 5 ind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lang="en-US"/>
          </a:p>
        </p:txBody>
      </p:sp>
      <p:sp>
        <p:nvSpPr>
          <p:cNvPr id="4" name="Text Placeholder 3"/>
          <p:cNvSpPr>
            <a:spLocks noGrp="1"/>
          </p:cNvSpPr>
          <p:nvPr>
            <p:ph type="body" sz="quarter" idx="10"/>
          </p:nvPr>
        </p:nvSpPr>
        <p:spPr>
          <a:xfrm>
            <a:off x="427838" y="1725975"/>
            <a:ext cx="8248617" cy="4392613"/>
          </a:xfrm>
        </p:spPr>
        <p:txBody>
          <a:bodyPr/>
          <a:lstStyle>
            <a:lvl4pPr>
              <a:defRPr sz="1800" i="1"/>
            </a:lvl4pPr>
            <a:lvl6pPr marL="1435100" indent="-361950">
              <a:buFont typeface="Arial" panose="020B0604020202020204" pitchFamily="34" charset="0"/>
              <a:buChar char="─"/>
              <a:defRPr sz="1600"/>
            </a:lvl6pPr>
            <a:lvl7pPr marL="1795463" indent="-360363">
              <a:buFont typeface="Arial" panose="020B0604020202020204" pitchFamily="34" charset="0"/>
              <a:buChar char="─"/>
              <a:defRPr sz="1600" i="1"/>
            </a:lvl7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en-US" dirty="0"/>
          </a:p>
        </p:txBody>
      </p:sp>
    </p:spTree>
    <p:extLst>
      <p:ext uri="{BB962C8B-B14F-4D97-AF65-F5344CB8AC3E}">
        <p14:creationId xmlns:p14="http://schemas.microsoft.com/office/powerpoint/2010/main" val="235037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560" y="1700808"/>
            <a:ext cx="7992888" cy="576064"/>
          </a:xfrm>
        </p:spPr>
        <p:txBody>
          <a:bodyPr>
            <a:normAutofit/>
          </a:bodyPr>
          <a:lstStyle>
            <a:lvl1pPr>
              <a:defRPr sz="2800"/>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idx="1"/>
          </p:nvPr>
        </p:nvSpPr>
        <p:spPr>
          <a:xfrm>
            <a:off x="611560" y="2276872"/>
            <a:ext cx="7992888" cy="3849291"/>
          </a:xfrm>
        </p:spPr>
        <p:txBody>
          <a:bodyPr>
            <a:normAutofit/>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8FD2C5F9-7D0E-4DA6-840E-629828DA72AA}" type="slidenum">
              <a:rPr lang="en-GB" smtClean="0"/>
              <a:pPr/>
              <a:t>‹Nr.›</a:t>
            </a:fld>
            <a:endParaRPr lang="en-GB" dirty="0"/>
          </a:p>
        </p:txBody>
      </p:sp>
    </p:spTree>
    <p:extLst>
      <p:ext uri="{BB962C8B-B14F-4D97-AF65-F5344CB8AC3E}">
        <p14:creationId xmlns:p14="http://schemas.microsoft.com/office/powerpoint/2010/main" val="118106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Text Placeholder 2"/>
          <p:cNvSpPr>
            <a:spLocks noGrp="1"/>
          </p:cNvSpPr>
          <p:nvPr>
            <p:ph type="body" idx="1"/>
          </p:nvPr>
        </p:nvSpPr>
        <p:spPr>
          <a:xfrm>
            <a:off x="722313" y="3933056"/>
            <a:ext cx="7772400" cy="47384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Tree>
    <p:extLst>
      <p:ext uri="{BB962C8B-B14F-4D97-AF65-F5344CB8AC3E}">
        <p14:creationId xmlns:p14="http://schemas.microsoft.com/office/powerpoint/2010/main" val="325735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sz="half" idx="1"/>
          </p:nvPr>
        </p:nvSpPr>
        <p:spPr>
          <a:xfrm>
            <a:off x="611560" y="2276872"/>
            <a:ext cx="3884240" cy="3849291"/>
          </a:xfrm>
        </p:spPr>
        <p:txBody>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Content Placeholder 3"/>
          <p:cNvSpPr>
            <a:spLocks noGrp="1"/>
          </p:cNvSpPr>
          <p:nvPr>
            <p:ph sz="half" idx="2"/>
          </p:nvPr>
        </p:nvSpPr>
        <p:spPr>
          <a:xfrm>
            <a:off x="4648200" y="2276872"/>
            <a:ext cx="3956248" cy="3849291"/>
          </a:xfrm>
        </p:spPr>
        <p:txBody>
          <a:bodyPr/>
          <a:lstStyle>
            <a:lvl1pPr marL="342900" indent="-342900">
              <a:buFont typeface="Arial" panose="020B0604020202020204" pitchFamily="34" charset="0"/>
              <a:buChar cha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5" name="Date Placeholder 4"/>
          <p:cNvSpPr>
            <a:spLocks noGrp="1"/>
          </p:cNvSpPr>
          <p:nvPr>
            <p:ph type="dt" sz="half" idx="10"/>
          </p:nvPr>
        </p:nvSpPr>
        <p:spPr/>
        <p:txBody>
          <a:bodyPr/>
          <a:lstStyle/>
          <a:p>
            <a:fld id="{D20BA7C3-50C5-481E-9D53-C212170E3B1F}" type="datetime1">
              <a:rPr lang="en-GB" smtClean="0"/>
              <a:t>11.11.17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2623586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105287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E16B1-E722-48ED-A363-D40924528969}" type="datetime1">
              <a:rPr lang="en-GB" smtClean="0"/>
              <a:t>11.11.17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65121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560" y="2272600"/>
            <a:ext cx="2864297" cy="1162050"/>
          </a:xfrm>
        </p:spPr>
        <p:txBody>
          <a:bodyPr anchor="b"/>
          <a:lstStyle>
            <a:lvl1pPr algn="l">
              <a:defRPr sz="2000" b="1"/>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Content Placeholder 2"/>
          <p:cNvSpPr>
            <a:spLocks noGrp="1"/>
          </p:cNvSpPr>
          <p:nvPr>
            <p:ph idx="1"/>
          </p:nvPr>
        </p:nvSpPr>
        <p:spPr>
          <a:xfrm>
            <a:off x="3575050" y="2276872"/>
            <a:ext cx="5111750" cy="38492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Text Placeholder 3"/>
          <p:cNvSpPr>
            <a:spLocks noGrp="1"/>
          </p:cNvSpPr>
          <p:nvPr>
            <p:ph type="body" sz="half" idx="2"/>
          </p:nvPr>
        </p:nvSpPr>
        <p:spPr>
          <a:xfrm>
            <a:off x="611560" y="3429000"/>
            <a:ext cx="2853953" cy="2697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
        <p:nvSpPr>
          <p:cNvPr id="5" name="Date Placeholder 4"/>
          <p:cNvSpPr>
            <a:spLocks noGrp="1"/>
          </p:cNvSpPr>
          <p:nvPr>
            <p:ph type="dt" sz="half" idx="10"/>
          </p:nvPr>
        </p:nvSpPr>
        <p:spPr/>
        <p:txBody>
          <a:bodyPr/>
          <a:lstStyle/>
          <a:p>
            <a:fld id="{17A703C4-D915-450C-B739-93F41BFC1B07}" type="datetime1">
              <a:rPr lang="en-GB" smtClean="0"/>
              <a:t>11.11.17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283903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p:txBody>
      </p:sp>
      <p:sp>
        <p:nvSpPr>
          <p:cNvPr id="5" name="Date Placeholder 4"/>
          <p:cNvSpPr>
            <a:spLocks noGrp="1"/>
          </p:cNvSpPr>
          <p:nvPr>
            <p:ph type="dt" sz="half" idx="10"/>
          </p:nvPr>
        </p:nvSpPr>
        <p:spPr/>
        <p:txBody>
          <a:bodyPr/>
          <a:lstStyle/>
          <a:p>
            <a:fld id="{E514DE78-34D9-4A02-8152-324D47D192CF}" type="datetime1">
              <a:rPr lang="en-GB" smtClean="0"/>
              <a:t>11.11.17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424672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Vertical Text Placeholder 2"/>
          <p:cNvSpPr>
            <a:spLocks noGrp="1"/>
          </p:cNvSpPr>
          <p:nvPr>
            <p:ph type="body" orient="vert" idx="1"/>
          </p:nvPr>
        </p:nvSpPr>
        <p:spPr/>
        <p:txBody>
          <a:bodyPr vert="eaVert"/>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Date Placeholder 3"/>
          <p:cNvSpPr>
            <a:spLocks noGrp="1"/>
          </p:cNvSpPr>
          <p:nvPr>
            <p:ph type="dt" sz="half" idx="10"/>
          </p:nvPr>
        </p:nvSpPr>
        <p:spPr/>
        <p:txBody>
          <a:bodyPr/>
          <a:lstStyle/>
          <a:p>
            <a:fld id="{E2920749-001C-421C-943E-187D4F5117EC}" type="datetime1">
              <a:rPr lang="en-GB" smtClean="0"/>
              <a:t>11.11.17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2C5F9-7D0E-4DA6-840E-629828DA72AA}" type="slidenum">
              <a:rPr lang="en-GB" smtClean="0"/>
              <a:t>‹Nr.›</a:t>
            </a:fld>
            <a:endParaRPr lang="en-GB"/>
          </a:p>
        </p:txBody>
      </p:sp>
    </p:spTree>
    <p:extLst>
      <p:ext uri="{BB962C8B-B14F-4D97-AF65-F5344CB8AC3E}">
        <p14:creationId xmlns:p14="http://schemas.microsoft.com/office/powerpoint/2010/main" val="14920314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 1"/>
          <p:cNvPicPr>
            <a:picLocks noChangeAspect="1"/>
          </p:cNvPicPr>
          <p:nvPr userDrawn="1"/>
        </p:nvPicPr>
        <p:blipFill>
          <a:blip r:embed="rId19"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11560" y="1700808"/>
            <a:ext cx="7956884" cy="576064"/>
          </a:xfrm>
          <a:prstGeom prst="rect">
            <a:avLst/>
          </a:prstGeom>
        </p:spPr>
        <p:txBody>
          <a:bodyPr vert="horz" lIns="91440" tIns="45720" rIns="91440" bIns="45720" rtlCol="0" anchor="t">
            <a:normAutofit/>
          </a:bodyPr>
          <a:lstStyle/>
          <a:p>
            <a:r>
              <a:rPr lang="fr-CH" noProof="0" dirty="0" smtClean="0"/>
              <a:t>Click to </a:t>
            </a:r>
            <a:r>
              <a:rPr lang="fr-CH" noProof="0" dirty="0" err="1" smtClean="0"/>
              <a:t>edit</a:t>
            </a:r>
            <a:r>
              <a:rPr lang="fr-CH" noProof="0" dirty="0" smtClean="0"/>
              <a:t> Master </a:t>
            </a:r>
            <a:r>
              <a:rPr lang="fr-CH" noProof="0" dirty="0" err="1" smtClean="0"/>
              <a:t>title</a:t>
            </a:r>
            <a:r>
              <a:rPr lang="fr-CH" noProof="0" dirty="0" smtClean="0"/>
              <a:t> style</a:t>
            </a:r>
            <a:endParaRPr lang="fr-CH" noProof="0" dirty="0"/>
          </a:p>
        </p:txBody>
      </p:sp>
      <p:sp>
        <p:nvSpPr>
          <p:cNvPr id="3" name="Text Placeholder 2"/>
          <p:cNvSpPr>
            <a:spLocks noGrp="1"/>
          </p:cNvSpPr>
          <p:nvPr>
            <p:ph type="body" idx="1"/>
          </p:nvPr>
        </p:nvSpPr>
        <p:spPr>
          <a:xfrm>
            <a:off x="611560" y="2276872"/>
            <a:ext cx="7992888" cy="3849291"/>
          </a:xfrm>
          <a:prstGeom prst="rect">
            <a:avLst/>
          </a:prstGeom>
        </p:spPr>
        <p:txBody>
          <a:bodyPr vert="horz" lIns="91440" tIns="45720" rIns="91440" bIns="45720" rtlCol="0">
            <a:normAutofit/>
          </a:bodyPr>
          <a:lstStyle/>
          <a:p>
            <a:pPr lvl="0"/>
            <a:r>
              <a:rPr lang="fr-CH" noProof="0" dirty="0" smtClean="0"/>
              <a:t>Click to </a:t>
            </a:r>
            <a:r>
              <a:rPr lang="fr-CH" noProof="0" dirty="0" err="1" smtClean="0"/>
              <a:t>edit</a:t>
            </a:r>
            <a:r>
              <a:rPr lang="fr-CH" noProof="0" dirty="0" smtClean="0"/>
              <a:t> Master </a:t>
            </a:r>
            <a:r>
              <a:rPr lang="fr-CH" noProof="0" dirty="0" err="1" smtClean="0"/>
              <a:t>text</a:t>
            </a:r>
            <a:r>
              <a:rPr lang="fr-CH" noProof="0" dirty="0" smtClean="0"/>
              <a:t> styles</a:t>
            </a:r>
          </a:p>
          <a:p>
            <a:pPr lvl="1"/>
            <a:r>
              <a:rPr lang="fr-CH" noProof="0" dirty="0" smtClean="0"/>
              <a:t>Second </a:t>
            </a:r>
            <a:r>
              <a:rPr lang="fr-CH" noProof="0" dirty="0" err="1" smtClean="0"/>
              <a:t>level</a:t>
            </a:r>
            <a:endParaRPr lang="fr-CH" noProof="0" dirty="0" smtClean="0"/>
          </a:p>
          <a:p>
            <a:pPr lvl="2"/>
            <a:r>
              <a:rPr lang="fr-CH" noProof="0" dirty="0" err="1" smtClean="0"/>
              <a:t>Third</a:t>
            </a:r>
            <a:r>
              <a:rPr lang="fr-CH" noProof="0" dirty="0" smtClean="0"/>
              <a:t> </a:t>
            </a:r>
            <a:r>
              <a:rPr lang="fr-CH" noProof="0" dirty="0" err="1" smtClean="0"/>
              <a:t>level</a:t>
            </a:r>
            <a:endParaRPr lang="fr-CH" noProof="0" dirty="0" smtClean="0"/>
          </a:p>
          <a:p>
            <a:pPr lvl="3"/>
            <a:r>
              <a:rPr lang="fr-CH" noProof="0" dirty="0" err="1" smtClean="0"/>
              <a:t>Fourth</a:t>
            </a:r>
            <a:r>
              <a:rPr lang="fr-CH" noProof="0" dirty="0" smtClean="0"/>
              <a:t> </a:t>
            </a:r>
            <a:r>
              <a:rPr lang="fr-CH" noProof="0" dirty="0" err="1" smtClean="0"/>
              <a:t>level</a:t>
            </a:r>
            <a:endParaRPr lang="fr-CH" noProof="0" dirty="0" smtClean="0"/>
          </a:p>
          <a:p>
            <a:pPr lvl="4"/>
            <a:r>
              <a:rPr lang="fr-CH" noProof="0" dirty="0" err="1" smtClean="0"/>
              <a:t>Fifth</a:t>
            </a:r>
            <a:r>
              <a:rPr lang="fr-CH" noProof="0" dirty="0" smtClean="0"/>
              <a:t> </a:t>
            </a:r>
            <a:r>
              <a:rPr lang="fr-CH" noProof="0" dirty="0" err="1" smtClean="0"/>
              <a:t>level</a:t>
            </a:r>
            <a:endParaRPr lang="fr-CH" noProof="0" dirty="0"/>
          </a:p>
        </p:txBody>
      </p:sp>
      <p:sp>
        <p:nvSpPr>
          <p:cNvPr id="4" name="Date Placeholder 3"/>
          <p:cNvSpPr>
            <a:spLocks noGrp="1"/>
          </p:cNvSpPr>
          <p:nvPr>
            <p:ph type="dt" sz="half" idx="2"/>
          </p:nvPr>
        </p:nvSpPr>
        <p:spPr>
          <a:xfrm>
            <a:off x="611560" y="6356350"/>
            <a:ext cx="197924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33E2E523-E7D6-41CE-B59C-EC652E232FEA}" type="datetime1">
              <a:rPr lang="en-GB" noProof="0" smtClean="0"/>
              <a:t>11.11.17</a:t>
            </a:fld>
            <a:endParaRPr lang="fr-CH"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Arial" panose="020B0604020202020204" pitchFamily="34" charset="0"/>
                <a:cs typeface="Arial" panose="020B0604020202020204" pitchFamily="34" charset="0"/>
              </a:defRPr>
            </a:lvl1pPr>
          </a:lstStyle>
          <a:p>
            <a:endParaRPr lang="fr-CH" noProof="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FD2C5F9-7D0E-4DA6-840E-629828DA72AA}" type="slidenum">
              <a:rPr lang="fr-CH" noProof="0" smtClean="0"/>
              <a:pPr/>
              <a:t>‹Nr.›</a:t>
            </a:fld>
            <a:endParaRPr lang="fr-CH" noProof="0" dirty="0"/>
          </a:p>
        </p:txBody>
      </p:sp>
    </p:spTree>
    <p:extLst>
      <p:ext uri="{BB962C8B-B14F-4D97-AF65-F5344CB8AC3E}">
        <p14:creationId xmlns:p14="http://schemas.microsoft.com/office/powerpoint/2010/main" val="3075089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4" r:id="rId11"/>
    <p:sldLayoutId id="2147483665" r:id="rId12"/>
    <p:sldLayoutId id="2147483670" r:id="rId13"/>
    <p:sldLayoutId id="2147483671" r:id="rId14"/>
    <p:sldLayoutId id="2147483672" r:id="rId15"/>
    <p:sldLayoutId id="2147483673" r:id="rId16"/>
    <p:sldLayoutId id="2147483674" r:id="rId17"/>
  </p:sldLayoutIdLst>
  <p:hf hdr="0" ftr="0" dt="0"/>
  <p:txStyles>
    <p:title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nccr-onthemove.ch/knowledge-transfer/migration-mobility-indicato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5.xml"/><Relationship Id="rId3"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nccr-onthemove.ch/research/migration-mobility-survey/migration-mobility-survey-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www.migration-population.ch" TargetMode="External"/><Relationship Id="rId4" Type="http://schemas.openxmlformats.org/officeDocument/2006/relationships/hyperlink" Target="http://www.skmr.ch" TargetMode="External"/><Relationship Id="rId5" Type="http://schemas.openxmlformats.org/officeDocument/2006/relationships/hyperlink" Target="http://www.csdh.ch" TargetMode="External"/><Relationship Id="rId6" Type="http://schemas.openxmlformats.org/officeDocument/2006/relationships/hyperlink" Target="http://www.nccr-onthemove.ch" TargetMode="External"/><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chart" Target="../charts/char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CH" cap="all" dirty="0">
                <a:solidFill>
                  <a:srgbClr val="034D7C"/>
                </a:solidFill>
              </a:rPr>
              <a:t>Die Schweiz und die Migrationen: eine lange Geschichte</a:t>
            </a:r>
            <a:r>
              <a:rPr lang="fr-CH" cap="all" dirty="0" smtClean="0">
                <a:solidFill>
                  <a:srgbClr val="034D7C"/>
                </a:solidFill>
              </a:rPr>
              <a:t/>
            </a:r>
            <a:br>
              <a:rPr lang="fr-CH" cap="all" dirty="0" smtClean="0">
                <a:solidFill>
                  <a:srgbClr val="034D7C"/>
                </a:solidFill>
              </a:rPr>
            </a:br>
            <a:r>
              <a:rPr lang="fr-CH" cap="all" dirty="0" smtClean="0">
                <a:solidFill>
                  <a:srgbClr val="034D7C"/>
                </a:solidFill>
              </a:rPr>
              <a:t/>
            </a:r>
            <a:br>
              <a:rPr lang="fr-CH" cap="all" dirty="0" smtClean="0">
                <a:solidFill>
                  <a:srgbClr val="034D7C"/>
                </a:solidFill>
              </a:rPr>
            </a:br>
            <a:r>
              <a:rPr lang="fr-CH" sz="2200" dirty="0">
                <a:solidFill>
                  <a:srgbClr val="004C7D"/>
                </a:solidFill>
              </a:rPr>
              <a:t>Herbstanlass SP 60+ zu Migration – Perspektiven und Strategien</a:t>
            </a:r>
            <a:r>
              <a:rPr lang="fr-CH" dirty="0">
                <a:solidFill>
                  <a:srgbClr val="004C7D"/>
                </a:solidFill>
              </a:rPr>
              <a:t/>
            </a:r>
            <a:br>
              <a:rPr lang="fr-CH" dirty="0">
                <a:solidFill>
                  <a:srgbClr val="004C7D"/>
                </a:solidFill>
              </a:rPr>
            </a:br>
            <a:r>
              <a:rPr lang="fr-CH" cap="all" dirty="0" smtClean="0">
                <a:solidFill>
                  <a:srgbClr val="034D7C"/>
                </a:solidFill>
              </a:rPr>
              <a:t/>
            </a:r>
            <a:br>
              <a:rPr lang="fr-CH" cap="all" dirty="0" smtClean="0">
                <a:solidFill>
                  <a:srgbClr val="034D7C"/>
                </a:solidFill>
              </a:rPr>
            </a:br>
            <a:r>
              <a:rPr lang="fr-CH" dirty="0" smtClean="0">
                <a:solidFill>
                  <a:srgbClr val="004C7D"/>
                </a:solidFill>
              </a:rPr>
              <a:t>Gianni </a:t>
            </a:r>
            <a:r>
              <a:rPr lang="fr-CH" dirty="0">
                <a:solidFill>
                  <a:srgbClr val="004C7D"/>
                </a:solidFill>
              </a:rPr>
              <a:t>D’Amato</a:t>
            </a:r>
            <a:br>
              <a:rPr lang="fr-CH" dirty="0">
                <a:solidFill>
                  <a:srgbClr val="004C7D"/>
                </a:solidFill>
              </a:rPr>
            </a:br>
            <a:r>
              <a:rPr lang="fr-CH" dirty="0" smtClean="0">
                <a:solidFill>
                  <a:srgbClr val="004C7D"/>
                </a:solidFill>
              </a:rPr>
              <a:t/>
            </a:r>
            <a:br>
              <a:rPr lang="fr-CH" dirty="0" smtClean="0">
                <a:solidFill>
                  <a:srgbClr val="004C7D"/>
                </a:solidFill>
              </a:rPr>
            </a:br>
            <a:endParaRPr lang="en-GB" dirty="0"/>
          </a:p>
        </p:txBody>
      </p:sp>
      <p:sp>
        <p:nvSpPr>
          <p:cNvPr id="3" name="Subtitle 2"/>
          <p:cNvSpPr>
            <a:spLocks noGrp="1"/>
          </p:cNvSpPr>
          <p:nvPr>
            <p:ph type="subTitle" idx="1"/>
          </p:nvPr>
        </p:nvSpPr>
        <p:spPr>
          <a:xfrm>
            <a:off x="467544" y="5733256"/>
            <a:ext cx="8208912" cy="481608"/>
          </a:xfrm>
        </p:spPr>
        <p:txBody>
          <a:bodyPr>
            <a:normAutofit fontScale="92500" lnSpcReduction="10000"/>
          </a:bodyPr>
          <a:lstStyle/>
          <a:p>
            <a:r>
              <a:rPr lang="fr-CH" dirty="0">
                <a:solidFill>
                  <a:srgbClr val="004C7D"/>
                </a:solidFill>
              </a:rPr>
              <a:t>SP 60+, Volkshaus Zürich, 21. August 2014</a:t>
            </a:r>
            <a:endParaRPr lang="fr-CH" dirty="0">
              <a:solidFill>
                <a:srgbClr val="004C7D"/>
              </a:solidFill>
            </a:endParaRPr>
          </a:p>
        </p:txBody>
      </p:sp>
    </p:spTree>
    <p:extLst>
      <p:ext uri="{BB962C8B-B14F-4D97-AF65-F5344CB8AC3E}">
        <p14:creationId xmlns:p14="http://schemas.microsoft.com/office/powerpoint/2010/main" val="38660501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art de la population résidante permanente étrangè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07" y="1263246"/>
            <a:ext cx="7747824" cy="4153317"/>
          </a:xfrm>
          <a:prstGeom prst="rect">
            <a:avLst/>
          </a:prstGeom>
          <a:noFill/>
          <a:extLst>
            <a:ext uri="{909E8E84-426E-40dd-AFC4-6F175D3DCCD1}">
              <a14:hiddenFill xmlns:a14="http://schemas.microsoft.com/office/drawing/2010/main">
                <a:solidFill>
                  <a:srgbClr val="FFFFFF"/>
                </a:solidFill>
              </a14:hiddenFill>
            </a:ext>
          </a:extLst>
        </p:spPr>
      </p:pic>
      <p:sp>
        <p:nvSpPr>
          <p:cNvPr id="8196" name="Text Box 2060"/>
          <p:cNvSpPr txBox="1">
            <a:spLocks noChangeArrowheads="1"/>
          </p:cNvSpPr>
          <p:nvPr/>
        </p:nvSpPr>
        <p:spPr bwMode="auto">
          <a:xfrm>
            <a:off x="755576" y="6381328"/>
            <a:ext cx="220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892175" eaLnBrk="0" hangingPunct="0">
              <a:defRPr>
                <a:solidFill>
                  <a:schemeClr val="tx1"/>
                </a:solidFill>
                <a:latin typeface="Times New Roman" pitchFamily="18" charset="0"/>
                <a:cs typeface="Arial" charset="0"/>
              </a:defRPr>
            </a:lvl1pPr>
            <a:lvl2pPr marL="742950" indent="-285750" defTabSz="892175" eaLnBrk="0" hangingPunct="0">
              <a:defRPr>
                <a:solidFill>
                  <a:schemeClr val="tx1"/>
                </a:solidFill>
                <a:latin typeface="Times New Roman" pitchFamily="18" charset="0"/>
                <a:cs typeface="Arial" charset="0"/>
              </a:defRPr>
            </a:lvl2pPr>
            <a:lvl3pPr marL="1143000" indent="-228600" defTabSz="892175" eaLnBrk="0" hangingPunct="0">
              <a:defRPr>
                <a:solidFill>
                  <a:schemeClr val="tx1"/>
                </a:solidFill>
                <a:latin typeface="Times New Roman" pitchFamily="18" charset="0"/>
                <a:cs typeface="Arial" charset="0"/>
              </a:defRPr>
            </a:lvl3pPr>
            <a:lvl4pPr marL="1600200" indent="-228600" defTabSz="892175" eaLnBrk="0" hangingPunct="0">
              <a:defRPr>
                <a:solidFill>
                  <a:schemeClr val="tx1"/>
                </a:solidFill>
                <a:latin typeface="Times New Roman" pitchFamily="18" charset="0"/>
                <a:cs typeface="Arial" charset="0"/>
              </a:defRPr>
            </a:lvl4pPr>
            <a:lvl5pPr marL="2057400" indent="-228600" defTabSz="892175" eaLnBrk="0" hangingPunct="0">
              <a:defRPr>
                <a:solidFill>
                  <a:schemeClr val="tx1"/>
                </a:solidFill>
                <a:latin typeface="Times New Roman" pitchFamily="18" charset="0"/>
                <a:cs typeface="Arial" charset="0"/>
              </a:defRPr>
            </a:lvl5pPr>
            <a:lvl6pPr marL="2514600" indent="-228600" defTabSz="892175" eaLnBrk="0" fontAlgn="base" hangingPunct="0">
              <a:spcBef>
                <a:spcPct val="0"/>
              </a:spcBef>
              <a:spcAft>
                <a:spcPct val="0"/>
              </a:spcAft>
              <a:defRPr>
                <a:solidFill>
                  <a:schemeClr val="tx1"/>
                </a:solidFill>
                <a:latin typeface="Times New Roman" pitchFamily="18" charset="0"/>
                <a:cs typeface="Arial" charset="0"/>
              </a:defRPr>
            </a:lvl6pPr>
            <a:lvl7pPr marL="2971800" indent="-228600" defTabSz="892175" eaLnBrk="0" fontAlgn="base" hangingPunct="0">
              <a:spcBef>
                <a:spcPct val="0"/>
              </a:spcBef>
              <a:spcAft>
                <a:spcPct val="0"/>
              </a:spcAft>
              <a:defRPr>
                <a:solidFill>
                  <a:schemeClr val="tx1"/>
                </a:solidFill>
                <a:latin typeface="Times New Roman" pitchFamily="18" charset="0"/>
                <a:cs typeface="Arial" charset="0"/>
              </a:defRPr>
            </a:lvl7pPr>
            <a:lvl8pPr marL="3429000" indent="-228600" defTabSz="892175" eaLnBrk="0" fontAlgn="base" hangingPunct="0">
              <a:spcBef>
                <a:spcPct val="0"/>
              </a:spcBef>
              <a:spcAft>
                <a:spcPct val="0"/>
              </a:spcAft>
              <a:defRPr>
                <a:solidFill>
                  <a:schemeClr val="tx1"/>
                </a:solidFill>
                <a:latin typeface="Times New Roman" pitchFamily="18" charset="0"/>
                <a:cs typeface="Arial" charset="0"/>
              </a:defRPr>
            </a:lvl8pPr>
            <a:lvl9pPr marL="3886200" indent="-228600" defTabSz="892175"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lnSpc>
                <a:spcPts val="2400"/>
              </a:lnSpc>
              <a:spcBef>
                <a:spcPct val="50000"/>
              </a:spcBef>
              <a:spcAft>
                <a:spcPct val="50000"/>
              </a:spcAft>
            </a:pPr>
            <a:r>
              <a:rPr lang="fr-CH" sz="900">
                <a:latin typeface="Arial" charset="0"/>
              </a:rPr>
              <a:t>Source: Office fédéral de la statistique</a:t>
            </a:r>
          </a:p>
        </p:txBody>
      </p:sp>
      <p:grpSp>
        <p:nvGrpSpPr>
          <p:cNvPr id="8197" name="Group 2073"/>
          <p:cNvGrpSpPr>
            <a:grpSpLocks/>
          </p:cNvGrpSpPr>
          <p:nvPr/>
        </p:nvGrpSpPr>
        <p:grpSpPr bwMode="auto">
          <a:xfrm>
            <a:off x="3868738" y="1905000"/>
            <a:ext cx="1350962" cy="4187826"/>
            <a:chOff x="2437" y="1200"/>
            <a:chExt cx="851" cy="2638"/>
          </a:xfrm>
        </p:grpSpPr>
        <p:sp>
          <p:nvSpPr>
            <p:cNvPr id="8210" name="Line 2054"/>
            <p:cNvSpPr>
              <a:spLocks noChangeShapeType="1"/>
            </p:cNvSpPr>
            <p:nvPr/>
          </p:nvSpPr>
          <p:spPr bwMode="auto">
            <a:xfrm>
              <a:off x="2717" y="1200"/>
              <a:ext cx="1" cy="23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r-CH"/>
            </a:p>
          </p:txBody>
        </p:sp>
        <p:sp>
          <p:nvSpPr>
            <p:cNvPr id="8211" name="Text Box 2062"/>
            <p:cNvSpPr txBox="1">
              <a:spLocks noChangeArrowheads="1"/>
            </p:cNvSpPr>
            <p:nvPr/>
          </p:nvSpPr>
          <p:spPr bwMode="auto">
            <a:xfrm>
              <a:off x="2437" y="3710"/>
              <a:ext cx="851"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lnSpc>
                  <a:spcPts val="1600"/>
                </a:lnSpc>
                <a:spcBef>
                  <a:spcPct val="50000"/>
                </a:spcBef>
                <a:spcAft>
                  <a:spcPct val="50000"/>
                </a:spcAft>
              </a:pPr>
              <a:r>
                <a:rPr lang="fr-CH" sz="1200" b="1" dirty="0">
                  <a:latin typeface="Arial" charset="0"/>
                </a:rPr>
                <a:t>Portes ouvertes</a:t>
              </a:r>
              <a:endParaRPr lang="fr-FR" sz="1200" b="1" dirty="0">
                <a:latin typeface="Arial" charset="0"/>
              </a:endParaRPr>
            </a:p>
          </p:txBody>
        </p:sp>
      </p:grpSp>
      <p:grpSp>
        <p:nvGrpSpPr>
          <p:cNvPr id="8198" name="Group 2080"/>
          <p:cNvGrpSpPr>
            <a:grpSpLocks/>
          </p:cNvGrpSpPr>
          <p:nvPr/>
        </p:nvGrpSpPr>
        <p:grpSpPr bwMode="auto">
          <a:xfrm>
            <a:off x="6228089" y="1928813"/>
            <a:ext cx="2455865" cy="4545012"/>
            <a:chOff x="3746" y="1215"/>
            <a:chExt cx="1547" cy="2863"/>
          </a:xfrm>
        </p:grpSpPr>
        <p:sp>
          <p:nvSpPr>
            <p:cNvPr id="8208" name="Line 2057"/>
            <p:cNvSpPr>
              <a:spLocks noChangeShapeType="1"/>
            </p:cNvSpPr>
            <p:nvPr/>
          </p:nvSpPr>
          <p:spPr bwMode="auto">
            <a:xfrm>
              <a:off x="3746" y="1215"/>
              <a:ext cx="1" cy="23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r-CH"/>
            </a:p>
          </p:txBody>
        </p:sp>
        <p:sp>
          <p:nvSpPr>
            <p:cNvPr id="8209" name="Text Box 2064"/>
            <p:cNvSpPr txBox="1">
              <a:spLocks noChangeArrowheads="1"/>
            </p:cNvSpPr>
            <p:nvPr/>
          </p:nvSpPr>
          <p:spPr bwMode="auto">
            <a:xfrm>
              <a:off x="4563" y="3566"/>
              <a:ext cx="73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lnSpc>
                  <a:spcPts val="1600"/>
                </a:lnSpc>
                <a:spcBef>
                  <a:spcPct val="50000"/>
                </a:spcBef>
                <a:spcAft>
                  <a:spcPct val="50000"/>
                </a:spcAft>
              </a:pPr>
              <a:r>
                <a:rPr lang="fr-CH" sz="1200" b="1" dirty="0">
                  <a:latin typeface="Arial" charset="0"/>
                </a:rPr>
                <a:t>Libre-circulation UE et nouvelles migrations</a:t>
              </a:r>
              <a:endParaRPr lang="fr-FR" sz="1200" b="1" dirty="0">
                <a:latin typeface="Arial" charset="0"/>
              </a:endParaRPr>
            </a:p>
          </p:txBody>
        </p:sp>
      </p:grpSp>
      <p:grpSp>
        <p:nvGrpSpPr>
          <p:cNvPr id="8199" name="Group 2074"/>
          <p:cNvGrpSpPr>
            <a:grpSpLocks/>
          </p:cNvGrpSpPr>
          <p:nvPr/>
        </p:nvGrpSpPr>
        <p:grpSpPr bwMode="auto">
          <a:xfrm>
            <a:off x="5451475" y="1905000"/>
            <a:ext cx="949325" cy="4238625"/>
            <a:chOff x="3434" y="1200"/>
            <a:chExt cx="598" cy="2670"/>
          </a:xfrm>
        </p:grpSpPr>
        <p:sp>
          <p:nvSpPr>
            <p:cNvPr id="8206" name="Line 2056"/>
            <p:cNvSpPr>
              <a:spLocks noChangeShapeType="1"/>
            </p:cNvSpPr>
            <p:nvPr/>
          </p:nvSpPr>
          <p:spPr bwMode="auto">
            <a:xfrm>
              <a:off x="3695" y="1200"/>
              <a:ext cx="1" cy="23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r-CH"/>
            </a:p>
          </p:txBody>
        </p:sp>
        <p:sp>
          <p:nvSpPr>
            <p:cNvPr id="8207" name="Text Box 2066"/>
            <p:cNvSpPr txBox="1">
              <a:spLocks noChangeArrowheads="1"/>
            </p:cNvSpPr>
            <p:nvPr/>
          </p:nvSpPr>
          <p:spPr bwMode="auto">
            <a:xfrm>
              <a:off x="3434" y="3614"/>
              <a:ext cx="59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lnSpc>
                  <a:spcPts val="1600"/>
                </a:lnSpc>
                <a:spcBef>
                  <a:spcPct val="50000"/>
                </a:spcBef>
                <a:spcAft>
                  <a:spcPct val="50000"/>
                </a:spcAft>
              </a:pPr>
              <a:r>
                <a:rPr lang="fr-CH" sz="1200" b="1">
                  <a:latin typeface="Arial" charset="0"/>
                </a:rPr>
                <a:t>Crise pétrolière</a:t>
              </a:r>
              <a:endParaRPr lang="fr-FR" sz="1200" b="1">
                <a:latin typeface="Arial" charset="0"/>
              </a:endParaRPr>
            </a:p>
          </p:txBody>
        </p:sp>
      </p:grpSp>
      <p:grpSp>
        <p:nvGrpSpPr>
          <p:cNvPr id="8200" name="Group 2072"/>
          <p:cNvGrpSpPr>
            <a:grpSpLocks/>
          </p:cNvGrpSpPr>
          <p:nvPr/>
        </p:nvGrpSpPr>
        <p:grpSpPr bwMode="auto">
          <a:xfrm>
            <a:off x="1717675" y="1905000"/>
            <a:ext cx="949325" cy="4137025"/>
            <a:chOff x="1082" y="1200"/>
            <a:chExt cx="598" cy="2606"/>
          </a:xfrm>
        </p:grpSpPr>
        <p:sp>
          <p:nvSpPr>
            <p:cNvPr id="8204" name="Line 2053"/>
            <p:cNvSpPr>
              <a:spLocks noChangeShapeType="1"/>
            </p:cNvSpPr>
            <p:nvPr/>
          </p:nvSpPr>
          <p:spPr bwMode="auto">
            <a:xfrm>
              <a:off x="1296" y="1200"/>
              <a:ext cx="1" cy="233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r-CH"/>
            </a:p>
          </p:txBody>
        </p:sp>
        <p:sp>
          <p:nvSpPr>
            <p:cNvPr id="8205" name="Text Box 2068"/>
            <p:cNvSpPr txBox="1">
              <a:spLocks noChangeArrowheads="1"/>
            </p:cNvSpPr>
            <p:nvPr/>
          </p:nvSpPr>
          <p:spPr bwMode="auto">
            <a:xfrm>
              <a:off x="1082" y="3678"/>
              <a:ext cx="59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lnSpc>
                  <a:spcPts val="1600"/>
                </a:lnSpc>
                <a:spcBef>
                  <a:spcPct val="50000"/>
                </a:spcBef>
                <a:spcAft>
                  <a:spcPct val="50000"/>
                </a:spcAft>
              </a:pPr>
              <a:r>
                <a:rPr lang="fr-CH" sz="1200" b="1">
                  <a:latin typeface="Arial" charset="0"/>
                </a:rPr>
                <a:t>1</a:t>
              </a:r>
              <a:r>
                <a:rPr lang="fr-CH" sz="1200" b="1" baseline="30000">
                  <a:latin typeface="Arial" charset="0"/>
                </a:rPr>
                <a:t>e</a:t>
              </a:r>
              <a:r>
                <a:rPr lang="fr-CH" sz="1200" b="1">
                  <a:latin typeface="Arial" charset="0"/>
                </a:rPr>
                <a:t> guerre</a:t>
              </a:r>
              <a:endParaRPr lang="fr-FR" sz="1200" b="1">
                <a:latin typeface="Arial" charset="0"/>
              </a:endParaRPr>
            </a:p>
          </p:txBody>
        </p:sp>
      </p:grpSp>
      <p:sp>
        <p:nvSpPr>
          <p:cNvPr id="8201" name="Rectangle 2071"/>
          <p:cNvSpPr>
            <a:spLocks noChangeArrowheads="1"/>
          </p:cNvSpPr>
          <p:nvPr/>
        </p:nvSpPr>
        <p:spPr bwMode="auto">
          <a:xfrm>
            <a:off x="683568" y="6165304"/>
            <a:ext cx="4824536" cy="14401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fr-CH" dirty="0" smtClean="0"/>
              <a:t>De: Etienne Piguet: Migrations en Suisse</a:t>
            </a:r>
            <a:endParaRPr lang="fr-CH" dirty="0"/>
          </a:p>
        </p:txBody>
      </p:sp>
      <p:sp>
        <p:nvSpPr>
          <p:cNvPr id="8202" name="Line 2077"/>
          <p:cNvSpPr>
            <a:spLocks noChangeShapeType="1"/>
          </p:cNvSpPr>
          <p:nvPr/>
        </p:nvSpPr>
        <p:spPr bwMode="auto">
          <a:xfrm>
            <a:off x="7522741" y="1916113"/>
            <a:ext cx="1587" cy="37099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fr-CH"/>
          </a:p>
        </p:txBody>
      </p:sp>
      <p:sp>
        <p:nvSpPr>
          <p:cNvPr id="8203" name="Text Box 2078"/>
          <p:cNvSpPr txBox="1">
            <a:spLocks noChangeArrowheads="1"/>
          </p:cNvSpPr>
          <p:nvPr/>
        </p:nvSpPr>
        <p:spPr bwMode="auto">
          <a:xfrm>
            <a:off x="5796136" y="6093296"/>
            <a:ext cx="11588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lnSpc>
                <a:spcPts val="1600"/>
              </a:lnSpc>
              <a:spcBef>
                <a:spcPct val="50000"/>
              </a:spcBef>
              <a:spcAft>
                <a:spcPct val="50000"/>
              </a:spcAft>
            </a:pPr>
            <a:r>
              <a:rPr lang="fr-CH" sz="1200" b="1" dirty="0">
                <a:latin typeface="Arial" charset="0"/>
              </a:rPr>
              <a:t>Reprise de l’immigration</a:t>
            </a:r>
            <a:endParaRPr lang="fr-FR" sz="1200" b="1" dirty="0">
              <a:latin typeface="Arial" charset="0"/>
            </a:endParaRPr>
          </a:p>
        </p:txBody>
      </p:sp>
      <p:sp>
        <p:nvSpPr>
          <p:cNvPr id="20" name="ZoneTexte 19"/>
          <p:cNvSpPr txBox="1"/>
          <p:nvPr/>
        </p:nvSpPr>
        <p:spPr>
          <a:xfrm>
            <a:off x="8244408" y="1916832"/>
            <a:ext cx="864096" cy="584775"/>
          </a:xfrm>
          <a:prstGeom prst="rect">
            <a:avLst/>
          </a:prstGeom>
          <a:noFill/>
        </p:spPr>
        <p:txBody>
          <a:bodyPr wrap="square" rtlCol="0">
            <a:spAutoFit/>
          </a:bodyPr>
          <a:lstStyle/>
          <a:p>
            <a:pPr algn="ctr"/>
            <a:r>
              <a:rPr lang="fr-CH" sz="1600" dirty="0" smtClean="0">
                <a:latin typeface="Arial" pitchFamily="34" charset="0"/>
                <a:cs typeface="Arial" pitchFamily="34" charset="0"/>
              </a:rPr>
              <a:t>2016</a:t>
            </a:r>
            <a:endParaRPr lang="fr-CH" sz="1600" dirty="0" smtClean="0">
              <a:latin typeface="Arial" pitchFamily="34" charset="0"/>
              <a:cs typeface="Arial" pitchFamily="34" charset="0"/>
            </a:endParaRPr>
          </a:p>
          <a:p>
            <a:pPr algn="ctr"/>
            <a:r>
              <a:rPr lang="fr-CH" sz="1600" dirty="0" smtClean="0">
                <a:latin typeface="Arial" pitchFamily="34" charset="0"/>
                <a:cs typeface="Arial" pitchFamily="34" charset="0"/>
              </a:rPr>
              <a:t>25.0 </a:t>
            </a:r>
            <a:r>
              <a:rPr lang="fr-CH" sz="1600" dirty="0" smtClean="0">
                <a:latin typeface="Arial" pitchFamily="34" charset="0"/>
                <a:cs typeface="Arial" pitchFamily="34" charset="0"/>
              </a:rPr>
              <a:t>%</a:t>
            </a:r>
            <a:endParaRPr lang="fr-CH" sz="1600" dirty="0">
              <a:latin typeface="Arial" pitchFamily="34" charset="0"/>
              <a:cs typeface="Arial" pitchFamily="34" charset="0"/>
            </a:endParaRPr>
          </a:p>
        </p:txBody>
      </p:sp>
    </p:spTree>
    <p:extLst>
      <p:ext uri="{BB962C8B-B14F-4D97-AF65-F5344CB8AC3E}">
        <p14:creationId xmlns:p14="http://schemas.microsoft.com/office/powerpoint/2010/main" val="122911406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755576" y="1279793"/>
            <a:ext cx="6840760" cy="615553"/>
          </a:xfrm>
          <a:prstGeom prst="rect">
            <a:avLst/>
          </a:prstGeom>
        </p:spPr>
        <p:txBody>
          <a:bodyPr wrap="square" lIns="0" tIns="0" rIns="0" bIns="0">
            <a:spAutoFit/>
          </a:bodyPr>
          <a:lstStyle/>
          <a:p>
            <a:pPr>
              <a:spcBef>
                <a:spcPct val="0"/>
              </a:spcBef>
              <a:tabLst>
                <a:tab pos="8162925" algn="l"/>
              </a:tabLst>
              <a:defRPr/>
            </a:pPr>
            <a:r>
              <a:rPr lang="fr-CH" sz="2000" b="1" cap="all" dirty="0">
                <a:solidFill>
                  <a:srgbClr val="004C7D"/>
                </a:solidFill>
                <a:latin typeface="Arial" pitchFamily="34" charset="0"/>
                <a:cs typeface="Arial" pitchFamily="34" charset="0"/>
              </a:rPr>
              <a:t>Paradoxe Einwanderungspolitik nach 1945</a:t>
            </a: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a:stCxn id="12" idx="1"/>
          </p:cNvCxnSpPr>
          <p:nvPr/>
        </p:nvCxnSpPr>
        <p:spPr>
          <a:xfrm>
            <a:off x="755576" y="1587570"/>
            <a:ext cx="6840760" cy="4123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99992" y="1772816"/>
            <a:ext cx="3888432" cy="646331"/>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Titre Texte</a:t>
            </a:r>
          </a:p>
          <a:p>
            <a:endParaRPr lang="fr-CH" sz="1000" dirty="0" smtClean="0">
              <a:latin typeface="Arial" pitchFamily="34" charset="0"/>
              <a:cs typeface="Arial" pitchFamily="34" charset="0"/>
            </a:endParaRPr>
          </a:p>
          <a:p>
            <a:r>
              <a:rPr lang="fr-CH" sz="1600" dirty="0" smtClean="0">
                <a:latin typeface="Arial" pitchFamily="34" charset="0"/>
                <a:cs typeface="Arial" pitchFamily="34" charset="0"/>
              </a:rPr>
              <a:t>Texte</a:t>
            </a:r>
          </a:p>
        </p:txBody>
      </p:sp>
      <p:sp>
        <p:nvSpPr>
          <p:cNvPr id="10" name="Rectangle 9"/>
          <p:cNvSpPr/>
          <p:nvPr/>
        </p:nvSpPr>
        <p:spPr>
          <a:xfrm>
            <a:off x="827584" y="5805264"/>
            <a:ext cx="3986646" cy="276999"/>
          </a:xfrm>
          <a:prstGeom prst="rect">
            <a:avLst/>
          </a:prstGeom>
        </p:spPr>
        <p:txBody>
          <a:bodyPr wrap="square">
            <a:spAutoFit/>
          </a:bodyPr>
          <a:lstStyle/>
          <a:p>
            <a:r>
              <a:rPr lang="fr-CH" sz="1200" i="1" dirty="0" smtClean="0">
                <a:latin typeface="Arial" pitchFamily="34" charset="0"/>
                <a:cs typeface="Arial" pitchFamily="34" charset="0"/>
              </a:rPr>
              <a:t>Sozialarchiv</a:t>
            </a:r>
            <a:endParaRPr lang="fr-CH" sz="1200" i="1" dirty="0">
              <a:latin typeface="Arial" pitchFamily="34" charset="0"/>
              <a:cs typeface="Arial" pitchFamily="34" charset="0"/>
            </a:endParaRPr>
          </a:p>
        </p:txBody>
      </p:sp>
      <p:pic>
        <p:nvPicPr>
          <p:cNvPr id="8" name="Image 6" descr="C:\Users\steineri\AppData\Local\Microsoft\Windows\Temporary Internet Files\Content.Outlook\Q8YJZ02H\1982_noch mehr einwanderu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772816"/>
            <a:ext cx="2837180" cy="4028440"/>
          </a:xfrm>
          <a:prstGeom prst="rect">
            <a:avLst/>
          </a:prstGeom>
          <a:noFill/>
          <a:ln>
            <a:noFill/>
          </a:ln>
        </p:spPr>
      </p:pic>
      <p:pic>
        <p:nvPicPr>
          <p:cNvPr id="9" name="Bild 8"/>
          <p:cNvPicPr/>
          <p:nvPr/>
        </p:nvPicPr>
        <p:blipFill>
          <a:blip r:embed="rId4" cstate="print"/>
          <a:srcRect/>
          <a:stretch>
            <a:fillRect/>
          </a:stretch>
        </p:blipFill>
        <p:spPr bwMode="auto">
          <a:xfrm>
            <a:off x="3923928" y="1772816"/>
            <a:ext cx="4608512" cy="3456384"/>
          </a:xfrm>
          <a:prstGeom prst="rect">
            <a:avLst/>
          </a:prstGeom>
          <a:noFill/>
          <a:ln w="9525">
            <a:noFill/>
            <a:miter lim="800000"/>
            <a:headEnd/>
            <a:tailEnd/>
          </a:ln>
        </p:spPr>
      </p:pic>
    </p:spTree>
    <p:extLst>
      <p:ext uri="{BB962C8B-B14F-4D97-AF65-F5344CB8AC3E}">
        <p14:creationId xmlns:p14="http://schemas.microsoft.com/office/powerpoint/2010/main" val="37604589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683568" y="1279793"/>
            <a:ext cx="6912768" cy="615553"/>
          </a:xfrm>
          <a:prstGeom prst="rect">
            <a:avLst/>
          </a:prstGeom>
        </p:spPr>
        <p:txBody>
          <a:bodyPr wrap="square" lIns="0" tIns="0" rIns="0" bIns="0">
            <a:spAutoFit/>
          </a:bodyPr>
          <a:lstStyle/>
          <a:p>
            <a:pPr>
              <a:spcBef>
                <a:spcPct val="0"/>
              </a:spcBef>
              <a:tabLst>
                <a:tab pos="8162925" algn="l"/>
              </a:tabLst>
              <a:defRPr/>
            </a:pPr>
            <a:r>
              <a:rPr lang="fr-CH" sz="2000" b="1" cap="all" dirty="0">
                <a:solidFill>
                  <a:srgbClr val="004C7D"/>
                </a:solidFill>
                <a:latin typeface="Arial" pitchFamily="34" charset="0"/>
                <a:cs typeface="Arial" pitchFamily="34" charset="0"/>
              </a:rPr>
              <a:t>Vom ausländer zum Mobilen Bürger</a:t>
            </a: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a:stCxn id="12" idx="1"/>
          </p:cNvCxnSpPr>
          <p:nvPr/>
        </p:nvCxnSpPr>
        <p:spPr>
          <a:xfrm>
            <a:off x="683568" y="1587570"/>
            <a:ext cx="6912768" cy="4123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6156176" y="1772816"/>
            <a:ext cx="3384376" cy="646331"/>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Geographie des FZA</a:t>
            </a:r>
          </a:p>
          <a:p>
            <a:endParaRPr lang="fr-CH" sz="1000" dirty="0" smtClean="0">
              <a:latin typeface="Arial" pitchFamily="34" charset="0"/>
              <a:cs typeface="Arial" pitchFamily="34" charset="0"/>
            </a:endParaRPr>
          </a:p>
          <a:p>
            <a:endParaRPr lang="fr-CH" sz="1600" dirty="0" smtClean="0">
              <a:latin typeface="Arial" pitchFamily="34" charset="0"/>
              <a:cs typeface="Arial" pitchFamily="34" charset="0"/>
            </a:endParaRPr>
          </a:p>
        </p:txBody>
      </p:sp>
      <p:sp>
        <p:nvSpPr>
          <p:cNvPr id="10" name="Rectangle 9"/>
          <p:cNvSpPr/>
          <p:nvPr/>
        </p:nvSpPr>
        <p:spPr>
          <a:xfrm>
            <a:off x="755576" y="5805264"/>
            <a:ext cx="3986646" cy="276999"/>
          </a:xfrm>
          <a:prstGeom prst="rect">
            <a:avLst/>
          </a:prstGeom>
        </p:spPr>
        <p:txBody>
          <a:bodyPr wrap="square">
            <a:spAutoFit/>
          </a:bodyPr>
          <a:lstStyle/>
          <a:p>
            <a:r>
              <a:rPr lang="fr-CH" sz="1200" i="1" dirty="0" smtClean="0">
                <a:latin typeface="Arial" pitchFamily="34" charset="0"/>
                <a:cs typeface="Arial" pitchFamily="34" charset="0"/>
              </a:rPr>
              <a:t>Admin EDA</a:t>
            </a:r>
            <a:endParaRPr lang="fr-CH" sz="1200" i="1" dirty="0">
              <a:latin typeface="Arial" pitchFamily="34" charset="0"/>
              <a:cs typeface="Arial" pitchFamily="34" charset="0"/>
            </a:endParaRPr>
          </a:p>
        </p:txBody>
      </p:sp>
      <p:pic>
        <p:nvPicPr>
          <p:cNvPr id="7" name="Image 1"/>
          <p:cNvPicPr/>
          <p:nvPr/>
        </p:nvPicPr>
        <p:blipFill>
          <a:blip r:embed="rId3" cstate="print"/>
          <a:srcRect/>
          <a:stretch>
            <a:fillRect/>
          </a:stretch>
        </p:blipFill>
        <p:spPr bwMode="auto">
          <a:xfrm>
            <a:off x="683568" y="1772816"/>
            <a:ext cx="5256584" cy="403244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7064342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Migration Mobility Indicators</a:t>
            </a:r>
            <a:br>
              <a:rPr lang="en-US" dirty="0" smtClean="0"/>
            </a:br>
            <a:endParaRPr lang="en-US" dirty="0"/>
          </a:p>
        </p:txBody>
      </p:sp>
      <p:sp>
        <p:nvSpPr>
          <p:cNvPr id="4" name="Inhaltsplatzhalter 3"/>
          <p:cNvSpPr>
            <a:spLocks noGrp="1"/>
          </p:cNvSpPr>
          <p:nvPr>
            <p:ph idx="1"/>
          </p:nvPr>
        </p:nvSpPr>
        <p:spPr/>
        <p:txBody>
          <a:bodyPr/>
          <a:lstStyle/>
          <a:p>
            <a:r>
              <a:rPr lang="en-US" sz="2000" dirty="0">
                <a:hlinkClick r:id="rId2"/>
              </a:rPr>
              <a:t>http://nccr-onthemove.ch/knowledge-transfer/migration-mobility-indicators</a:t>
            </a:r>
            <a:r>
              <a:rPr lang="en-US" sz="2000" dirty="0" smtClean="0">
                <a:hlinkClick r:id="rId2"/>
              </a:rPr>
              <a:t>/</a:t>
            </a:r>
            <a:endParaRPr lang="en-US" sz="2000" dirty="0" smtClean="0"/>
          </a:p>
          <a:p>
            <a:endParaRPr lang="en-US" dirty="0"/>
          </a:p>
        </p:txBody>
      </p:sp>
    </p:spTree>
    <p:extLst>
      <p:ext uri="{BB962C8B-B14F-4D97-AF65-F5344CB8AC3E}">
        <p14:creationId xmlns:p14="http://schemas.microsoft.com/office/powerpoint/2010/main" val="37279396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0"/>
          </p:nvPr>
        </p:nvSpPr>
        <p:spPr>
          <a:xfrm>
            <a:off x="420702" y="1484785"/>
            <a:ext cx="8255753" cy="686524"/>
          </a:xfrm>
        </p:spPr>
        <p:txBody>
          <a:bodyPr>
            <a:normAutofit lnSpcReduction="10000"/>
          </a:bodyPr>
          <a:lstStyle/>
          <a:p>
            <a:r>
              <a:rPr lang="fr-CH" sz="2200" b="1" dirty="0" smtClean="0">
                <a:solidFill>
                  <a:schemeClr val="tx1"/>
                </a:solidFill>
                <a:latin typeface="+mj-lt"/>
                <a:ea typeface="+mj-ea"/>
                <a:cs typeface="+mj-cs"/>
              </a:rPr>
              <a:t>Philippe Wanner</a:t>
            </a:r>
            <a:r>
              <a:rPr lang="fr-CH" dirty="0" smtClean="0"/>
              <a:t>: Estimation on Highly qualified personnel among immgrants</a:t>
            </a:r>
            <a:endParaRPr lang="fr-CH" dirty="0"/>
          </a:p>
        </p:txBody>
      </p:sp>
      <p:graphicFrame>
        <p:nvGraphicFramePr>
          <p:cNvPr id="5" name="Espace réservé du contenu 4"/>
          <p:cNvGraphicFramePr>
            <a:graphicFrameLocks noGrp="1"/>
          </p:cNvGraphicFramePr>
          <p:nvPr>
            <p:ph idx="1"/>
            <p:extLst/>
          </p:nvPr>
        </p:nvGraphicFramePr>
        <p:xfrm>
          <a:off x="425450" y="2133600"/>
          <a:ext cx="8229600" cy="38703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55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0702" y="1239759"/>
            <a:ext cx="8471778" cy="524668"/>
          </a:xfrm>
        </p:spPr>
        <p:txBody>
          <a:bodyPr>
            <a:normAutofit fontScale="90000"/>
          </a:bodyPr>
          <a:lstStyle/>
          <a:p>
            <a:r>
              <a:rPr lang="fr-CH" dirty="0" smtClean="0">
                <a:solidFill>
                  <a:srgbClr val="000000"/>
                </a:solidFill>
              </a:rPr>
              <a:t>Philippe Wanner: </a:t>
            </a:r>
            <a:r>
              <a:rPr lang="fr-CH" dirty="0" smtClean="0">
                <a:solidFill>
                  <a:srgbClr val="FF0000"/>
                </a:solidFill>
              </a:rPr>
              <a:t>Increased Mobility. The impact of FMA  on duration of stay</a:t>
            </a:r>
            <a:endParaRPr lang="fr-CH" dirty="0">
              <a:solidFill>
                <a:srgbClr val="FF0000"/>
              </a:solidFill>
            </a:endParaRPr>
          </a:p>
        </p:txBody>
      </p:sp>
      <p:graphicFrame>
        <p:nvGraphicFramePr>
          <p:cNvPr id="5" name="Espace réservé du contenu 10"/>
          <p:cNvGraphicFramePr>
            <a:graphicFrameLocks noGrp="1"/>
          </p:cNvGraphicFramePr>
          <p:nvPr>
            <p:ph sz="half" idx="1"/>
            <p:extLst>
              <p:ext uri="{D42A27DB-BD31-4B8C-83A1-F6EECF244321}">
                <p14:modId xmlns:p14="http://schemas.microsoft.com/office/powerpoint/2010/main" val="3552827498"/>
              </p:ext>
            </p:extLst>
          </p:nvPr>
        </p:nvGraphicFramePr>
        <p:xfrm>
          <a:off x="423863" y="1717675"/>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Espace réservé du contenu 11"/>
          <p:cNvGraphicFramePr>
            <a:graphicFrameLocks noGrp="1"/>
          </p:cNvGraphicFramePr>
          <p:nvPr>
            <p:ph sz="half" idx="10"/>
            <p:extLst>
              <p:ext uri="{D42A27DB-BD31-4B8C-83A1-F6EECF244321}">
                <p14:modId xmlns:p14="http://schemas.microsoft.com/office/powerpoint/2010/main" val="2469437267"/>
              </p:ext>
            </p:extLst>
          </p:nvPr>
        </p:nvGraphicFramePr>
        <p:xfrm>
          <a:off x="4683125" y="1711325"/>
          <a:ext cx="4038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685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H" dirty="0"/>
              <a:t>Migration-Mobility Indicators </a:t>
            </a:r>
            <a:r>
              <a:rPr lang="fr-CH" dirty="0" smtClean="0"/>
              <a:t>: Anteil Zuwanderung</a:t>
            </a:r>
            <a:r>
              <a:rPr lang="fr-CH" dirty="0"/>
              <a:t/>
            </a:r>
            <a:br>
              <a:rPr lang="fr-CH" dirty="0"/>
            </a:br>
            <a:endParaRPr lang="fr-CH" dirty="0"/>
          </a:p>
        </p:txBody>
      </p:sp>
      <p:sp>
        <p:nvSpPr>
          <p:cNvPr id="3" name="Espace réservé du texte 2"/>
          <p:cNvSpPr>
            <a:spLocks noGrp="1"/>
          </p:cNvSpPr>
          <p:nvPr>
            <p:ph type="body" idx="10"/>
          </p:nvPr>
        </p:nvSpPr>
        <p:spPr/>
        <p:txBody>
          <a:bodyPr/>
          <a:lstStyle/>
          <a:p>
            <a:endParaRPr lang="fr-CH" dirty="0"/>
          </a:p>
        </p:txBody>
      </p:sp>
      <p:pic>
        <p:nvPicPr>
          <p:cNvPr id="5" name="Picture 4"/>
          <p:cNvPicPr>
            <a:picLocks noChangeAspect="1"/>
          </p:cNvPicPr>
          <p:nvPr/>
        </p:nvPicPr>
        <p:blipFill>
          <a:blip r:embed="rId3"/>
          <a:stretch>
            <a:fillRect/>
          </a:stretch>
        </p:blipFill>
        <p:spPr>
          <a:xfrm>
            <a:off x="508001" y="2133600"/>
            <a:ext cx="6008215" cy="3961195"/>
          </a:xfrm>
          <a:prstGeom prst="rect">
            <a:avLst/>
          </a:prstGeom>
        </p:spPr>
      </p:pic>
    </p:spTree>
    <p:extLst>
      <p:ext uri="{BB962C8B-B14F-4D97-AF65-F5344CB8AC3E}">
        <p14:creationId xmlns:p14="http://schemas.microsoft.com/office/powerpoint/2010/main" val="32388231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texte 2"/>
          <p:cNvSpPr>
            <a:spLocks noGrp="1"/>
          </p:cNvSpPr>
          <p:nvPr>
            <p:ph type="body" idx="10"/>
          </p:nvPr>
        </p:nvSpPr>
        <p:spPr/>
        <p:txBody>
          <a:bodyPr/>
          <a:lstStyle/>
          <a:p>
            <a:endParaRPr lang="fr-CH"/>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701" y="1231046"/>
            <a:ext cx="8255753" cy="5047967"/>
          </a:xfrm>
        </p:spPr>
      </p:pic>
    </p:spTree>
    <p:extLst>
      <p:ext uri="{BB962C8B-B14F-4D97-AF65-F5344CB8AC3E}">
        <p14:creationId xmlns:p14="http://schemas.microsoft.com/office/powerpoint/2010/main" val="42753787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Migration Mobility Survey 2016/17</a:t>
            </a:r>
            <a:endParaRPr lang="fr-CH" dirty="0"/>
          </a:p>
        </p:txBody>
      </p:sp>
      <p:sp>
        <p:nvSpPr>
          <p:cNvPr id="3" name="Espace réservé du texte 2"/>
          <p:cNvSpPr>
            <a:spLocks noGrp="1"/>
          </p:cNvSpPr>
          <p:nvPr>
            <p:ph type="body" idx="10"/>
          </p:nvPr>
        </p:nvSpPr>
        <p:spPr/>
        <p:txBody>
          <a:bodyPr/>
          <a:lstStyle/>
          <a:p>
            <a:endParaRPr lang="fr-CH" dirty="0"/>
          </a:p>
        </p:txBody>
      </p:sp>
      <p:sp>
        <p:nvSpPr>
          <p:cNvPr id="6" name="ZoneTexte 5"/>
          <p:cNvSpPr txBox="1"/>
          <p:nvPr/>
        </p:nvSpPr>
        <p:spPr>
          <a:xfrm>
            <a:off x="7092280" y="6003925"/>
            <a:ext cx="1633781" cy="369332"/>
          </a:xfrm>
          <a:prstGeom prst="rect">
            <a:avLst/>
          </a:prstGeom>
          <a:noFill/>
        </p:spPr>
        <p:txBody>
          <a:bodyPr wrap="none" rtlCol="0">
            <a:spAutoFit/>
          </a:bodyPr>
          <a:lstStyle/>
          <a:p>
            <a:r>
              <a:rPr lang="fr-CH" dirty="0" smtClean="0"/>
              <a:t>NCCR Survey</a:t>
            </a:r>
            <a:endParaRPr lang="fr-CH" dirty="0"/>
          </a:p>
        </p:txBody>
      </p:sp>
      <p:sp>
        <p:nvSpPr>
          <p:cNvPr id="4" name="Inhaltsplatzhalter 3"/>
          <p:cNvSpPr>
            <a:spLocks noGrp="1"/>
          </p:cNvSpPr>
          <p:nvPr>
            <p:ph idx="1"/>
          </p:nvPr>
        </p:nvSpPr>
        <p:spPr/>
        <p:txBody>
          <a:bodyPr/>
          <a:lstStyle/>
          <a:p>
            <a:r>
              <a:rPr lang="en-US" sz="2000" dirty="0">
                <a:hlinkClick r:id="rId2"/>
              </a:rPr>
              <a:t>http://nccr-onthemove.ch/research/migration-mobility-survey/migration-mobility-survey-en</a:t>
            </a:r>
            <a:r>
              <a:rPr lang="en-US" sz="2000" dirty="0" smtClean="0">
                <a:hlinkClick r:id="rId2"/>
              </a:rPr>
              <a:t>/</a:t>
            </a:r>
            <a:endParaRPr lang="en-US" sz="2000" dirty="0" smtClean="0"/>
          </a:p>
          <a:p>
            <a:endParaRPr lang="en-US" dirty="0"/>
          </a:p>
        </p:txBody>
      </p:sp>
    </p:spTree>
    <p:extLst>
      <p:ext uri="{BB962C8B-B14F-4D97-AF65-F5344CB8AC3E}">
        <p14:creationId xmlns:p14="http://schemas.microsoft.com/office/powerpoint/2010/main" val="16557683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980728"/>
            <a:ext cx="7956884" cy="576064"/>
          </a:xfrm>
        </p:spPr>
        <p:txBody>
          <a:bodyPr>
            <a:normAutofit fontScale="90000"/>
          </a:bodyPr>
          <a:lstStyle/>
          <a:p>
            <a:r>
              <a:rPr lang="de-CH" sz="2200" dirty="0" smtClean="0"/>
              <a:t>Erhebung On </a:t>
            </a:r>
            <a:r>
              <a:rPr lang="de-CH" sz="2200" dirty="0"/>
              <a:t>The Move 2016 </a:t>
            </a:r>
            <a:r>
              <a:rPr lang="en-CA" dirty="0" smtClean="0"/>
              <a:t/>
            </a:r>
            <a:br>
              <a:rPr lang="en-CA" dirty="0" smtClean="0"/>
            </a:br>
            <a:r>
              <a:rPr lang="en-CA" dirty="0" smtClean="0"/>
              <a:t/>
            </a:r>
            <a:br>
              <a:rPr lang="en-CA" dirty="0" smtClean="0"/>
            </a:br>
            <a:r>
              <a:rPr lang="en-CA" dirty="0" smtClean="0"/>
              <a:t/>
            </a:r>
            <a:br>
              <a:rPr lang="en-CA"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r>
              <a:rPr lang="de-CH" dirty="0"/>
              <a:t/>
            </a:r>
            <a:br>
              <a:rPr lang="de-CH" dirty="0"/>
            </a:br>
            <a:r>
              <a:rPr lang="de-CH" dirty="0" smtClean="0"/>
              <a:t/>
            </a:r>
            <a:br>
              <a:rPr lang="de-CH" dirty="0" smtClean="0"/>
            </a:br>
            <a:endParaRPr lang="de-CH" sz="1600" b="0" dirty="0"/>
          </a:p>
        </p:txBody>
      </p:sp>
      <p:graphicFrame>
        <p:nvGraphicFramePr>
          <p:cNvPr id="4" name="Tableau 3"/>
          <p:cNvGraphicFramePr>
            <a:graphicFrameLocks noGrp="1"/>
          </p:cNvGraphicFramePr>
          <p:nvPr>
            <p:extLst>
              <p:ext uri="{D42A27DB-BD31-4B8C-83A1-F6EECF244321}">
                <p14:modId xmlns:p14="http://schemas.microsoft.com/office/powerpoint/2010/main" val="1189704578"/>
              </p:ext>
            </p:extLst>
          </p:nvPr>
        </p:nvGraphicFramePr>
        <p:xfrm>
          <a:off x="539552" y="1772811"/>
          <a:ext cx="8157592" cy="3779132"/>
        </p:xfrm>
        <a:graphic>
          <a:graphicData uri="http://schemas.openxmlformats.org/drawingml/2006/table">
            <a:tbl>
              <a:tblPr firstRow="1" firstCol="1" bandRow="1">
                <a:tableStyleId>{5940675A-B579-460E-94D1-54222C63F5DA}</a:tableStyleId>
              </a:tblPr>
              <a:tblGrid>
                <a:gridCol w="5764154"/>
                <a:gridCol w="2393438"/>
              </a:tblGrid>
              <a:tr h="269938">
                <a:tc>
                  <a:txBody>
                    <a:bodyPr/>
                    <a:lstStyle/>
                    <a:p>
                      <a:pPr>
                        <a:spcAft>
                          <a:spcPts val="0"/>
                        </a:spcAft>
                      </a:pP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dirty="0" smtClean="0">
                          <a:effectLst/>
                        </a:rPr>
                        <a:t>Number of Questions</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gridSpan="2">
                  <a:txBody>
                    <a:bodyPr/>
                    <a:lstStyle/>
                    <a:p>
                      <a:pPr>
                        <a:spcAft>
                          <a:spcPts val="0"/>
                        </a:spcAft>
                      </a:pPr>
                      <a:r>
                        <a:rPr lang="en-CA" sz="1400" dirty="0">
                          <a:effectLst/>
                        </a:rPr>
                        <a:t>Welcome message</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de-CH"/>
                    </a:p>
                  </a:txBody>
                  <a:tcPr/>
                </a:tc>
              </a:tr>
              <a:tr h="269938">
                <a:tc>
                  <a:txBody>
                    <a:bodyPr/>
                    <a:lstStyle/>
                    <a:p>
                      <a:pPr marL="0" lvl="0" indent="0">
                        <a:spcAft>
                          <a:spcPts val="0"/>
                        </a:spcAft>
                        <a:buFont typeface="+mj-lt"/>
                        <a:buNone/>
                      </a:pPr>
                      <a:r>
                        <a:rPr lang="en-CA" sz="1400" dirty="0" smtClean="0">
                          <a:effectLst/>
                        </a:rPr>
                        <a:t>A. Screening</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dirty="0">
                          <a:effectLst/>
                        </a:rPr>
                        <a:t>6</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B.</a:t>
                      </a:r>
                      <a:r>
                        <a:rPr lang="en-CA" sz="1400" baseline="0" dirty="0" smtClean="0">
                          <a:effectLst/>
                        </a:rPr>
                        <a:t> </a:t>
                      </a:r>
                      <a:r>
                        <a:rPr lang="en-CA" sz="1400" dirty="0" smtClean="0">
                          <a:effectLst/>
                        </a:rPr>
                        <a:t>Family </a:t>
                      </a:r>
                      <a:r>
                        <a:rPr lang="en-CA" sz="1400" dirty="0" err="1">
                          <a:effectLst/>
                        </a:rPr>
                        <a:t>config</a:t>
                      </a:r>
                      <a:r>
                        <a:rPr lang="en-CA" sz="1400" dirty="0">
                          <a:effectLst/>
                        </a:rPr>
                        <a:t>. and HH composition</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26</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C. Migratory </a:t>
                      </a:r>
                      <a:r>
                        <a:rPr lang="en-CA" sz="1400" dirty="0">
                          <a:effectLst/>
                        </a:rPr>
                        <a:t>history</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20</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D.</a:t>
                      </a:r>
                      <a:r>
                        <a:rPr lang="en-CA" sz="1400" baseline="0" dirty="0" smtClean="0">
                          <a:effectLst/>
                        </a:rPr>
                        <a:t> </a:t>
                      </a:r>
                      <a:r>
                        <a:rPr lang="en-CA" sz="1400" dirty="0" smtClean="0">
                          <a:effectLst/>
                        </a:rPr>
                        <a:t>Education </a:t>
                      </a:r>
                      <a:r>
                        <a:rPr lang="en-CA" sz="1400" dirty="0">
                          <a:effectLst/>
                        </a:rPr>
                        <a:t>history</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9</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E. Citizenship</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5</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F.</a:t>
                      </a:r>
                      <a:r>
                        <a:rPr lang="en-CA" sz="1400" baseline="0" dirty="0" smtClean="0">
                          <a:effectLst/>
                        </a:rPr>
                        <a:t> </a:t>
                      </a:r>
                      <a:r>
                        <a:rPr lang="en-CA" sz="1400" dirty="0" smtClean="0">
                          <a:effectLst/>
                        </a:rPr>
                        <a:t>Employment </a:t>
                      </a:r>
                      <a:r>
                        <a:rPr lang="en-CA" sz="1400" dirty="0">
                          <a:effectLst/>
                        </a:rPr>
                        <a:t>hist. and current status</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27</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G. Integration</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29/35</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H.</a:t>
                      </a:r>
                      <a:r>
                        <a:rPr lang="en-CA" sz="1400" baseline="0" dirty="0" smtClean="0">
                          <a:effectLst/>
                        </a:rPr>
                        <a:t> </a:t>
                      </a:r>
                      <a:r>
                        <a:rPr lang="en-CA" sz="1400" dirty="0" smtClean="0">
                          <a:effectLst/>
                        </a:rPr>
                        <a:t>Satisfaction </a:t>
                      </a:r>
                      <a:r>
                        <a:rPr lang="en-CA" sz="1400" dirty="0">
                          <a:effectLst/>
                        </a:rPr>
                        <a:t>with life in Switzerland</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8/21</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I. Financial </a:t>
                      </a:r>
                      <a:r>
                        <a:rPr lang="en-CA" sz="1400" dirty="0">
                          <a:effectLst/>
                        </a:rPr>
                        <a:t>situation</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3</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a:txBody>
                    <a:bodyPr/>
                    <a:lstStyle/>
                    <a:p>
                      <a:pPr marL="0" lvl="0" indent="0">
                        <a:spcAft>
                          <a:spcPts val="0"/>
                        </a:spcAft>
                        <a:buFont typeface="+mj-lt"/>
                        <a:buNone/>
                      </a:pPr>
                      <a:r>
                        <a:rPr lang="en-CA" sz="1400" dirty="0" smtClean="0">
                          <a:effectLst/>
                        </a:rPr>
                        <a:t>J. Closing</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n-CA" sz="1400">
                          <a:effectLst/>
                        </a:rPr>
                        <a:t>5</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69938">
                <a:tc gridSpan="2">
                  <a:txBody>
                    <a:bodyPr/>
                    <a:lstStyle/>
                    <a:p>
                      <a:pPr>
                        <a:spcAft>
                          <a:spcPts val="0"/>
                        </a:spcAft>
                      </a:pPr>
                      <a:r>
                        <a:rPr lang="en-CA" sz="1400">
                          <a:effectLst/>
                        </a:rPr>
                        <a:t>Ending message</a:t>
                      </a:r>
                      <a:endParaRPr lang="de-CH" sz="140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de-CH"/>
                    </a:p>
                  </a:txBody>
                  <a:tcPr/>
                </a:tc>
              </a:tr>
              <a:tr h="269938">
                <a:tc>
                  <a:txBody>
                    <a:bodyPr/>
                    <a:lstStyle/>
                    <a:p>
                      <a:pPr>
                        <a:spcAft>
                          <a:spcPts val="0"/>
                        </a:spcAft>
                      </a:pPr>
                      <a:r>
                        <a:rPr lang="en-CA" sz="1400" dirty="0">
                          <a:effectLst/>
                        </a:rPr>
                        <a:t>Total</a:t>
                      </a: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endParaRPr lang="de-CH" sz="1400" dirty="0">
                        <a:effectLst/>
                        <a:latin typeface="55 Helvetica Roman"/>
                        <a:ea typeface="Times New Roman"/>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10581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323528" y="1279793"/>
            <a:ext cx="7272808"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r>
              <a:rPr kumimoji="0" lang="fr-CH" sz="2000" b="1" i="0" u="none" strike="noStrike" kern="1200" cap="all" spc="0" normalizeH="0" baseline="0" dirty="0" smtClean="0">
                <a:ln>
                  <a:noFill/>
                </a:ln>
                <a:solidFill>
                  <a:srgbClr val="004C7D"/>
                </a:solidFill>
                <a:effectLst/>
                <a:uLnTx/>
                <a:uFillTx/>
                <a:latin typeface="Arial" pitchFamily="34" charset="0"/>
                <a:ea typeface="+mj-ea"/>
                <a:cs typeface="Arial" pitchFamily="34" charset="0"/>
              </a:rPr>
              <a:t>Wichtige Adressen</a:t>
            </a: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323528" y="1628800"/>
            <a:ext cx="727280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23528" y="1839595"/>
            <a:ext cx="8064896" cy="2954655"/>
          </a:xfrm>
          <a:prstGeom prst="rect">
            <a:avLst/>
          </a:prstGeom>
          <a:noFill/>
        </p:spPr>
        <p:txBody>
          <a:bodyPr wrap="square" lIns="0" tIns="0" rIns="0" bIns="0" rtlCol="0">
            <a:spAutoFit/>
          </a:bodyPr>
          <a:lstStyle/>
          <a:p>
            <a:r>
              <a:rPr lang="de-CH" sz="1600" dirty="0" smtClean="0">
                <a:latin typeface="Arial" pitchFamily="34" charset="0"/>
                <a:cs typeface="Arial" pitchFamily="34" charset="0"/>
                <a:hlinkClick r:id="rId3"/>
              </a:rPr>
              <a:t>www.migration-population.ch</a:t>
            </a:r>
            <a:endParaRPr lang="de-CH" sz="1600" dirty="0" smtClean="0">
              <a:latin typeface="Arial" pitchFamily="34" charset="0"/>
              <a:cs typeface="Arial" pitchFamily="34" charset="0"/>
            </a:endParaRPr>
          </a:p>
          <a:p>
            <a:r>
              <a:rPr lang="de-CH" sz="1600" dirty="0" smtClean="0">
                <a:latin typeface="Arial" pitchFamily="34" charset="0"/>
                <a:cs typeface="Arial" pitchFamily="34" charset="0"/>
                <a:hlinkClick r:id="rId4"/>
              </a:rPr>
              <a:t>www.skmr.ch</a:t>
            </a:r>
            <a:r>
              <a:rPr lang="de-CH" sz="1600" dirty="0" smtClean="0">
                <a:latin typeface="Arial" pitchFamily="34" charset="0"/>
                <a:cs typeface="Arial" pitchFamily="34" charset="0"/>
              </a:rPr>
              <a:t>  // </a:t>
            </a:r>
            <a:r>
              <a:rPr lang="de-CH" sz="1600" dirty="0" smtClean="0">
                <a:latin typeface="Arial" pitchFamily="34" charset="0"/>
                <a:cs typeface="Arial" pitchFamily="34" charset="0"/>
                <a:hlinkClick r:id="rId5"/>
              </a:rPr>
              <a:t>www.csdh.ch</a:t>
            </a:r>
            <a:endParaRPr lang="de-CH" sz="1600" dirty="0" smtClean="0">
              <a:latin typeface="Arial" pitchFamily="34" charset="0"/>
              <a:cs typeface="Arial" pitchFamily="34" charset="0"/>
            </a:endParaRPr>
          </a:p>
          <a:p>
            <a:r>
              <a:rPr lang="de-CH" sz="1600" dirty="0" smtClean="0">
                <a:latin typeface="Arial" pitchFamily="34" charset="0"/>
                <a:cs typeface="Arial" pitchFamily="34" charset="0"/>
                <a:hlinkClick r:id="rId6"/>
              </a:rPr>
              <a:t>www.nccr-onthemove.ch</a:t>
            </a:r>
            <a:endParaRPr lang="de-CH" sz="1600" dirty="0" smtClean="0">
              <a:latin typeface="Arial" pitchFamily="34" charset="0"/>
              <a:cs typeface="Arial" pitchFamily="34" charset="0"/>
            </a:endParaRPr>
          </a:p>
          <a:p>
            <a:endParaRPr lang="de-CH" sz="1600" dirty="0">
              <a:latin typeface="Arial" pitchFamily="34" charset="0"/>
              <a:cs typeface="Arial" pitchFamily="34" charset="0"/>
            </a:endParaRPr>
          </a:p>
          <a:p>
            <a:endParaRPr lang="de-CH" sz="1600" dirty="0" smtClean="0">
              <a:latin typeface="Arial" pitchFamily="34" charset="0"/>
              <a:cs typeface="Arial" pitchFamily="34" charset="0"/>
            </a:endParaRPr>
          </a:p>
          <a:p>
            <a:pPr marL="266700" indent="-266700">
              <a:buFont typeface="Arial" pitchFamily="34" charset="0"/>
              <a:buChar char="•"/>
            </a:pPr>
            <a:endParaRPr lang="de-CH" sz="1600" dirty="0">
              <a:latin typeface="Arial" pitchFamily="34" charset="0"/>
              <a:cs typeface="Arial" pitchFamily="34" charset="0"/>
            </a:endParaRPr>
          </a:p>
          <a:p>
            <a:pPr marL="266700" indent="-266700">
              <a:buFont typeface="Arial" pitchFamily="34" charset="0"/>
              <a:buChar char="•"/>
            </a:pPr>
            <a:endParaRPr lang="de-CH" sz="1600" dirty="0" smtClean="0">
              <a:latin typeface="Arial" pitchFamily="34" charset="0"/>
              <a:cs typeface="Arial" pitchFamily="34" charset="0"/>
            </a:endParaRPr>
          </a:p>
          <a:p>
            <a:pPr marL="266700" indent="-266700">
              <a:buFont typeface="Arial" pitchFamily="34" charset="0"/>
              <a:buChar char="•"/>
            </a:pPr>
            <a:endParaRPr lang="de-CH" sz="1600" dirty="0">
              <a:latin typeface="Arial" pitchFamily="34" charset="0"/>
              <a:cs typeface="Arial" pitchFamily="34" charset="0"/>
            </a:endParaRPr>
          </a:p>
          <a:p>
            <a:pPr marL="266700" indent="-266700">
              <a:buFont typeface="Arial" pitchFamily="34" charset="0"/>
              <a:buChar char="•"/>
            </a:pPr>
            <a:endParaRPr lang="de-CH" sz="1600" dirty="0" smtClean="0">
              <a:latin typeface="Arial" pitchFamily="34" charset="0"/>
              <a:cs typeface="Arial" pitchFamily="34" charset="0"/>
            </a:endParaRPr>
          </a:p>
          <a:p>
            <a:pPr marL="266700" indent="-266700">
              <a:buFont typeface="Arial" pitchFamily="34" charset="0"/>
              <a:buChar char="•"/>
            </a:pPr>
            <a:endParaRPr lang="de-CH" sz="1600" dirty="0">
              <a:latin typeface="Arial" pitchFamily="34" charset="0"/>
              <a:cs typeface="Arial" pitchFamily="34" charset="0"/>
            </a:endParaRPr>
          </a:p>
          <a:p>
            <a:pPr marL="266700" indent="-266700">
              <a:buFont typeface="Arial" pitchFamily="34" charset="0"/>
              <a:buChar char="•"/>
            </a:pPr>
            <a:endParaRPr lang="de-CH" sz="1600" dirty="0" smtClean="0">
              <a:latin typeface="Arial" pitchFamily="34" charset="0"/>
              <a:cs typeface="Arial" pitchFamily="34" charset="0"/>
            </a:endParaRPr>
          </a:p>
          <a:p>
            <a:pPr marL="266700" indent="-266700">
              <a:buFont typeface="Arial" pitchFamily="34" charset="0"/>
              <a:buChar char="•"/>
            </a:pPr>
            <a:endParaRPr lang="de-CH" sz="1600" dirty="0" smtClean="0">
              <a:latin typeface="Arial" pitchFamily="34" charset="0"/>
              <a:cs typeface="Arial" pitchFamily="34" charset="0"/>
            </a:endParaRPr>
          </a:p>
        </p:txBody>
      </p:sp>
    </p:spTree>
    <p:extLst>
      <p:ext uri="{BB962C8B-B14F-4D97-AF65-F5344CB8AC3E}">
        <p14:creationId xmlns:p14="http://schemas.microsoft.com/office/powerpoint/2010/main" val="26620589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a:p>
        </p:txBody>
      </p:sp>
      <p:sp>
        <p:nvSpPr>
          <p:cNvPr id="3" name="Espace réservé du texte 2"/>
          <p:cNvSpPr>
            <a:spLocks noGrp="1"/>
          </p:cNvSpPr>
          <p:nvPr>
            <p:ph type="body" idx="10"/>
          </p:nvPr>
        </p:nvSpPr>
        <p:spPr/>
        <p:txBody>
          <a:bodyPr/>
          <a:lstStyle/>
          <a:p>
            <a:r>
              <a:rPr lang="fr-CH" dirty="0" smtClean="0"/>
              <a:t>Self-declared motivations to emigrate</a:t>
            </a:r>
            <a:endParaRPr lang="fr-CH" dirty="0"/>
          </a:p>
        </p:txBody>
      </p:sp>
      <p:graphicFrame>
        <p:nvGraphicFramePr>
          <p:cNvPr id="5" name="Diagramm 38">
            <a:extLst>
              <a:ext uri="{FF2B5EF4-FFF2-40B4-BE49-F238E27FC236}">
                <a16:creationId xmlns:a16="http://schemas.microsoft.com/office/drawing/2014/main" xmlns="" id="{00000000-0008-0000-0200-000007000000}"/>
              </a:ext>
            </a:extLst>
          </p:cNvPr>
          <p:cNvGraphicFramePr>
            <a:graphicFrameLocks noGrp="1"/>
          </p:cNvGraphicFramePr>
          <p:nvPr>
            <p:ph idx="1"/>
          </p:nvPr>
        </p:nvGraphicFramePr>
        <p:xfrm>
          <a:off x="425450" y="2133600"/>
          <a:ext cx="8229600" cy="3870325"/>
        </p:xfrm>
        <a:graphic>
          <a:graphicData uri="http://schemas.openxmlformats.org/drawingml/2006/chart">
            <c:chart xmlns:c="http://schemas.openxmlformats.org/drawingml/2006/chart" xmlns:r="http://schemas.openxmlformats.org/officeDocument/2006/relationships" r:id="rId2"/>
          </a:graphicData>
        </a:graphic>
      </p:graphicFrame>
      <p:sp>
        <p:nvSpPr>
          <p:cNvPr id="6" name="ZoneTexte 5"/>
          <p:cNvSpPr txBox="1"/>
          <p:nvPr/>
        </p:nvSpPr>
        <p:spPr>
          <a:xfrm>
            <a:off x="7092280" y="6003925"/>
            <a:ext cx="1633781" cy="369332"/>
          </a:xfrm>
          <a:prstGeom prst="rect">
            <a:avLst/>
          </a:prstGeom>
          <a:noFill/>
        </p:spPr>
        <p:txBody>
          <a:bodyPr wrap="none" rtlCol="0">
            <a:spAutoFit/>
          </a:bodyPr>
          <a:lstStyle/>
          <a:p>
            <a:r>
              <a:rPr lang="fr-CH" dirty="0" smtClean="0"/>
              <a:t>NCCR Survey</a:t>
            </a:r>
            <a:endParaRPr lang="fr-CH" dirty="0"/>
          </a:p>
        </p:txBody>
      </p:sp>
    </p:spTree>
    <p:extLst>
      <p:ext uri="{BB962C8B-B14F-4D97-AF65-F5344CB8AC3E}">
        <p14:creationId xmlns:p14="http://schemas.microsoft.com/office/powerpoint/2010/main" val="38948642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683568" y="1279793"/>
            <a:ext cx="6912768" cy="307777"/>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r>
              <a:rPr kumimoji="0" lang="fr-CH" sz="2000" b="1" i="0" u="none" strike="noStrike" kern="1200" cap="all" spc="0" normalizeH="0" baseline="0" dirty="0" smtClean="0">
                <a:ln>
                  <a:noFill/>
                </a:ln>
                <a:solidFill>
                  <a:srgbClr val="004C7D"/>
                </a:solidFill>
                <a:effectLst/>
                <a:uLnTx/>
                <a:uFillTx/>
                <a:latin typeface="Arial" pitchFamily="34" charset="0"/>
                <a:ea typeface="+mj-ea"/>
                <a:cs typeface="Arial" pitchFamily="34" charset="0"/>
              </a:rPr>
              <a:t>Aufbau</a:t>
            </a: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14" name="Connecteur droit 13"/>
          <p:cNvCxnSpPr/>
          <p:nvPr/>
        </p:nvCxnSpPr>
        <p:spPr>
          <a:xfrm>
            <a:off x="683568" y="1628800"/>
            <a:ext cx="691276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683568" y="1841435"/>
            <a:ext cx="8064896" cy="4247317"/>
          </a:xfrm>
          <a:prstGeom prst="rect">
            <a:avLst/>
          </a:prstGeom>
          <a:noFill/>
        </p:spPr>
        <p:txBody>
          <a:bodyPr wrap="square" lIns="0" tIns="0" rIns="0" bIns="0" rtlCol="0">
            <a:spAutoFit/>
          </a:bodyPr>
          <a:lstStyle/>
          <a:p>
            <a:r>
              <a:rPr lang="de-CH" sz="1600" b="1" dirty="0" smtClean="0">
                <a:latin typeface="Arial" pitchFamily="34" charset="0"/>
                <a:cs typeface="Arial" pitchFamily="34" charset="0"/>
              </a:rPr>
              <a:t>Die Schweiz: vom Auswanderungs- zum Einwanderungsland</a:t>
            </a:r>
            <a:endParaRPr lang="fr-CH" sz="1600" b="1" dirty="0" smtClean="0">
              <a:latin typeface="Arial" pitchFamily="34" charset="0"/>
              <a:cs typeface="Arial" pitchFamily="34" charset="0"/>
            </a:endParaRPr>
          </a:p>
          <a:p>
            <a:pPr marL="266700" indent="-266700"/>
            <a:endParaRPr lang="de-CH" sz="1000" dirty="0" smtClean="0">
              <a:latin typeface="Arial" pitchFamily="34" charset="0"/>
              <a:cs typeface="Arial" pitchFamily="34" charset="0"/>
            </a:endParaRPr>
          </a:p>
          <a:p>
            <a:endParaRPr lang="de-CH" sz="1000" dirty="0" smtClean="0">
              <a:latin typeface="Arial" pitchFamily="34" charset="0"/>
              <a:cs typeface="Arial" pitchFamily="34" charset="0"/>
            </a:endParaRPr>
          </a:p>
          <a:p>
            <a:pPr marL="266700" indent="-266700">
              <a:buFont typeface="Arial" pitchFamily="34" charset="0"/>
              <a:buChar char="•"/>
            </a:pPr>
            <a:r>
              <a:rPr lang="de-CH" sz="1600" dirty="0" smtClean="0">
                <a:latin typeface="Arial" pitchFamily="34" charset="0"/>
                <a:cs typeface="Arial" pitchFamily="34" charset="0"/>
              </a:rPr>
              <a:t>Vom liberalen Regime zum Überfremdungsdiskurs</a:t>
            </a:r>
          </a:p>
          <a:p>
            <a:pPr marL="266700" indent="-266700">
              <a:buFont typeface="Arial" pitchFamily="34" charset="0"/>
              <a:buChar char="•"/>
            </a:pPr>
            <a:r>
              <a:rPr lang="de-CH" sz="1600" dirty="0" smtClean="0">
                <a:latin typeface="Arial" pitchFamily="34" charset="0"/>
                <a:cs typeface="Arial" pitchFamily="34" charset="0"/>
              </a:rPr>
              <a:t>Ausgrenzung und Abschottung zwischen den beiden Weltkriegen</a:t>
            </a:r>
          </a:p>
          <a:p>
            <a:pPr marL="266700" indent="-266700">
              <a:buFont typeface="Arial" pitchFamily="34" charset="0"/>
              <a:buChar char="•"/>
            </a:pPr>
            <a:r>
              <a:rPr lang="de-CH" sz="1600" dirty="0" smtClean="0">
                <a:latin typeface="Arial" pitchFamily="34" charset="0"/>
                <a:cs typeface="Arial" pitchFamily="34" charset="0"/>
              </a:rPr>
              <a:t>Paradoxe Einwanderungspolitik nach 1948</a:t>
            </a:r>
          </a:p>
          <a:p>
            <a:pPr marL="266700" indent="-266700">
              <a:buFont typeface="Arial" pitchFamily="34" charset="0"/>
              <a:buChar char="•"/>
            </a:pPr>
            <a:r>
              <a:rPr lang="de-CH" sz="1600" dirty="0" smtClean="0">
                <a:latin typeface="Arial" pitchFamily="34" charset="0"/>
                <a:cs typeface="Arial" pitchFamily="34" charset="0"/>
              </a:rPr>
              <a:t>Von der </a:t>
            </a:r>
            <a:r>
              <a:rPr lang="de-CH" sz="1600" dirty="0" err="1" smtClean="0">
                <a:latin typeface="Arial" pitchFamily="34" charset="0"/>
                <a:cs typeface="Arial" pitchFamily="34" charset="0"/>
              </a:rPr>
              <a:t>AusländerIn</a:t>
            </a:r>
            <a:r>
              <a:rPr lang="de-CH" sz="1600" dirty="0" smtClean="0">
                <a:latin typeface="Arial" pitchFamily="34" charset="0"/>
                <a:cs typeface="Arial" pitchFamily="34" charset="0"/>
              </a:rPr>
              <a:t> zum mobilen Bürger</a:t>
            </a:r>
            <a:endParaRPr lang="de-CH" sz="1600" dirty="0">
              <a:latin typeface="Arial" pitchFamily="34" charset="0"/>
              <a:cs typeface="Arial" pitchFamily="34" charset="0"/>
            </a:endParaRPr>
          </a:p>
          <a:p>
            <a:pPr marL="285750" indent="-285750">
              <a:buFont typeface="Arial"/>
              <a:buChar char="•"/>
            </a:pPr>
            <a:endParaRPr lang="de-CH" sz="1600" dirty="0">
              <a:latin typeface="Arial" pitchFamily="34" charset="0"/>
              <a:cs typeface="Arial" pitchFamily="34" charset="0"/>
            </a:endParaRPr>
          </a:p>
          <a:p>
            <a:pPr marL="285750" indent="-285750">
              <a:buFont typeface="Arial"/>
              <a:buChar char="•"/>
            </a:pPr>
            <a:r>
              <a:rPr lang="de-CH" sz="1600" dirty="0" smtClean="0">
                <a:latin typeface="Arial" pitchFamily="34" charset="0"/>
                <a:cs typeface="Arial" pitchFamily="34" charset="0"/>
              </a:rPr>
              <a:t>Struktur der Migrationsbevölkerung aus NCCR Daten</a:t>
            </a:r>
          </a:p>
          <a:p>
            <a:pPr marL="285750" indent="-285750">
              <a:buFont typeface="Arial"/>
              <a:buChar char="•"/>
            </a:pPr>
            <a:endParaRPr lang="de-CH" sz="1600" dirty="0" smtClean="0">
              <a:latin typeface="Arial" pitchFamily="34" charset="0"/>
              <a:cs typeface="Arial" pitchFamily="34" charset="0"/>
            </a:endParaRPr>
          </a:p>
          <a:p>
            <a:endParaRPr lang="de-CH" sz="1600" dirty="0" smtClean="0">
              <a:latin typeface="Arial" pitchFamily="34" charset="0"/>
              <a:cs typeface="Arial" pitchFamily="34" charset="0"/>
            </a:endParaRPr>
          </a:p>
          <a:p>
            <a:pPr marL="266700" indent="-266700">
              <a:buFont typeface="Arial" pitchFamily="34" charset="0"/>
              <a:buChar char="•"/>
            </a:pPr>
            <a:endParaRPr lang="de-CH" sz="1600" dirty="0">
              <a:latin typeface="Arial" pitchFamily="34" charset="0"/>
              <a:cs typeface="Arial" pitchFamily="34" charset="0"/>
            </a:endParaRPr>
          </a:p>
          <a:p>
            <a:pPr marL="266700" indent="-266700">
              <a:buFont typeface="Arial" pitchFamily="34" charset="0"/>
              <a:buChar char="•"/>
            </a:pPr>
            <a:endParaRPr lang="de-CH" sz="1600" dirty="0" smtClean="0">
              <a:latin typeface="Arial" pitchFamily="34" charset="0"/>
              <a:cs typeface="Arial" pitchFamily="34" charset="0"/>
            </a:endParaRPr>
          </a:p>
          <a:p>
            <a:pPr marL="266700" indent="-266700">
              <a:buFont typeface="Arial" pitchFamily="34" charset="0"/>
              <a:buChar char="•"/>
            </a:pPr>
            <a:endParaRPr lang="de-CH" sz="1600" dirty="0">
              <a:latin typeface="Arial" pitchFamily="34" charset="0"/>
              <a:cs typeface="Arial" pitchFamily="34" charset="0"/>
            </a:endParaRPr>
          </a:p>
          <a:p>
            <a:pPr marL="266700" indent="-266700">
              <a:buFont typeface="Arial" pitchFamily="34" charset="0"/>
              <a:buChar char="•"/>
            </a:pPr>
            <a:endParaRPr lang="de-CH" sz="1600" dirty="0" smtClean="0">
              <a:latin typeface="Arial" pitchFamily="34" charset="0"/>
              <a:cs typeface="Arial" pitchFamily="34" charset="0"/>
            </a:endParaRPr>
          </a:p>
          <a:p>
            <a:pPr marL="266700" indent="-266700">
              <a:buFont typeface="Arial" pitchFamily="34" charset="0"/>
              <a:buChar char="•"/>
            </a:pPr>
            <a:endParaRPr lang="de-CH" sz="1600" dirty="0">
              <a:latin typeface="Arial" pitchFamily="34" charset="0"/>
              <a:cs typeface="Arial" pitchFamily="34" charset="0"/>
            </a:endParaRPr>
          </a:p>
          <a:p>
            <a:pPr marL="266700" indent="-266700">
              <a:buFont typeface="Arial" pitchFamily="34" charset="0"/>
              <a:buChar char="•"/>
            </a:pPr>
            <a:endParaRPr lang="de-CH" sz="1600" dirty="0" smtClean="0">
              <a:latin typeface="Arial" pitchFamily="34" charset="0"/>
              <a:cs typeface="Arial" pitchFamily="34" charset="0"/>
            </a:endParaRPr>
          </a:p>
          <a:p>
            <a:pPr marL="266700" indent="-266700">
              <a:buFont typeface="Arial" pitchFamily="34" charset="0"/>
              <a:buChar char="•"/>
            </a:pPr>
            <a:endParaRPr lang="de-CH" sz="1600" dirty="0" smtClean="0">
              <a:latin typeface="Arial" pitchFamily="34" charset="0"/>
              <a:cs typeface="Arial" pitchFamily="34" charset="0"/>
            </a:endParaRPr>
          </a:p>
        </p:txBody>
      </p:sp>
    </p:spTree>
    <p:extLst>
      <p:ext uri="{BB962C8B-B14F-4D97-AF65-F5344CB8AC3E}">
        <p14:creationId xmlns:p14="http://schemas.microsoft.com/office/powerpoint/2010/main" val="123869781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683568" y="1628800"/>
            <a:ext cx="691276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5148064" y="1772816"/>
            <a:ext cx="3240360" cy="2862322"/>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Abkommen mit Italien von 1868</a:t>
            </a:r>
          </a:p>
          <a:p>
            <a:endParaRPr lang="fr-CH" sz="1000" dirty="0" smtClean="0">
              <a:latin typeface="Arial" pitchFamily="34" charset="0"/>
              <a:cs typeface="Arial" pitchFamily="34" charset="0"/>
            </a:endParaRPr>
          </a:p>
          <a:p>
            <a:r>
              <a:rPr lang="de-CH" sz="1600" dirty="0"/>
              <a:t>Dank des Abkommens von 1868 zwischen der Schweiz und Italien dürfen die Bürger Italiens, sowie ihre Familien in die Schweiz einwandern und hier arbeiten. </a:t>
            </a:r>
            <a:endParaRPr lang="de-CH" sz="1600" dirty="0" smtClean="0"/>
          </a:p>
          <a:p>
            <a:endParaRPr lang="de-CH" sz="1600" dirty="0"/>
          </a:p>
          <a:p>
            <a:r>
              <a:rPr lang="de-CH" sz="1600" dirty="0" smtClean="0"/>
              <a:t>Die zahlreichen ausländischen Arbeitskräfte haben den </a:t>
            </a:r>
            <a:r>
              <a:rPr lang="de-CH" sz="1600" dirty="0"/>
              <a:t>Gotthardtunnelbau oder auch den </a:t>
            </a:r>
            <a:r>
              <a:rPr lang="de-CH" sz="1600" dirty="0" err="1"/>
              <a:t>Simplontunnelbau</a:t>
            </a:r>
            <a:r>
              <a:rPr lang="de-DE" sz="1600" dirty="0"/>
              <a:t> </a:t>
            </a:r>
            <a:r>
              <a:rPr lang="de-DE" sz="1600" dirty="0" smtClean="0"/>
              <a:t>ermöglicht</a:t>
            </a:r>
            <a:endParaRPr lang="de-DE" sz="1600" dirty="0"/>
          </a:p>
        </p:txBody>
      </p:sp>
      <p:sp>
        <p:nvSpPr>
          <p:cNvPr id="10" name="Rectangle 9"/>
          <p:cNvSpPr/>
          <p:nvPr/>
        </p:nvSpPr>
        <p:spPr>
          <a:xfrm>
            <a:off x="827584" y="5805264"/>
            <a:ext cx="3986646" cy="461665"/>
          </a:xfrm>
          <a:prstGeom prst="rect">
            <a:avLst/>
          </a:prstGeom>
        </p:spPr>
        <p:txBody>
          <a:bodyPr wrap="square">
            <a:spAutoFit/>
          </a:bodyPr>
          <a:lstStyle/>
          <a:p>
            <a:r>
              <a:rPr lang="de-CH" sz="1200" dirty="0"/>
              <a:t>Bauarbeiter in </a:t>
            </a:r>
            <a:r>
              <a:rPr lang="de-CH" sz="1200" dirty="0" err="1"/>
              <a:t>Airolo</a:t>
            </a:r>
            <a:r>
              <a:rPr lang="de-CH" sz="1200" dirty="0"/>
              <a:t> um 1880. </a:t>
            </a:r>
            <a:r>
              <a:rPr lang="de-CH" sz="1200" dirty="0" err="1"/>
              <a:t>upload</a:t>
            </a:r>
            <a:r>
              <a:rPr lang="de-CH" sz="1200" dirty="0"/>
              <a:t> </a:t>
            </a:r>
            <a:r>
              <a:rPr lang="de-CH" sz="1200" dirty="0" err="1"/>
              <a:t>by</a:t>
            </a:r>
            <a:r>
              <a:rPr lang="de-CH" sz="1200" dirty="0"/>
              <a:t> Adrian Michael.</a:t>
            </a:r>
            <a:endParaRPr lang="de-DE" sz="1200" dirty="0"/>
          </a:p>
          <a:p>
            <a:r>
              <a:rPr lang="de-CH" sz="1200" dirty="0"/>
              <a:t>"Unser Gotthard", </a:t>
            </a:r>
            <a:r>
              <a:rPr lang="de-CH" sz="1200" dirty="0" err="1"/>
              <a:t>Lüönd</a:t>
            </a:r>
            <a:r>
              <a:rPr lang="de-CH" sz="1200" dirty="0"/>
              <a:t>/</a:t>
            </a:r>
            <a:r>
              <a:rPr lang="de-CH" sz="1200" dirty="0" smtClean="0"/>
              <a:t>Iten</a:t>
            </a:r>
            <a:endParaRPr lang="de-DE" sz="1200" dirty="0"/>
          </a:p>
        </p:txBody>
      </p:sp>
      <p:pic>
        <p:nvPicPr>
          <p:cNvPr id="11" name="Bild 10"/>
          <p:cNvPicPr/>
          <p:nvPr/>
        </p:nvPicPr>
        <p:blipFill>
          <a:blip r:embed="rId3" cstate="print"/>
          <a:srcRect/>
          <a:stretch>
            <a:fillRect/>
          </a:stretch>
        </p:blipFill>
        <p:spPr bwMode="auto">
          <a:xfrm>
            <a:off x="827584" y="1844824"/>
            <a:ext cx="3888432" cy="2952328"/>
          </a:xfrm>
          <a:prstGeom prst="rect">
            <a:avLst/>
          </a:prstGeom>
          <a:noFill/>
          <a:ln w="9525">
            <a:noFill/>
            <a:miter lim="800000"/>
            <a:headEnd/>
            <a:tailEnd/>
          </a:ln>
        </p:spPr>
      </p:pic>
      <p:sp>
        <p:nvSpPr>
          <p:cNvPr id="15" name="Titre 1"/>
          <p:cNvSpPr txBox="1">
            <a:spLocks/>
          </p:cNvSpPr>
          <p:nvPr/>
        </p:nvSpPr>
        <p:spPr>
          <a:xfrm>
            <a:off x="683568" y="1279793"/>
            <a:ext cx="7200800" cy="584775"/>
          </a:xfrm>
          <a:prstGeom prst="rect">
            <a:avLst/>
          </a:prstGeom>
        </p:spPr>
        <p:txBody>
          <a:bodyPr wrap="square" lIns="0" tIns="0" rIns="0" bIns="0">
            <a:spAutoFit/>
          </a:bodyPr>
          <a:lstStyle/>
          <a:p>
            <a:pPr>
              <a:spcBef>
                <a:spcPct val="0"/>
              </a:spcBef>
              <a:tabLst>
                <a:tab pos="8162925" algn="l"/>
              </a:tabLst>
              <a:defRPr/>
            </a:pPr>
            <a:r>
              <a:rPr lang="de-CH" b="1" cap="all" dirty="0">
                <a:solidFill>
                  <a:srgbClr val="004C7D"/>
                </a:solidFill>
                <a:latin typeface="Arial" pitchFamily="34" charset="0"/>
                <a:ea typeface="+mj-ea"/>
                <a:cs typeface="Arial" pitchFamily="34" charset="0"/>
              </a:rPr>
              <a:t>Vom</a:t>
            </a:r>
            <a:r>
              <a:rPr lang="de-CH" dirty="0">
                <a:latin typeface="Arial" pitchFamily="34" charset="0"/>
                <a:cs typeface="Arial" pitchFamily="34" charset="0"/>
              </a:rPr>
              <a:t> </a:t>
            </a:r>
            <a:r>
              <a:rPr lang="de-CH" b="1" cap="all" dirty="0">
                <a:solidFill>
                  <a:srgbClr val="004C7D"/>
                </a:solidFill>
                <a:latin typeface="Arial" pitchFamily="34" charset="0"/>
                <a:ea typeface="+mj-ea"/>
                <a:cs typeface="Arial" pitchFamily="34" charset="0"/>
              </a:rPr>
              <a:t>liberalen</a:t>
            </a:r>
            <a:r>
              <a:rPr lang="de-CH" dirty="0">
                <a:latin typeface="Arial" pitchFamily="34" charset="0"/>
                <a:cs typeface="Arial" pitchFamily="34" charset="0"/>
              </a:rPr>
              <a:t> </a:t>
            </a:r>
            <a:r>
              <a:rPr lang="de-CH" b="1" cap="all" dirty="0">
                <a:solidFill>
                  <a:srgbClr val="004C7D"/>
                </a:solidFill>
                <a:latin typeface="Arial" pitchFamily="34" charset="0"/>
                <a:ea typeface="+mj-ea"/>
                <a:cs typeface="Arial" pitchFamily="34" charset="0"/>
              </a:rPr>
              <a:t>Regime </a:t>
            </a:r>
            <a:r>
              <a:rPr lang="de-CH" b="1" cap="all" dirty="0" smtClean="0">
                <a:solidFill>
                  <a:srgbClr val="004C7D"/>
                </a:solidFill>
                <a:latin typeface="Arial" pitchFamily="34" charset="0"/>
                <a:ea typeface="+mj-ea"/>
                <a:cs typeface="Arial" pitchFamily="34" charset="0"/>
              </a:rPr>
              <a:t>zum Überfremdungsdiskurs</a:t>
            </a:r>
            <a:endParaRPr lang="de-CH" b="1" cap="all" dirty="0">
              <a:solidFill>
                <a:srgbClr val="004C7D"/>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41578464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827584" y="1700808"/>
            <a:ext cx="6445224"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99992" y="1772817"/>
            <a:ext cx="3816424" cy="1384995"/>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Ausländeranteil</a:t>
            </a:r>
          </a:p>
          <a:p>
            <a:r>
              <a:rPr lang="de-CH" sz="1600" dirty="0"/>
              <a:t>Ab 1880 kommen zum ersten Mal mehr Ausländer in die Schweiz als Schweizer ins Ausland auswandern. </a:t>
            </a:r>
            <a:endParaRPr lang="fr-CH" sz="1600" b="1" dirty="0" smtClean="0">
              <a:latin typeface="Arial" pitchFamily="34" charset="0"/>
              <a:cs typeface="Arial" pitchFamily="34" charset="0"/>
            </a:endParaRPr>
          </a:p>
          <a:p>
            <a:endParaRPr lang="fr-CH" sz="1000" dirty="0" smtClean="0">
              <a:latin typeface="Arial" pitchFamily="34" charset="0"/>
              <a:cs typeface="Arial" pitchFamily="34" charset="0"/>
            </a:endParaRPr>
          </a:p>
          <a:p>
            <a:endParaRPr lang="fr-CH" sz="1600" dirty="0" smtClean="0">
              <a:latin typeface="Arial" pitchFamily="34" charset="0"/>
              <a:cs typeface="Arial" pitchFamily="34" charset="0"/>
            </a:endParaRPr>
          </a:p>
        </p:txBody>
      </p:sp>
      <p:sp>
        <p:nvSpPr>
          <p:cNvPr id="10" name="Rectangle 9"/>
          <p:cNvSpPr/>
          <p:nvPr/>
        </p:nvSpPr>
        <p:spPr>
          <a:xfrm>
            <a:off x="1187624" y="5805264"/>
            <a:ext cx="3986646" cy="461665"/>
          </a:xfrm>
          <a:prstGeom prst="rect">
            <a:avLst/>
          </a:prstGeom>
        </p:spPr>
        <p:txBody>
          <a:bodyPr wrap="square">
            <a:spAutoFit/>
          </a:bodyPr>
          <a:lstStyle/>
          <a:p>
            <a:r>
              <a:rPr lang="fr-FR" sz="1200" dirty="0" err="1"/>
              <a:t>Arlettaz</a:t>
            </a:r>
            <a:r>
              <a:rPr lang="fr-FR" sz="1200" dirty="0"/>
              <a:t>, Gérald (2000). </a:t>
            </a:r>
            <a:r>
              <a:rPr lang="fr-FR" sz="1200" i="1" dirty="0"/>
              <a:t>La Suisse, terre d‘émigration et d‘immigration. </a:t>
            </a:r>
            <a:r>
              <a:rPr lang="fr-FR" sz="1200" dirty="0"/>
              <a:t>Panorama</a:t>
            </a:r>
            <a:r>
              <a:rPr lang="fr-FR" sz="1200" dirty="0" smtClean="0"/>
              <a:t>.</a:t>
            </a:r>
            <a:endParaRPr lang="de-DE" sz="1200" dirty="0"/>
          </a:p>
        </p:txBody>
      </p:sp>
      <p:graphicFrame>
        <p:nvGraphicFramePr>
          <p:cNvPr id="8" name="Diagramm 7"/>
          <p:cNvGraphicFramePr/>
          <p:nvPr>
            <p:extLst>
              <p:ext uri="{D42A27DB-BD31-4B8C-83A1-F6EECF244321}">
                <p14:modId xmlns:p14="http://schemas.microsoft.com/office/powerpoint/2010/main" val="3466523737"/>
              </p:ext>
            </p:extLst>
          </p:nvPr>
        </p:nvGraphicFramePr>
        <p:xfrm>
          <a:off x="1043608" y="2780928"/>
          <a:ext cx="6480719" cy="3024336"/>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re 1"/>
          <p:cNvSpPr txBox="1">
            <a:spLocks/>
          </p:cNvSpPr>
          <p:nvPr/>
        </p:nvSpPr>
        <p:spPr>
          <a:xfrm>
            <a:off x="899592" y="1279793"/>
            <a:ext cx="6984776" cy="584775"/>
          </a:xfrm>
          <a:prstGeom prst="rect">
            <a:avLst/>
          </a:prstGeom>
        </p:spPr>
        <p:txBody>
          <a:bodyPr wrap="square" lIns="0" tIns="0" rIns="0" bIns="0">
            <a:spAutoFit/>
          </a:bodyPr>
          <a:lstStyle/>
          <a:p>
            <a:pPr>
              <a:spcBef>
                <a:spcPct val="0"/>
              </a:spcBef>
              <a:tabLst>
                <a:tab pos="8162925" algn="l"/>
              </a:tabLst>
              <a:defRPr/>
            </a:pPr>
            <a:r>
              <a:rPr lang="de-CH" b="1" cap="all" dirty="0">
                <a:solidFill>
                  <a:srgbClr val="004C7D"/>
                </a:solidFill>
                <a:latin typeface="Arial" pitchFamily="34" charset="0"/>
                <a:ea typeface="+mj-ea"/>
                <a:cs typeface="Arial" pitchFamily="34" charset="0"/>
              </a:rPr>
              <a:t>Vom</a:t>
            </a:r>
            <a:r>
              <a:rPr lang="de-CH" dirty="0">
                <a:latin typeface="Arial" pitchFamily="34" charset="0"/>
                <a:cs typeface="Arial" pitchFamily="34" charset="0"/>
              </a:rPr>
              <a:t> </a:t>
            </a:r>
            <a:r>
              <a:rPr lang="de-CH" b="1" cap="all" dirty="0">
                <a:solidFill>
                  <a:srgbClr val="004C7D"/>
                </a:solidFill>
                <a:latin typeface="Arial" pitchFamily="34" charset="0"/>
                <a:ea typeface="+mj-ea"/>
                <a:cs typeface="Arial" pitchFamily="34" charset="0"/>
              </a:rPr>
              <a:t>liberalen</a:t>
            </a:r>
            <a:r>
              <a:rPr lang="de-CH" dirty="0">
                <a:latin typeface="Arial" pitchFamily="34" charset="0"/>
                <a:cs typeface="Arial" pitchFamily="34" charset="0"/>
              </a:rPr>
              <a:t> </a:t>
            </a:r>
            <a:r>
              <a:rPr lang="de-CH" b="1" cap="all" dirty="0">
                <a:solidFill>
                  <a:srgbClr val="004C7D"/>
                </a:solidFill>
                <a:latin typeface="Arial" pitchFamily="34" charset="0"/>
                <a:ea typeface="+mj-ea"/>
                <a:cs typeface="Arial" pitchFamily="34" charset="0"/>
              </a:rPr>
              <a:t>Regime </a:t>
            </a:r>
            <a:r>
              <a:rPr lang="de-CH" b="1" cap="all" dirty="0" smtClean="0">
                <a:solidFill>
                  <a:srgbClr val="004C7D"/>
                </a:solidFill>
                <a:latin typeface="Arial" pitchFamily="34" charset="0"/>
                <a:ea typeface="+mj-ea"/>
                <a:cs typeface="Arial" pitchFamily="34" charset="0"/>
              </a:rPr>
              <a:t>zum Überfremdungsdiskurs</a:t>
            </a:r>
            <a:endParaRPr lang="de-CH" b="1" cap="all" dirty="0">
              <a:solidFill>
                <a:srgbClr val="004C7D"/>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82900389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Connecteur droit 13"/>
          <p:cNvCxnSpPr/>
          <p:nvPr/>
        </p:nvCxnSpPr>
        <p:spPr>
          <a:xfrm>
            <a:off x="683568" y="1628800"/>
            <a:ext cx="6912768"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4499992" y="1772816"/>
            <a:ext cx="3888432" cy="492443"/>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Einwanderung wichtigster Nationalitäten</a:t>
            </a:r>
          </a:p>
        </p:txBody>
      </p:sp>
      <p:sp>
        <p:nvSpPr>
          <p:cNvPr id="10" name="Rectangle 9"/>
          <p:cNvSpPr/>
          <p:nvPr/>
        </p:nvSpPr>
        <p:spPr>
          <a:xfrm>
            <a:off x="2051720" y="5805264"/>
            <a:ext cx="3986646" cy="246221"/>
          </a:xfrm>
          <a:prstGeom prst="rect">
            <a:avLst/>
          </a:prstGeom>
        </p:spPr>
        <p:txBody>
          <a:bodyPr wrap="square">
            <a:spAutoFit/>
          </a:bodyPr>
          <a:lstStyle/>
          <a:p>
            <a:r>
              <a:rPr lang="fr-CH" sz="1000" i="1" dirty="0" smtClean="0">
                <a:latin typeface="Arial" pitchFamily="34" charset="0"/>
                <a:cs typeface="Arial" pitchFamily="34" charset="0"/>
              </a:rPr>
              <a:t>BFS</a:t>
            </a:r>
            <a:endParaRPr lang="fr-CH" sz="1000" i="1" dirty="0">
              <a:latin typeface="Arial" pitchFamily="34" charset="0"/>
              <a:cs typeface="Arial" pitchFamily="34" charset="0"/>
            </a:endParaRPr>
          </a:p>
        </p:txBody>
      </p:sp>
      <p:graphicFrame>
        <p:nvGraphicFramePr>
          <p:cNvPr id="7" name="Diagramm 6"/>
          <p:cNvGraphicFramePr/>
          <p:nvPr>
            <p:extLst>
              <p:ext uri="{D42A27DB-BD31-4B8C-83A1-F6EECF244321}">
                <p14:modId xmlns:p14="http://schemas.microsoft.com/office/powerpoint/2010/main" val="2070971711"/>
              </p:ext>
            </p:extLst>
          </p:nvPr>
        </p:nvGraphicFramePr>
        <p:xfrm>
          <a:off x="1331640" y="2492896"/>
          <a:ext cx="4858385"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re 1"/>
          <p:cNvSpPr txBox="1">
            <a:spLocks/>
          </p:cNvSpPr>
          <p:nvPr/>
        </p:nvSpPr>
        <p:spPr>
          <a:xfrm>
            <a:off x="755576" y="1279793"/>
            <a:ext cx="7128792" cy="584775"/>
          </a:xfrm>
          <a:prstGeom prst="rect">
            <a:avLst/>
          </a:prstGeom>
        </p:spPr>
        <p:txBody>
          <a:bodyPr wrap="square" lIns="0" tIns="0" rIns="0" bIns="0">
            <a:spAutoFit/>
          </a:bodyPr>
          <a:lstStyle/>
          <a:p>
            <a:pPr>
              <a:spcBef>
                <a:spcPct val="0"/>
              </a:spcBef>
              <a:tabLst>
                <a:tab pos="8162925" algn="l"/>
              </a:tabLst>
              <a:defRPr/>
            </a:pPr>
            <a:r>
              <a:rPr lang="de-CH" b="1" cap="all" dirty="0">
                <a:solidFill>
                  <a:srgbClr val="004C7D"/>
                </a:solidFill>
                <a:latin typeface="Arial" pitchFamily="34" charset="0"/>
                <a:ea typeface="+mj-ea"/>
                <a:cs typeface="Arial" pitchFamily="34" charset="0"/>
              </a:rPr>
              <a:t>Vom</a:t>
            </a:r>
            <a:r>
              <a:rPr lang="de-CH" dirty="0">
                <a:latin typeface="Arial" pitchFamily="34" charset="0"/>
                <a:cs typeface="Arial" pitchFamily="34" charset="0"/>
              </a:rPr>
              <a:t> </a:t>
            </a:r>
            <a:r>
              <a:rPr lang="de-CH" b="1" cap="all" dirty="0">
                <a:solidFill>
                  <a:srgbClr val="004C7D"/>
                </a:solidFill>
                <a:latin typeface="Arial" pitchFamily="34" charset="0"/>
                <a:ea typeface="+mj-ea"/>
                <a:cs typeface="Arial" pitchFamily="34" charset="0"/>
              </a:rPr>
              <a:t>liberalen</a:t>
            </a:r>
            <a:r>
              <a:rPr lang="de-CH" dirty="0">
                <a:latin typeface="Arial" pitchFamily="34" charset="0"/>
                <a:cs typeface="Arial" pitchFamily="34" charset="0"/>
              </a:rPr>
              <a:t> </a:t>
            </a:r>
            <a:r>
              <a:rPr lang="de-CH" b="1" cap="all" dirty="0">
                <a:solidFill>
                  <a:srgbClr val="004C7D"/>
                </a:solidFill>
                <a:latin typeface="Arial" pitchFamily="34" charset="0"/>
                <a:ea typeface="+mj-ea"/>
                <a:cs typeface="Arial" pitchFamily="34" charset="0"/>
              </a:rPr>
              <a:t>Regime </a:t>
            </a:r>
            <a:r>
              <a:rPr lang="de-CH" b="1" cap="all" dirty="0" smtClean="0">
                <a:solidFill>
                  <a:srgbClr val="004C7D"/>
                </a:solidFill>
                <a:latin typeface="Arial" pitchFamily="34" charset="0"/>
                <a:ea typeface="+mj-ea"/>
                <a:cs typeface="Arial" pitchFamily="34" charset="0"/>
              </a:rPr>
              <a:t>zum Überfremdungsdiskurs</a:t>
            </a:r>
            <a:endParaRPr lang="de-CH" b="1" cap="all" dirty="0">
              <a:solidFill>
                <a:srgbClr val="004C7D"/>
              </a:solidFill>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tab pos="8162925" algn="l"/>
              </a:tabLst>
              <a:defRPr/>
            </a:pP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31683226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9"/>
          <p:cNvSpPr>
            <a:spLocks noChangeArrowheads="1"/>
          </p:cNvSpPr>
          <p:nvPr/>
        </p:nvSpPr>
        <p:spPr bwMode="auto">
          <a:xfrm>
            <a:off x="1115616" y="5589240"/>
            <a:ext cx="398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CH" sz="1200" dirty="0" err="1"/>
              <a:t>Kammüller</a:t>
            </a:r>
            <a:r>
              <a:rPr lang="de-CH" sz="1200" dirty="0"/>
              <a:t>, Paul. 1919. </a:t>
            </a:r>
            <a:r>
              <a:rPr lang="de-DE" sz="1200" dirty="0"/>
              <a:t>"Klauen weg! Die Schweiz den Schweizern." </a:t>
            </a:r>
            <a:r>
              <a:rPr lang="de-CH" sz="1200" dirty="0"/>
              <a:t>Pp. –BPU </a:t>
            </a:r>
            <a:r>
              <a:rPr lang="de-CH" sz="1200" dirty="0" err="1"/>
              <a:t>Genève</a:t>
            </a:r>
            <a:r>
              <a:rPr lang="de-CH" sz="1200" dirty="0"/>
              <a:t> / Swiss National Library (SNL)-. </a:t>
            </a:r>
            <a:r>
              <a:rPr lang="en-US" sz="1200" dirty="0"/>
              <a:t>[</a:t>
            </a:r>
            <a:r>
              <a:rPr lang="en-US" sz="1200" dirty="0" err="1"/>
              <a:t>S.l</a:t>
            </a:r>
            <a:r>
              <a:rPr lang="en-US" sz="1200" dirty="0"/>
              <a:t>.] : [</a:t>
            </a:r>
            <a:r>
              <a:rPr lang="en-US" sz="1200" dirty="0" err="1"/>
              <a:t>s.n</a:t>
            </a:r>
            <a:r>
              <a:rPr lang="en-US" sz="1200" dirty="0"/>
              <a:t>.].</a:t>
            </a:r>
            <a:r>
              <a:rPr lang="de-DE" sz="1200" dirty="0"/>
              <a:t> </a:t>
            </a:r>
            <a:endParaRPr lang="fr-CH" sz="1200" i="1" dirty="0">
              <a:cs typeface="Arial" charset="0"/>
            </a:endParaRPr>
          </a:p>
        </p:txBody>
      </p:sp>
      <p:pic>
        <p:nvPicPr>
          <p:cNvPr id="35845" name="Imag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44824"/>
            <a:ext cx="24638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re 1"/>
          <p:cNvSpPr txBox="1">
            <a:spLocks/>
          </p:cNvSpPr>
          <p:nvPr/>
        </p:nvSpPr>
        <p:spPr>
          <a:xfrm>
            <a:off x="1187624" y="1321023"/>
            <a:ext cx="6408712" cy="307777"/>
          </a:xfrm>
          <a:prstGeom prst="rect">
            <a:avLst/>
          </a:prstGeom>
        </p:spPr>
        <p:txBody>
          <a:bodyPr wrap="square" lIns="0" tIns="0" rIns="0" bIns="0">
            <a:spAutoFit/>
          </a:bodyPr>
          <a:lstStyle/>
          <a:p>
            <a:pPr>
              <a:spcBef>
                <a:spcPct val="0"/>
              </a:spcBef>
              <a:tabLst>
                <a:tab pos="8162925" algn="l"/>
              </a:tabLst>
              <a:defRPr/>
            </a:pPr>
            <a:r>
              <a:rPr lang="de-CH" sz="2000" b="1" cap="all" dirty="0" smtClean="0">
                <a:solidFill>
                  <a:srgbClr val="004C7D"/>
                </a:solidFill>
                <a:latin typeface="Arial" pitchFamily="34" charset="0"/>
                <a:ea typeface="+mj-ea"/>
                <a:cs typeface="Arial" pitchFamily="34" charset="0"/>
              </a:rPr>
              <a:t>Abschottung zwischen den Weltkriegen</a:t>
            </a: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cxnSp>
        <p:nvCxnSpPr>
          <p:cNvPr id="9" name="Connecteur droit 13"/>
          <p:cNvCxnSpPr/>
          <p:nvPr/>
        </p:nvCxnSpPr>
        <p:spPr>
          <a:xfrm>
            <a:off x="1187624" y="1628800"/>
            <a:ext cx="6408712"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11" name="ZoneTexte 5"/>
          <p:cNvSpPr txBox="1"/>
          <p:nvPr/>
        </p:nvSpPr>
        <p:spPr>
          <a:xfrm>
            <a:off x="4499992" y="1772816"/>
            <a:ext cx="3888432" cy="2862322"/>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 Überfremdung »</a:t>
            </a:r>
          </a:p>
          <a:p>
            <a:endParaRPr lang="fr-CH" sz="1000" dirty="0" smtClean="0">
              <a:latin typeface="Arial" pitchFamily="34" charset="0"/>
              <a:cs typeface="Arial" pitchFamily="34" charset="0"/>
            </a:endParaRPr>
          </a:p>
          <a:p>
            <a:r>
              <a:rPr lang="de-CH" sz="1600" dirty="0"/>
              <a:t>Mit dem Ersten Weltkrieg und der darauf folgenden schlechten Wirtschaftslage verändert sich die Stimmung in der Bevölkerung gegenüber von Ausländern. In der Schweiz kommt eine Angst vor einer „Überfremdung“ des Landes auf. </a:t>
            </a:r>
            <a:endParaRPr lang="de-DE" sz="1600" dirty="0"/>
          </a:p>
          <a:p>
            <a:r>
              <a:rPr lang="de-CH" sz="1600" dirty="0"/>
              <a:t>Dieses Wahlplakat von 1919 mit einem kämpfenden Eidgenossen und dem Slogan „Die Schweiz den Schweizern“ </a:t>
            </a:r>
            <a:r>
              <a:rPr lang="de-CH" sz="1600" dirty="0" smtClean="0"/>
              <a:t>stellt die Angst vor </a:t>
            </a:r>
            <a:r>
              <a:rPr lang="de-CH" sz="1600" dirty="0"/>
              <a:t>der „Überfremdung</a:t>
            </a:r>
            <a:r>
              <a:rPr lang="de-CH" sz="1600" dirty="0" smtClean="0"/>
              <a:t>“</a:t>
            </a:r>
            <a:r>
              <a:rPr lang="de-CH" sz="1600" dirty="0"/>
              <a:t> </a:t>
            </a:r>
            <a:r>
              <a:rPr lang="de-CH" sz="1600" dirty="0" smtClean="0"/>
              <a:t>dar.</a:t>
            </a:r>
            <a:endParaRPr lang="de-DE" sz="1600" dirty="0" smtClean="0"/>
          </a:p>
        </p:txBody>
      </p:sp>
    </p:spTree>
    <p:extLst>
      <p:ext uri="{BB962C8B-B14F-4D97-AF65-F5344CB8AC3E}">
        <p14:creationId xmlns:p14="http://schemas.microsoft.com/office/powerpoint/2010/main" val="221851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932040" y="1772816"/>
            <a:ext cx="3888432" cy="1877437"/>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Ausländeranteil</a:t>
            </a:r>
          </a:p>
          <a:p>
            <a:endParaRPr lang="fr-CH" sz="1000" dirty="0" smtClean="0">
              <a:latin typeface="Arial" pitchFamily="34" charset="0"/>
              <a:cs typeface="Arial" pitchFamily="34" charset="0"/>
            </a:endParaRPr>
          </a:p>
          <a:p>
            <a:r>
              <a:rPr lang="de-CH" sz="1600" dirty="0"/>
              <a:t>In der Grafik sieht man wie der Ausländeranteil in der Gesamtbevölkerung zwischen 1910, also vor dem Ausbruch des Ersten Weltkrieges, während des liberalen Einwanderungsregimes, </a:t>
            </a:r>
            <a:r>
              <a:rPr lang="de-CH" sz="1600" dirty="0" smtClean="0"/>
              <a:t>bis 1945, </a:t>
            </a:r>
            <a:r>
              <a:rPr lang="de-CH" sz="1600" dirty="0"/>
              <a:t>nach dem Zweiten Weltkrieg, zurück geht. </a:t>
            </a:r>
            <a:endParaRPr lang="fr-CH" sz="1600" dirty="0" smtClean="0">
              <a:latin typeface="Arial" pitchFamily="34" charset="0"/>
              <a:cs typeface="Arial" pitchFamily="34" charset="0"/>
            </a:endParaRPr>
          </a:p>
        </p:txBody>
      </p:sp>
      <p:sp>
        <p:nvSpPr>
          <p:cNvPr id="10" name="Rectangle 9"/>
          <p:cNvSpPr/>
          <p:nvPr/>
        </p:nvSpPr>
        <p:spPr>
          <a:xfrm>
            <a:off x="683568" y="5805264"/>
            <a:ext cx="3986646" cy="276999"/>
          </a:xfrm>
          <a:prstGeom prst="rect">
            <a:avLst/>
          </a:prstGeom>
        </p:spPr>
        <p:txBody>
          <a:bodyPr wrap="square">
            <a:spAutoFit/>
          </a:bodyPr>
          <a:lstStyle/>
          <a:p>
            <a:r>
              <a:rPr lang="fr-CH" sz="1200" i="1" dirty="0" smtClean="0">
                <a:latin typeface="Arial" pitchFamily="34" charset="0"/>
                <a:cs typeface="Arial" pitchFamily="34" charset="0"/>
              </a:rPr>
              <a:t>BFS</a:t>
            </a:r>
            <a:endParaRPr lang="fr-CH" sz="1200" i="1" dirty="0">
              <a:latin typeface="Arial" pitchFamily="34" charset="0"/>
              <a:cs typeface="Arial" pitchFamily="34" charset="0"/>
            </a:endParaRPr>
          </a:p>
        </p:txBody>
      </p:sp>
      <p:graphicFrame>
        <p:nvGraphicFramePr>
          <p:cNvPr id="7" name="Diagramm 6"/>
          <p:cNvGraphicFramePr/>
          <p:nvPr>
            <p:extLst>
              <p:ext uri="{D42A27DB-BD31-4B8C-83A1-F6EECF244321}">
                <p14:modId xmlns:p14="http://schemas.microsoft.com/office/powerpoint/2010/main" val="3647455945"/>
              </p:ext>
            </p:extLst>
          </p:nvPr>
        </p:nvGraphicFramePr>
        <p:xfrm>
          <a:off x="539552" y="285293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re 1"/>
          <p:cNvSpPr txBox="1">
            <a:spLocks/>
          </p:cNvSpPr>
          <p:nvPr/>
        </p:nvSpPr>
        <p:spPr>
          <a:xfrm>
            <a:off x="1187624" y="1321023"/>
            <a:ext cx="6408712" cy="307777"/>
          </a:xfrm>
          <a:prstGeom prst="rect">
            <a:avLst/>
          </a:prstGeom>
        </p:spPr>
        <p:txBody>
          <a:bodyPr wrap="square" lIns="0" tIns="0" rIns="0" bIns="0">
            <a:spAutoFit/>
          </a:bodyPr>
          <a:lstStyle/>
          <a:p>
            <a:pPr>
              <a:spcBef>
                <a:spcPct val="0"/>
              </a:spcBef>
              <a:tabLst>
                <a:tab pos="8162925" algn="l"/>
              </a:tabLst>
              <a:defRPr/>
            </a:pPr>
            <a:r>
              <a:rPr lang="de-CH" sz="2000" b="1" cap="all" dirty="0" smtClean="0">
                <a:solidFill>
                  <a:srgbClr val="004C7D"/>
                </a:solidFill>
                <a:latin typeface="Arial" pitchFamily="34" charset="0"/>
                <a:ea typeface="+mj-ea"/>
                <a:cs typeface="Arial" pitchFamily="34" charset="0"/>
              </a:rPr>
              <a:t>Abschottung zwischen den Weltkriegen</a:t>
            </a:r>
            <a:endParaRPr kumimoji="0" lang="fr-CH" sz="2000" b="1" i="0" u="none" strike="noStrike" kern="1200" cap="all" spc="0" normalizeH="0" baseline="0" dirty="0">
              <a:ln>
                <a:noFill/>
              </a:ln>
              <a:solidFill>
                <a:srgbClr val="004C7D"/>
              </a:solidFill>
              <a:effectLst/>
              <a:uLnTx/>
              <a:uFillTx/>
              <a:latin typeface="Arial" pitchFamily="34" charset="0"/>
              <a:ea typeface="+mj-ea"/>
              <a:cs typeface="Arial" pitchFamily="34" charset="0"/>
            </a:endParaRPr>
          </a:p>
        </p:txBody>
      </p:sp>
      <p:sp>
        <p:nvSpPr>
          <p:cNvPr id="2" name="Textfeld 1"/>
          <p:cNvSpPr txBox="1"/>
          <p:nvPr/>
        </p:nvSpPr>
        <p:spPr>
          <a:xfrm>
            <a:off x="6591300" y="5892800"/>
            <a:ext cx="184666" cy="369332"/>
          </a:xfrm>
          <a:prstGeom prst="rect">
            <a:avLst/>
          </a:prstGeom>
          <a:noFill/>
        </p:spPr>
        <p:txBody>
          <a:bodyPr wrap="none" rtlCol="0">
            <a:spAutoFit/>
          </a:bodyPr>
          <a:lstStyle/>
          <a:p>
            <a:endParaRPr lang="en-US" dirty="0"/>
          </a:p>
        </p:txBody>
      </p:sp>
      <p:cxnSp>
        <p:nvCxnSpPr>
          <p:cNvPr id="9" name="Connecteur droit 13"/>
          <p:cNvCxnSpPr/>
          <p:nvPr/>
        </p:nvCxnSpPr>
        <p:spPr>
          <a:xfrm>
            <a:off x="1115616" y="1628800"/>
            <a:ext cx="6480720" cy="0"/>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724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899592" y="1268760"/>
            <a:ext cx="7272338" cy="307975"/>
          </a:xfrm>
          <a:prstGeom prst="rect">
            <a:avLst/>
          </a:prstGeom>
        </p:spPr>
        <p:txBody>
          <a:bodyPr lIns="0" tIns="0" rIns="0" bIns="0">
            <a:spAutoFit/>
          </a:bodyPr>
          <a:lstStyle/>
          <a:p>
            <a:pPr lvl="0">
              <a:spcBef>
                <a:spcPct val="0"/>
              </a:spcBef>
              <a:tabLst>
                <a:tab pos="8162925" algn="l"/>
              </a:tabLst>
              <a:defRPr/>
            </a:pPr>
            <a:r>
              <a:rPr lang="fr-CH" sz="2000" b="1" cap="all" dirty="0">
                <a:solidFill>
                  <a:srgbClr val="004C7D"/>
                </a:solidFill>
                <a:latin typeface="Arial" pitchFamily="34" charset="0"/>
                <a:cs typeface="Arial" pitchFamily="34" charset="0"/>
              </a:rPr>
              <a:t>Paradoxe Einwanderungspolitik nach 1945</a:t>
            </a:r>
          </a:p>
        </p:txBody>
      </p:sp>
      <p:cxnSp>
        <p:nvCxnSpPr>
          <p:cNvPr id="14" name="Connecteur droit 13"/>
          <p:cNvCxnSpPr/>
          <p:nvPr/>
        </p:nvCxnSpPr>
        <p:spPr>
          <a:xfrm flipV="1">
            <a:off x="899592" y="1628776"/>
            <a:ext cx="6696596" cy="24"/>
          </a:xfrm>
          <a:prstGeom prst="line">
            <a:avLst/>
          </a:prstGeom>
          <a:ln w="25400">
            <a:solidFill>
              <a:srgbClr val="004C7D"/>
            </a:solidFill>
          </a:ln>
        </p:spPr>
        <p:style>
          <a:lnRef idx="1">
            <a:schemeClr val="accent1"/>
          </a:lnRef>
          <a:fillRef idx="0">
            <a:schemeClr val="accent1"/>
          </a:fillRef>
          <a:effectRef idx="0">
            <a:schemeClr val="accent1"/>
          </a:effectRef>
          <a:fontRef idx="minor">
            <a:schemeClr val="tx1"/>
          </a:fontRef>
        </p:style>
      </p:cxnSp>
      <p:sp>
        <p:nvSpPr>
          <p:cNvPr id="41988" name="Rectangle 9"/>
          <p:cNvSpPr>
            <a:spLocks noChangeArrowheads="1"/>
          </p:cNvSpPr>
          <p:nvPr/>
        </p:nvSpPr>
        <p:spPr bwMode="auto">
          <a:xfrm>
            <a:off x="971600" y="5589240"/>
            <a:ext cx="3987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dirty="0"/>
              <a:t>Il </a:t>
            </a:r>
            <a:r>
              <a:rPr lang="fr-FR" sz="1200" dirty="0" err="1"/>
              <a:t>lungo</a:t>
            </a:r>
            <a:r>
              <a:rPr lang="fr-FR" sz="1200" dirty="0"/>
              <a:t> </a:t>
            </a:r>
            <a:r>
              <a:rPr lang="fr-FR" sz="1200" dirty="0" err="1"/>
              <a:t>addio</a:t>
            </a:r>
            <a:r>
              <a:rPr lang="fr-FR" sz="1200" dirty="0"/>
              <a:t> : </a:t>
            </a:r>
            <a:r>
              <a:rPr lang="fr-FR" sz="1200" dirty="0" err="1"/>
              <a:t>una</a:t>
            </a:r>
            <a:r>
              <a:rPr lang="fr-FR" sz="1200" dirty="0"/>
              <a:t> </a:t>
            </a:r>
            <a:r>
              <a:rPr lang="fr-FR" sz="1200" dirty="0" err="1"/>
              <a:t>storia</a:t>
            </a:r>
            <a:r>
              <a:rPr lang="fr-FR" sz="1200" dirty="0"/>
              <a:t> </a:t>
            </a:r>
            <a:r>
              <a:rPr lang="fr-FR" sz="1200" dirty="0" err="1"/>
              <a:t>fotografica</a:t>
            </a:r>
            <a:r>
              <a:rPr lang="fr-FR" sz="1200" dirty="0"/>
              <a:t> </a:t>
            </a:r>
            <a:r>
              <a:rPr lang="fr-FR" sz="1200" dirty="0" err="1"/>
              <a:t>sull'emigrazione</a:t>
            </a:r>
            <a:r>
              <a:rPr lang="fr-FR" sz="1200" dirty="0"/>
              <a:t> </a:t>
            </a:r>
            <a:r>
              <a:rPr lang="fr-FR" sz="1200" dirty="0" err="1"/>
              <a:t>italiana</a:t>
            </a:r>
            <a:r>
              <a:rPr lang="fr-FR" sz="1200" dirty="0"/>
              <a:t> in Svizzera </a:t>
            </a:r>
            <a:r>
              <a:rPr lang="fr-FR" sz="1200" dirty="0" err="1"/>
              <a:t>dopo</a:t>
            </a:r>
            <a:r>
              <a:rPr lang="fr-FR" sz="1200" dirty="0"/>
              <a:t> la </a:t>
            </a:r>
            <a:r>
              <a:rPr lang="fr-FR" sz="1200" dirty="0" err="1"/>
              <a:t>guerra</a:t>
            </a:r>
            <a:r>
              <a:rPr lang="fr-FR" sz="1200" dirty="0"/>
              <a:t> = Der lange </a:t>
            </a:r>
            <a:r>
              <a:rPr lang="fr-FR" sz="1200" dirty="0" err="1"/>
              <a:t>Abschied</a:t>
            </a:r>
            <a:r>
              <a:rPr lang="fr-FR" sz="1200" dirty="0"/>
              <a:t> : 138 </a:t>
            </a:r>
            <a:r>
              <a:rPr lang="fr-FR" sz="1200" dirty="0" err="1"/>
              <a:t>Fotografien</a:t>
            </a:r>
            <a:r>
              <a:rPr lang="fr-FR" sz="1200" dirty="0"/>
              <a:t> </a:t>
            </a:r>
            <a:r>
              <a:rPr lang="fr-FR" sz="1200" dirty="0" err="1"/>
              <a:t>zur</a:t>
            </a:r>
            <a:r>
              <a:rPr lang="fr-FR" sz="1200" dirty="0"/>
              <a:t> </a:t>
            </a:r>
            <a:r>
              <a:rPr lang="fr-FR" sz="1200" dirty="0" err="1"/>
              <a:t>italienischen</a:t>
            </a:r>
            <a:r>
              <a:rPr lang="fr-FR" sz="1200" dirty="0"/>
              <a:t> Emigration in die Schweiz </a:t>
            </a:r>
            <a:r>
              <a:rPr lang="fr-FR" sz="1200" dirty="0" err="1"/>
              <a:t>nach</a:t>
            </a:r>
            <a:r>
              <a:rPr lang="fr-FR" sz="1200" dirty="0"/>
              <a:t> 1945 / </a:t>
            </a:r>
            <a:r>
              <a:rPr lang="fr-FR" sz="1200" dirty="0" err="1"/>
              <a:t>herausgegeben</a:t>
            </a:r>
            <a:r>
              <a:rPr lang="fr-FR" sz="1200" dirty="0"/>
              <a:t> </a:t>
            </a:r>
            <a:r>
              <a:rPr lang="fr-FR" sz="1200" dirty="0" err="1"/>
              <a:t>von</a:t>
            </a:r>
            <a:r>
              <a:rPr lang="fr-FR" sz="1200" dirty="0"/>
              <a:t> Dieter Bachmann</a:t>
            </a:r>
            <a:r>
              <a:rPr lang="de-DE" sz="1200" dirty="0"/>
              <a:t> </a:t>
            </a:r>
            <a:endParaRPr lang="fr-CH" sz="1200" i="1" dirty="0">
              <a:cs typeface="Arial" charset="0"/>
            </a:endParaRP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844824"/>
            <a:ext cx="26638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Imag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861048"/>
            <a:ext cx="27368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ZoneTexte 5"/>
          <p:cNvSpPr txBox="1"/>
          <p:nvPr/>
        </p:nvSpPr>
        <p:spPr>
          <a:xfrm>
            <a:off x="4499992" y="1772816"/>
            <a:ext cx="3888432" cy="4093429"/>
          </a:xfrm>
          <a:prstGeom prst="rect">
            <a:avLst/>
          </a:prstGeom>
          <a:noFill/>
        </p:spPr>
        <p:txBody>
          <a:bodyPr wrap="square" lIns="0" tIns="0" rIns="0" bIns="0" rtlCol="0">
            <a:spAutoFit/>
          </a:bodyPr>
          <a:lstStyle/>
          <a:p>
            <a:r>
              <a:rPr lang="fr-CH" sz="1600" b="1" dirty="0" smtClean="0">
                <a:latin typeface="Arial" pitchFamily="34" charset="0"/>
                <a:cs typeface="Arial" pitchFamily="34" charset="0"/>
              </a:rPr>
              <a:t>Arbeitermangel in der Schweiz</a:t>
            </a:r>
          </a:p>
          <a:p>
            <a:endParaRPr lang="fr-CH" sz="1000" dirty="0" smtClean="0">
              <a:latin typeface="Arial" pitchFamily="34" charset="0"/>
              <a:cs typeface="Arial" pitchFamily="34" charset="0"/>
            </a:endParaRPr>
          </a:p>
          <a:p>
            <a:r>
              <a:rPr lang="de-CH" sz="1600" dirty="0"/>
              <a:t>Der Schweizer Wirtschaft geht es nach dem Zweiten Weltkrieg sehr gut. Sie ist jedoch auf ausländische Arbeitskräfte angewiesen. Um zu verhindern, dass sich diese niederlassen, entscheidet sich die Politik das sogenannte Rotationsprinzip </a:t>
            </a:r>
            <a:r>
              <a:rPr lang="de-CH" sz="1600" dirty="0" smtClean="0"/>
              <a:t>einzuführen</a:t>
            </a:r>
          </a:p>
          <a:p>
            <a:endParaRPr lang="de-CH" sz="1600" dirty="0">
              <a:latin typeface="Arial" pitchFamily="34" charset="0"/>
              <a:cs typeface="Arial" pitchFamily="34" charset="0"/>
            </a:endParaRPr>
          </a:p>
          <a:p>
            <a:r>
              <a:rPr lang="de-CH" sz="1600" dirty="0"/>
              <a:t>1948 vereinbart die Schweiz mit Italien die ersten sogenannten Gastarbeiterverträge, um die Immigration italienischer Saisonniers zu regeln. Mit der Festlegung der Verträge wird geklärt, wie viele Menschen wie lange und unter welchen Bedingungen in die Schweiz kommen dürfen. </a:t>
            </a:r>
            <a:endParaRPr lang="de-DE" sz="1600" dirty="0"/>
          </a:p>
          <a:p>
            <a:endParaRPr lang="fr-CH" sz="1600" dirty="0" smtClean="0">
              <a:latin typeface="Arial" pitchFamily="34" charset="0"/>
              <a:cs typeface="Arial" pitchFamily="34" charset="0"/>
            </a:endParaRPr>
          </a:p>
        </p:txBody>
      </p:sp>
    </p:spTree>
    <p:extLst>
      <p:ext uri="{BB962C8B-B14F-4D97-AF65-F5344CB8AC3E}">
        <p14:creationId xmlns:p14="http://schemas.microsoft.com/office/powerpoint/2010/main" val="11695706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1502</Words>
  <Application>Microsoft Macintosh PowerPoint</Application>
  <PresentationFormat>Bildschirmpräsentation (4:3)</PresentationFormat>
  <Paragraphs>164</Paragraphs>
  <Slides>20</Slides>
  <Notes>12</Notes>
  <HiddenSlides>0</HiddenSlides>
  <MMClips>0</MMClips>
  <ScaleCrop>false</ScaleCrop>
  <HeadingPairs>
    <vt:vector size="4" baseType="variant">
      <vt:variant>
        <vt:lpstr>Design</vt:lpstr>
      </vt:variant>
      <vt:variant>
        <vt:i4>1</vt:i4>
      </vt:variant>
      <vt:variant>
        <vt:lpstr>Folientitel</vt:lpstr>
      </vt:variant>
      <vt:variant>
        <vt:i4>20</vt:i4>
      </vt:variant>
    </vt:vector>
  </HeadingPairs>
  <TitlesOfParts>
    <vt:vector size="21" baseType="lpstr">
      <vt:lpstr>Office Theme</vt:lpstr>
      <vt:lpstr>Die Schweiz und die Migrationen: eine lange Geschichte  Herbstanlass SP 60+ zu Migration – Perspektiven und Strategien  Gianni D’Amato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Migration Mobility Indicators </vt:lpstr>
      <vt:lpstr>PowerPoint-Präsentation</vt:lpstr>
      <vt:lpstr>Philippe Wanner: Increased Mobility. The impact of FMA  on duration of stay</vt:lpstr>
      <vt:lpstr>Migration-Mobility Indicators : Anteil Zuwanderung </vt:lpstr>
      <vt:lpstr>PowerPoint-Präsentation</vt:lpstr>
      <vt:lpstr>Migration Mobility Survey 2016/17</vt:lpstr>
      <vt:lpstr>Erhebung On The Move 2016              </vt:lpstr>
      <vt:lpstr>PowerPoint-Präsentation</vt:lpstr>
    </vt:vector>
  </TitlesOfParts>
  <Company>UniNE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Didier</dc:creator>
  <cp:lastModifiedBy>Gianni D'Amato</cp:lastModifiedBy>
  <cp:revision>54</cp:revision>
  <dcterms:created xsi:type="dcterms:W3CDTF">2015-07-09T08:25:46Z</dcterms:created>
  <dcterms:modified xsi:type="dcterms:W3CDTF">2017-11-11T07:28:15Z</dcterms:modified>
</cp:coreProperties>
</file>