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8" r:id="rId3"/>
    <p:sldId id="290" r:id="rId4"/>
    <p:sldId id="291" r:id="rId5"/>
    <p:sldId id="319" r:id="rId6"/>
    <p:sldId id="315" r:id="rId7"/>
    <p:sldId id="300" r:id="rId8"/>
    <p:sldId id="321" r:id="rId9"/>
    <p:sldId id="322" r:id="rId10"/>
    <p:sldId id="306" r:id="rId11"/>
    <p:sldId id="323" r:id="rId12"/>
    <p:sldId id="324" r:id="rId13"/>
    <p:sldId id="303" r:id="rId14"/>
    <p:sldId id="312" r:id="rId15"/>
    <p:sldId id="309" r:id="rId16"/>
    <p:sldId id="317" r:id="rId17"/>
    <p:sldId id="320" r:id="rId18"/>
    <p:sldId id="314" r:id="rId19"/>
    <p:sldId id="325" r:id="rId20"/>
  </p:sldIdLst>
  <p:sldSz cx="9144000" cy="6858000" type="screen4x3"/>
  <p:notesSz cx="6888163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6417" autoAdjust="0"/>
  </p:normalViewPr>
  <p:slideViewPr>
    <p:cSldViewPr snapToGrid="0">
      <p:cViewPr varScale="1">
        <p:scale>
          <a:sx n="95" d="100"/>
          <a:sy n="95" d="100"/>
        </p:scale>
        <p:origin x="1974" y="78"/>
      </p:cViewPr>
      <p:guideLst/>
    </p:cSldViewPr>
  </p:slideViewPr>
  <p:outlineViewPr>
    <p:cViewPr>
      <p:scale>
        <a:sx n="33" d="100"/>
        <a:sy n="33" d="100"/>
      </p:scale>
      <p:origin x="0" y="-732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z GILOMEN" userId="d65ac41b356535dc" providerId="LiveId" clId="{114183AC-0470-4CCE-83EE-181087615A7E}"/>
    <pc:docChg chg="custSel delSld modSld">
      <pc:chgData name="Heinz GILOMEN" userId="d65ac41b356535dc" providerId="LiveId" clId="{114183AC-0470-4CCE-83EE-181087615A7E}" dt="2017-11-10T16:27:30.823" v="51"/>
      <pc:docMkLst>
        <pc:docMk/>
      </pc:docMkLst>
      <pc:sldChg chg="modSp modNotes">
        <pc:chgData name="Heinz GILOMEN" userId="d65ac41b356535dc" providerId="LiveId" clId="{114183AC-0470-4CCE-83EE-181087615A7E}" dt="2017-11-10T16:22:25.827" v="40" actId="20577"/>
        <pc:sldMkLst>
          <pc:docMk/>
          <pc:sldMk cId="2385423459" sldId="257"/>
        </pc:sldMkLst>
        <pc:spChg chg="mod">
          <ac:chgData name="Heinz GILOMEN" userId="d65ac41b356535dc" providerId="LiveId" clId="{114183AC-0470-4CCE-83EE-181087615A7E}" dt="2017-11-10T16:22:25.827" v="40" actId="20577"/>
          <ac:spMkLst>
            <pc:docMk/>
            <pc:sldMk cId="2385423459" sldId="257"/>
            <ac:spMk id="7" creationId="{00000000-0000-0000-0000-000000000000}"/>
          </ac:spMkLst>
        </pc:spChg>
      </pc:sldChg>
      <pc:sldChg chg="del">
        <pc:chgData name="Heinz GILOMEN" userId="d65ac41b356535dc" providerId="LiveId" clId="{114183AC-0470-4CCE-83EE-181087615A7E}" dt="2017-11-10T16:21:08.873" v="34" actId="2696"/>
        <pc:sldMkLst>
          <pc:docMk/>
          <pc:sldMk cId="3914257193" sldId="273"/>
        </pc:sldMkLst>
      </pc:sldChg>
      <pc:sldChg chg="del">
        <pc:chgData name="Heinz GILOMEN" userId="d65ac41b356535dc" providerId="LiveId" clId="{114183AC-0470-4CCE-83EE-181087615A7E}" dt="2017-11-10T16:21:08.887" v="35" actId="2696"/>
        <pc:sldMkLst>
          <pc:docMk/>
          <pc:sldMk cId="3478115887" sldId="274"/>
        </pc:sldMkLst>
      </pc:sldChg>
      <pc:sldChg chg="del">
        <pc:chgData name="Heinz GILOMEN" userId="d65ac41b356535dc" providerId="LiveId" clId="{114183AC-0470-4CCE-83EE-181087615A7E}" dt="2017-11-10T16:21:08.894" v="36" actId="2696"/>
        <pc:sldMkLst>
          <pc:docMk/>
          <pc:sldMk cId="2322952730" sldId="275"/>
        </pc:sldMkLst>
      </pc:sldChg>
      <pc:sldChg chg="del">
        <pc:chgData name="Heinz GILOMEN" userId="d65ac41b356535dc" providerId="LiveId" clId="{114183AC-0470-4CCE-83EE-181087615A7E}" dt="2017-11-10T16:21:08.920" v="39" actId="2696"/>
        <pc:sldMkLst>
          <pc:docMk/>
          <pc:sldMk cId="3320375359" sldId="276"/>
        </pc:sldMkLst>
      </pc:sldChg>
      <pc:sldChg chg="del">
        <pc:chgData name="Heinz GILOMEN" userId="d65ac41b356535dc" providerId="LiveId" clId="{114183AC-0470-4CCE-83EE-181087615A7E}" dt="2017-11-10T16:21:08.912" v="38" actId="2696"/>
        <pc:sldMkLst>
          <pc:docMk/>
          <pc:sldMk cId="4231476803" sldId="277"/>
        </pc:sldMkLst>
      </pc:sldChg>
      <pc:sldChg chg="del">
        <pc:chgData name="Heinz GILOMEN" userId="d65ac41b356535dc" providerId="LiveId" clId="{114183AC-0470-4CCE-83EE-181087615A7E}" dt="2017-11-10T16:21:08.641" v="23" actId="2696"/>
        <pc:sldMkLst>
          <pc:docMk/>
          <pc:sldMk cId="1448869111" sldId="279"/>
        </pc:sldMkLst>
      </pc:sldChg>
      <pc:sldChg chg="del">
        <pc:chgData name="Heinz GILOMEN" userId="d65ac41b356535dc" providerId="LiveId" clId="{114183AC-0470-4CCE-83EE-181087615A7E}" dt="2017-11-10T16:21:08.699" v="26" actId="2696"/>
        <pc:sldMkLst>
          <pc:docMk/>
          <pc:sldMk cId="1015093767" sldId="280"/>
        </pc:sldMkLst>
      </pc:sldChg>
      <pc:sldChg chg="del">
        <pc:chgData name="Heinz GILOMEN" userId="d65ac41b356535dc" providerId="LiveId" clId="{114183AC-0470-4CCE-83EE-181087615A7E}" dt="2017-11-10T16:21:08.717" v="27" actId="2696"/>
        <pc:sldMkLst>
          <pc:docMk/>
          <pc:sldMk cId="2418622274" sldId="281"/>
        </pc:sldMkLst>
      </pc:sldChg>
      <pc:sldChg chg="del">
        <pc:chgData name="Heinz GILOMEN" userId="d65ac41b356535dc" providerId="LiveId" clId="{114183AC-0470-4CCE-83EE-181087615A7E}" dt="2017-11-10T16:21:08.738" v="28" actId="2696"/>
        <pc:sldMkLst>
          <pc:docMk/>
          <pc:sldMk cId="664301367" sldId="282"/>
        </pc:sldMkLst>
      </pc:sldChg>
      <pc:sldChg chg="del">
        <pc:chgData name="Heinz GILOMEN" userId="d65ac41b356535dc" providerId="LiveId" clId="{114183AC-0470-4CCE-83EE-181087615A7E}" dt="2017-11-10T16:21:08.766" v="29" actId="2696"/>
        <pc:sldMkLst>
          <pc:docMk/>
          <pc:sldMk cId="2937769140" sldId="283"/>
        </pc:sldMkLst>
      </pc:sldChg>
      <pc:sldChg chg="del">
        <pc:chgData name="Heinz GILOMEN" userId="d65ac41b356535dc" providerId="LiveId" clId="{114183AC-0470-4CCE-83EE-181087615A7E}" dt="2017-11-10T16:21:08.787" v="30" actId="2696"/>
        <pc:sldMkLst>
          <pc:docMk/>
          <pc:sldMk cId="1969564319" sldId="284"/>
        </pc:sldMkLst>
      </pc:sldChg>
      <pc:sldChg chg="del">
        <pc:chgData name="Heinz GILOMEN" userId="d65ac41b356535dc" providerId="LiveId" clId="{114183AC-0470-4CCE-83EE-181087615A7E}" dt="2017-11-10T16:21:08.802" v="31" actId="2696"/>
        <pc:sldMkLst>
          <pc:docMk/>
          <pc:sldMk cId="4128036508" sldId="285"/>
        </pc:sldMkLst>
      </pc:sldChg>
      <pc:sldChg chg="del">
        <pc:chgData name="Heinz GILOMEN" userId="d65ac41b356535dc" providerId="LiveId" clId="{114183AC-0470-4CCE-83EE-181087615A7E}" dt="2017-11-10T16:21:08.819" v="32" actId="2696"/>
        <pc:sldMkLst>
          <pc:docMk/>
          <pc:sldMk cId="1912717512" sldId="286"/>
        </pc:sldMkLst>
      </pc:sldChg>
      <pc:sldChg chg="del">
        <pc:chgData name="Heinz GILOMEN" userId="d65ac41b356535dc" providerId="LiveId" clId="{114183AC-0470-4CCE-83EE-181087615A7E}" dt="2017-11-10T16:21:08.862" v="33" actId="2696"/>
        <pc:sldMkLst>
          <pc:docMk/>
          <pc:sldMk cId="386504802" sldId="287"/>
        </pc:sldMkLst>
      </pc:sldChg>
      <pc:sldChg chg="del">
        <pc:chgData name="Heinz GILOMEN" userId="d65ac41b356535dc" providerId="LiveId" clId="{114183AC-0470-4CCE-83EE-181087615A7E}" dt="2017-11-10T16:21:08.556" v="19" actId="2696"/>
        <pc:sldMkLst>
          <pc:docMk/>
          <pc:sldMk cId="2974975929" sldId="289"/>
        </pc:sldMkLst>
      </pc:sldChg>
      <pc:sldChg chg="modNotes">
        <pc:chgData name="Heinz GILOMEN" userId="d65ac41b356535dc" providerId="LiveId" clId="{114183AC-0470-4CCE-83EE-181087615A7E}" dt="2017-11-10T16:19:03.612" v="1" actId="478"/>
        <pc:sldMkLst>
          <pc:docMk/>
          <pc:sldMk cId="1267847527" sldId="291"/>
        </pc:sldMkLst>
      </pc:sldChg>
      <pc:sldChg chg="del">
        <pc:chgData name="Heinz GILOMEN" userId="d65ac41b356535dc" providerId="LiveId" clId="{114183AC-0470-4CCE-83EE-181087615A7E}" dt="2017-11-10T16:21:08.655" v="24" actId="2696"/>
        <pc:sldMkLst>
          <pc:docMk/>
          <pc:sldMk cId="1594179869" sldId="294"/>
        </pc:sldMkLst>
      </pc:sldChg>
      <pc:sldChg chg="del">
        <pc:chgData name="Heinz GILOMEN" userId="d65ac41b356535dc" providerId="LiveId" clId="{114183AC-0470-4CCE-83EE-181087615A7E}" dt="2017-11-10T16:21:08.902" v="37" actId="2696"/>
        <pc:sldMkLst>
          <pc:docMk/>
          <pc:sldMk cId="3997838666" sldId="295"/>
        </pc:sldMkLst>
      </pc:sldChg>
      <pc:sldChg chg="addSp modSp">
        <pc:chgData name="Heinz GILOMEN" userId="d65ac41b356535dc" providerId="LiveId" clId="{114183AC-0470-4CCE-83EE-181087615A7E}" dt="2017-11-10T16:23:55.832" v="43" actId="167"/>
        <pc:sldMkLst>
          <pc:docMk/>
          <pc:sldMk cId="2887464684" sldId="298"/>
        </pc:sldMkLst>
        <pc:picChg chg="add ord">
          <ac:chgData name="Heinz GILOMEN" userId="d65ac41b356535dc" providerId="LiveId" clId="{114183AC-0470-4CCE-83EE-181087615A7E}" dt="2017-11-10T16:23:55.832" v="43" actId="167"/>
          <ac:picMkLst>
            <pc:docMk/>
            <pc:sldMk cId="2887464684" sldId="298"/>
            <ac:picMk id="6" creationId="{C20CB67F-EAEB-4D8C-9DC2-3B65CEBDCEAA}"/>
          </ac:picMkLst>
        </pc:picChg>
      </pc:sldChg>
      <pc:sldChg chg="modAnim">
        <pc:chgData name="Heinz GILOMEN" userId="d65ac41b356535dc" providerId="LiveId" clId="{114183AC-0470-4CCE-83EE-181087615A7E}" dt="2017-11-10T16:27:30.823" v="51"/>
        <pc:sldMkLst>
          <pc:docMk/>
          <pc:sldMk cId="2802789152" sldId="300"/>
        </pc:sldMkLst>
      </pc:sldChg>
      <pc:sldChg chg="modNotes">
        <pc:chgData name="Heinz GILOMEN" userId="d65ac41b356535dc" providerId="LiveId" clId="{114183AC-0470-4CCE-83EE-181087615A7E}" dt="2017-11-10T16:20:29.775" v="11" actId="478"/>
        <pc:sldMkLst>
          <pc:docMk/>
          <pc:sldMk cId="2492046056" sldId="303"/>
        </pc:sldMkLst>
      </pc:sldChg>
      <pc:sldChg chg="del">
        <pc:chgData name="Heinz GILOMEN" userId="d65ac41b356535dc" providerId="LiveId" clId="{114183AC-0470-4CCE-83EE-181087615A7E}" dt="2017-11-10T16:21:08.683" v="25" actId="2696"/>
        <pc:sldMkLst>
          <pc:docMk/>
          <pc:sldMk cId="3286675472" sldId="307"/>
        </pc:sldMkLst>
      </pc:sldChg>
      <pc:sldChg chg="del">
        <pc:chgData name="Heinz GILOMEN" userId="d65ac41b356535dc" providerId="LiveId" clId="{114183AC-0470-4CCE-83EE-181087615A7E}" dt="2017-11-10T16:21:08.571" v="20" actId="2696"/>
        <pc:sldMkLst>
          <pc:docMk/>
          <pc:sldMk cId="2205523223" sldId="308"/>
        </pc:sldMkLst>
      </pc:sldChg>
      <pc:sldChg chg="modNotes">
        <pc:chgData name="Heinz GILOMEN" userId="d65ac41b356535dc" providerId="LiveId" clId="{114183AC-0470-4CCE-83EE-181087615A7E}" dt="2017-11-10T16:20:36.965" v="12" actId="478"/>
        <pc:sldMkLst>
          <pc:docMk/>
          <pc:sldMk cId="3215848721" sldId="309"/>
        </pc:sldMkLst>
      </pc:sldChg>
      <pc:sldChg chg="del">
        <pc:chgData name="Heinz GILOMEN" userId="d65ac41b356535dc" providerId="LiveId" clId="{114183AC-0470-4CCE-83EE-181087615A7E}" dt="2017-11-10T16:21:08.601" v="21" actId="2696"/>
        <pc:sldMkLst>
          <pc:docMk/>
          <pc:sldMk cId="1072595373" sldId="311"/>
        </pc:sldMkLst>
      </pc:sldChg>
      <pc:sldChg chg="modNotes">
        <pc:chgData name="Heinz GILOMEN" userId="d65ac41b356535dc" providerId="LiveId" clId="{114183AC-0470-4CCE-83EE-181087615A7E}" dt="2017-11-10T16:20:48.358" v="13" actId="478"/>
        <pc:sldMkLst>
          <pc:docMk/>
          <pc:sldMk cId="3618490587" sldId="314"/>
        </pc:sldMkLst>
      </pc:sldChg>
      <pc:sldChg chg="del">
        <pc:chgData name="Heinz GILOMEN" userId="d65ac41b356535dc" providerId="LiveId" clId="{114183AC-0470-4CCE-83EE-181087615A7E}" dt="2017-11-10T16:21:08.625" v="22" actId="2696"/>
        <pc:sldMkLst>
          <pc:docMk/>
          <pc:sldMk cId="3385059108" sldId="316"/>
        </pc:sldMkLst>
      </pc:sldChg>
      <pc:sldChg chg="modNotes">
        <pc:chgData name="Heinz GILOMEN" userId="d65ac41b356535dc" providerId="LiveId" clId="{114183AC-0470-4CCE-83EE-181087615A7E}" dt="2017-11-10T16:19:11.842" v="2" actId="478"/>
        <pc:sldMkLst>
          <pc:docMk/>
          <pc:sldMk cId="3915215033" sldId="319"/>
        </pc:sldMkLst>
      </pc:sldChg>
      <pc:sldChg chg="modSp modNotes">
        <pc:chgData name="Heinz GILOMEN" userId="d65ac41b356535dc" providerId="LiveId" clId="{114183AC-0470-4CCE-83EE-181087615A7E}" dt="2017-11-10T16:25:34.185" v="50" actId="20577"/>
        <pc:sldMkLst>
          <pc:docMk/>
          <pc:sldMk cId="3881899712" sldId="322"/>
        </pc:sldMkLst>
        <pc:spChg chg="mod">
          <ac:chgData name="Heinz GILOMEN" userId="d65ac41b356535dc" providerId="LiveId" clId="{114183AC-0470-4CCE-83EE-181087615A7E}" dt="2017-11-10T16:25:34.185" v="50" actId="20577"/>
          <ac:spMkLst>
            <pc:docMk/>
            <pc:sldMk cId="3881899712" sldId="322"/>
            <ac:spMk id="5" creationId="{00000000-0000-0000-0000-000000000000}"/>
          </ac:spMkLst>
        </pc:spChg>
      </pc:sldChg>
      <pc:sldChg chg="modSp modNotes">
        <pc:chgData name="Heinz GILOMEN" userId="d65ac41b356535dc" providerId="LiveId" clId="{114183AC-0470-4CCE-83EE-181087615A7E}" dt="2017-11-10T16:25:23.878" v="46" actId="20577"/>
        <pc:sldMkLst>
          <pc:docMk/>
          <pc:sldMk cId="808666034" sldId="323"/>
        </pc:sldMkLst>
        <pc:spChg chg="mod">
          <ac:chgData name="Heinz GILOMEN" userId="d65ac41b356535dc" providerId="LiveId" clId="{114183AC-0470-4CCE-83EE-181087615A7E}" dt="2017-11-10T16:25:23.878" v="46" actId="20577"/>
          <ac:spMkLst>
            <pc:docMk/>
            <pc:sldMk cId="808666034" sldId="323"/>
            <ac:spMk id="5" creationId="{00000000-0000-0000-0000-000000000000}"/>
          </ac:spMkLst>
        </pc:spChg>
      </pc:sldChg>
      <pc:sldChg chg="del">
        <pc:chgData name="Heinz GILOMEN" userId="d65ac41b356535dc" providerId="LiveId" clId="{114183AC-0470-4CCE-83EE-181087615A7E}" dt="2017-11-10T16:21:08.466" v="14" actId="2696"/>
        <pc:sldMkLst>
          <pc:docMk/>
          <pc:sldMk cId="936399008" sldId="326"/>
        </pc:sldMkLst>
      </pc:sldChg>
      <pc:sldChg chg="del">
        <pc:chgData name="Heinz GILOMEN" userId="d65ac41b356535dc" providerId="LiveId" clId="{114183AC-0470-4CCE-83EE-181087615A7E}" dt="2017-11-10T16:21:08.489" v="15" actId="2696"/>
        <pc:sldMkLst>
          <pc:docMk/>
          <pc:sldMk cId="3064262073" sldId="327"/>
        </pc:sldMkLst>
      </pc:sldChg>
      <pc:sldChg chg="del">
        <pc:chgData name="Heinz GILOMEN" userId="d65ac41b356535dc" providerId="LiveId" clId="{114183AC-0470-4CCE-83EE-181087615A7E}" dt="2017-11-10T16:21:08.510" v="16" actId="2696"/>
        <pc:sldMkLst>
          <pc:docMk/>
          <pc:sldMk cId="205501634" sldId="328"/>
        </pc:sldMkLst>
      </pc:sldChg>
      <pc:sldChg chg="del">
        <pc:chgData name="Heinz GILOMEN" userId="d65ac41b356535dc" providerId="LiveId" clId="{114183AC-0470-4CCE-83EE-181087615A7E}" dt="2017-11-10T16:21:08.524" v="17" actId="2696"/>
        <pc:sldMkLst>
          <pc:docMk/>
          <pc:sldMk cId="932981945" sldId="329"/>
        </pc:sldMkLst>
      </pc:sldChg>
      <pc:sldChg chg="del">
        <pc:chgData name="Heinz GILOMEN" userId="d65ac41b356535dc" providerId="LiveId" clId="{114183AC-0470-4CCE-83EE-181087615A7E}" dt="2017-11-10T16:21:08.536" v="18" actId="2696"/>
        <pc:sldMkLst>
          <pc:docMk/>
          <pc:sldMk cId="4113238830" sldId="33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B-4847-8C57-D4FC9F5613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B-4847-8C57-D4FC9F5613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B-4847-8C57-D4FC9F5613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B-4847-8C57-D4FC9F5613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DB-4847-8C57-D4FC9F56130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DB-4847-8C57-D4FC9F5613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FDB-4847-8C57-D4FC9F56130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FDB-4847-8C57-D4FC9F5613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FDB-4847-8C57-D4FC9F56130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FDB-4847-8C57-D4FC9F5613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FDB-4847-8C57-D4FC9F56130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FDB-4847-8C57-D4FC9F56130A}"/>
              </c:ext>
            </c:extLst>
          </c:dPt>
          <c:cat>
            <c:strRef>
              <c:f>Tabelle1!$I$7:$I$18</c:f>
              <c:strCache>
                <c:ptCount val="12"/>
                <c:pt idx="0">
                  <c:v>Migration </c:v>
                </c:pt>
                <c:pt idx="1">
                  <c:v>Europäische Integration </c:v>
                </c:pt>
                <c:pt idx="2">
                  <c:v>Politisches System, Parteien, Politiker </c:v>
                </c:pt>
                <c:pt idx="3">
                  <c:v>Sozialwerke, soziale Sicherheit </c:v>
                </c:pt>
                <c:pt idx="4">
                  <c:v>Wirtschaft </c:v>
                </c:pt>
                <c:pt idx="5">
                  <c:v>Umwelt, Energie, Klima </c:v>
                </c:pt>
                <c:pt idx="6">
                  <c:v>Arbeitsmarkt </c:v>
                </c:pt>
                <c:pt idx="7">
                  <c:v>Beziehungen zum Ausland </c:v>
                </c:pt>
                <c:pt idx="8">
                  <c:v>Gesundheitspolitik </c:v>
                </c:pt>
                <c:pt idx="9">
                  <c:v>Kriminalität, Sicherheit </c:v>
                </c:pt>
                <c:pt idx="10">
                  <c:v>Finanzen und Steuern </c:v>
                </c:pt>
                <c:pt idx="11">
                  <c:v>Andere </c:v>
                </c:pt>
              </c:strCache>
            </c:strRef>
          </c:cat>
          <c:val>
            <c:numRef>
              <c:f>Tabelle1!$J$7:$J$18</c:f>
              <c:numCache>
                <c:formatCode>General</c:formatCode>
                <c:ptCount val="12"/>
                <c:pt idx="0">
                  <c:v>44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FDB-4847-8C57-D4FC9F561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4022296"/>
        <c:axId val="234021640"/>
      </c:barChart>
      <c:valAx>
        <c:axId val="2340216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4022296"/>
        <c:crosses val="autoZero"/>
        <c:crossBetween val="between"/>
      </c:valAx>
      <c:catAx>
        <c:axId val="234022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4021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0.40954</cdr:x>
      <cdr:y>0.35249</cdr:y>
    </cdr:from>
    <cdr:to>
      <cdr:x>0.52164</cdr:x>
      <cdr:y>0.44686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2FADFBEC-74A1-4F2D-A029-83D5FCC661E9}"/>
            </a:ext>
          </a:extLst>
        </cdr:cNvPr>
        <cdr:cNvSpPr txBox="1"/>
      </cdr:nvSpPr>
      <cdr:spPr>
        <a:xfrm xmlns:a="http://schemas.openxmlformats.org/drawingml/2006/main">
          <a:off x="3340728" y="1724733"/>
          <a:ext cx="914400" cy="46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2400" dirty="0">
              <a:solidFill>
                <a:schemeClr val="bg1"/>
              </a:solidFill>
            </a:rPr>
            <a:t>44%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51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251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14CF2D01-611E-4A05-A505-A1C2F018D24F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3024"/>
            <a:ext cx="2984871" cy="50251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3024"/>
            <a:ext cx="2984871" cy="50251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1E54A230-F201-4306-9954-B7CB0A01BF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96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51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51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F12F9347-AAC5-4FC6-B0EC-1136F0197CE6}" type="datetimeFigureOut">
              <a:rPr lang="de-CH" smtClean="0"/>
              <a:t>10.11.2017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19978"/>
            <a:ext cx="5510530" cy="3943618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3024"/>
            <a:ext cx="2984871" cy="50251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3024"/>
            <a:ext cx="2984871" cy="50251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6CBD6343-3B25-4472-B8E8-A60D8D49C8D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920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2538"/>
            <a:ext cx="4503737" cy="337978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7D25E-CD7C-42E8-82B2-947D233CB3F3}" type="slidenum">
              <a:rPr lang="de-CH" smtClean="0"/>
              <a:t>1</a:t>
            </a:fld>
            <a:endParaRPr lang="de-CH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1C97D2D4-2A75-4CEF-8E44-5BED15D80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0056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369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35013"/>
            <a:ext cx="5602288" cy="4202112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026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949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13</a:t>
            </a:fld>
            <a:endParaRPr lang="de-CH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07F7B9C1-2CC1-4F03-83F8-7441C7F81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5415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827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15</a:t>
            </a:fld>
            <a:endParaRPr lang="de-CH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973FDF5-3D93-433E-8C1B-41420DC8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5429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235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7068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18</a:t>
            </a:fld>
            <a:endParaRPr lang="de-CH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84192CF8-4CDA-4C9C-A058-A73B0CD1D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1383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2538"/>
            <a:ext cx="4503737" cy="33797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7D25E-CD7C-42E8-82B2-947D233CB3F3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776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719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006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4</a:t>
            </a:fld>
            <a:endParaRPr lang="de-CH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FD8613F9-1A29-4DDD-A0E6-E7ED56AE6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53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5</a:t>
            </a:fld>
            <a:endParaRPr lang="de-CH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5C556013-A0BE-4C0E-9C42-55606E69F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999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459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644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4999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6550" y="1293813"/>
            <a:ext cx="5932488" cy="44497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38719" y="5941609"/>
            <a:ext cx="6001250" cy="3571415"/>
          </a:xfrm>
        </p:spPr>
        <p:txBody>
          <a:bodyPr/>
          <a:lstStyle/>
          <a:p>
            <a:endParaRPr lang="de-CH" baseline="0" dirty="0"/>
          </a:p>
          <a:p>
            <a:endParaRPr lang="de-CH" sz="2800" b="1" dirty="0"/>
          </a:p>
          <a:p>
            <a:endParaRPr lang="de-CH" sz="2800" b="1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6343-3B25-4472-B8E8-A60D8D49C8DA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42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388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825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222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35" y="934469"/>
            <a:ext cx="7886700" cy="41125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Formatvorlagen des Textma22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77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22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487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11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925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2286" y="6355034"/>
            <a:ext cx="1778120" cy="365125"/>
          </a:xfrm>
        </p:spPr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59807" y="635503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758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814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445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11. November 2017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SP60+ Herbstanlass 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3708-D868-4E01-819D-6896870ED19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755576" y="0"/>
            <a:ext cx="8388424" cy="6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i="1" dirty="0">
                <a:solidFill>
                  <a:srgbClr val="C00000"/>
                </a:solidFill>
              </a:rPr>
              <a:t>Migration </a:t>
            </a:r>
          </a:p>
        </p:txBody>
      </p:sp>
      <p:sp>
        <p:nvSpPr>
          <p:cNvPr id="2" name="AutoShape 2" descr="https://www.sp-ps.ch/sites/default/files/styles/teaser_box/public/teaser/sp-60-4c.png?itok=AmoSxMV1"/>
          <p:cNvSpPr>
            <a:spLocks noChangeAspect="1" noChangeArrowheads="1"/>
          </p:cNvSpPr>
          <p:nvPr/>
        </p:nvSpPr>
        <p:spPr bwMode="auto">
          <a:xfrm>
            <a:off x="146948" y="415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1" name="Picture 2" descr="C:\Users\Heinz\SkyDrive\ALTER 60+\SP-60+ LOGO.jpg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628650" cy="6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6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E87217-B661-4D92-81C0-1E4BE2048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413"/>
                    </a14:imgEffect>
                    <a14:imgEffect>
                      <a14:saturation sat="11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12" y="1061435"/>
            <a:ext cx="8854467" cy="514794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6612-E045-40B7-A8DE-2B7A8CBA9AE9}" type="slidenum">
              <a:rPr lang="de-CH" smtClean="0"/>
              <a:t>1</a:t>
            </a:fld>
            <a:endParaRPr lang="de-CH"/>
          </a:p>
        </p:txBody>
      </p:sp>
      <p:sp>
        <p:nvSpPr>
          <p:cNvPr id="7" name="Titel 7"/>
          <p:cNvSpPr txBox="1">
            <a:spLocks/>
          </p:cNvSpPr>
          <p:nvPr/>
        </p:nvSpPr>
        <p:spPr>
          <a:xfrm>
            <a:off x="429713" y="1946872"/>
            <a:ext cx="8430693" cy="492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</a:pPr>
            <a:r>
              <a:rPr lang="de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Migration – </a:t>
            </a:r>
          </a:p>
          <a:p>
            <a:pPr algn="ctr">
              <a:spcBef>
                <a:spcPts val="1800"/>
              </a:spcBef>
            </a:pPr>
            <a:r>
              <a:rPr lang="de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Analysen und Forderungen</a:t>
            </a:r>
          </a:p>
          <a:p>
            <a:pPr algn="ctr">
              <a:spcBef>
                <a:spcPts val="1800"/>
              </a:spcBef>
            </a:pP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de-CH" sz="2000" i="1" dirty="0">
                <a:latin typeface="Arial" panose="020B0604020202020204" pitchFamily="34" charset="0"/>
                <a:cs typeface="Arial" panose="020B0604020202020204" pitchFamily="34" charset="0"/>
              </a:rPr>
              <a:t>Heinz Gilomen SP60+</a:t>
            </a:r>
            <a:b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98605" y="3537467"/>
            <a:ext cx="8026219" cy="283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0" dirty="0"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6CF7DA-D23E-43CA-A38A-C6E161BE44FF}"/>
              </a:ext>
            </a:extLst>
          </p:cNvPr>
          <p:cNvSpPr/>
          <p:nvPr/>
        </p:nvSpPr>
        <p:spPr>
          <a:xfrm>
            <a:off x="0" y="5931228"/>
            <a:ext cx="1919115" cy="278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CH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en-GB" sz="1050" dirty="0"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Ethical Journalism Network</a:t>
            </a:r>
            <a:endParaRPr lang="de-CH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880B5DF-9B2A-45FA-8EF5-F3A00F51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9962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0D7CDF-2BAE-4649-8EAE-19B82F35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Was wollen wir? – Der 10-Punkte 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3D126C-0FAF-4EE8-9959-D16B2128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08" y="1855772"/>
            <a:ext cx="8627953" cy="48657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Menschen suchen Schutz und Unterstützung. Wir helfen ihnen. Punkt.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Rasche und koordinierte Verfahren. Wir leben in einem Rechtsstaat.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Sichere Routen. Wir wollen keine Toten weder im Meer noch auf dem Land.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C00000"/>
                </a:solidFill>
              </a:rPr>
              <a:t>Lebensbedingungen in den Zwischenetappen verbessern.</a:t>
            </a:r>
            <a:r>
              <a:rPr lang="de-CH" sz="2400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>
                <a:solidFill>
                  <a:schemeClr val="accent5">
                    <a:lumMod val="50000"/>
                  </a:schemeClr>
                </a:solidFill>
              </a:rPr>
              <a:t>Ursprüngliche Ursachen beseitigen helfen.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DAC434-122D-4E21-ABEE-FB8D86FB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A37C5B-84AC-453A-A4EE-6132DA0A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5B7A13-21BB-4141-A6EE-7D9A4150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12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11</a:t>
            </a:fld>
            <a:endParaRPr lang="de-CH"/>
          </a:p>
        </p:txBody>
      </p:sp>
      <p:sp>
        <p:nvSpPr>
          <p:cNvPr id="5" name="Textfeld 4"/>
          <p:cNvSpPr txBox="1"/>
          <p:nvPr/>
        </p:nvSpPr>
        <p:spPr>
          <a:xfrm>
            <a:off x="724277" y="977774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Flüchtlingslager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8650" y="1649527"/>
            <a:ext cx="527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Beispiel </a:t>
            </a:r>
            <a:r>
              <a:rPr lang="de-CH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Lybien</a:t>
            </a:r>
            <a:r>
              <a:rPr lang="de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 «befreit»):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1" y="3816027"/>
            <a:ext cx="2623957" cy="14694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1" y="2173592"/>
            <a:ext cx="2727492" cy="13637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62956" y="2482408"/>
            <a:ext cx="437331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in Armut</a:t>
            </a:r>
          </a:p>
          <a:p>
            <a:pPr algn="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300’000 Kinder ohne Schule</a:t>
            </a:r>
          </a:p>
          <a:p>
            <a:pPr algn="r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Ca.  600’000 auf der Flucht…</a:t>
            </a:r>
          </a:p>
          <a:p>
            <a:endParaRPr lang="de-CH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1384779" y="3933976"/>
            <a:ext cx="4126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… und versuchen, </a:t>
            </a:r>
            <a:b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über das </a:t>
            </a:r>
            <a:r>
              <a:rPr lang="de-CH" sz="2200" dirty="0" err="1">
                <a:latin typeface="Arial" panose="020B0604020202020204" pitchFamily="34" charset="0"/>
                <a:cs typeface="Arial" panose="020B0604020202020204" pitchFamily="34" charset="0"/>
              </a:rPr>
              <a:t>Mittelmee</a:t>
            </a: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 zu kommen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146899" y="6297918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dirty="0"/>
              <a:t>(NZZ a.S. 21.8.2016)</a:t>
            </a:r>
          </a:p>
        </p:txBody>
      </p:sp>
    </p:spTree>
    <p:extLst>
      <p:ext uri="{BB962C8B-B14F-4D97-AF65-F5344CB8AC3E}">
        <p14:creationId xmlns:p14="http://schemas.microsoft.com/office/powerpoint/2010/main" val="80866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880B5DF-9B2A-45FA-8EF5-F3A00F51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9962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0D7CDF-2BAE-4649-8EAE-19B82F35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Was wollen wir? – Der 10-Punkte 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3D126C-0FAF-4EE8-9959-D16B2128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08" y="1855772"/>
            <a:ext cx="8627953" cy="48657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Menschen suchen Schutz und Unterstützung. Wir helfen ihnen. Punkt.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Rasche und koordinierte Verfahren. Wir leben in einem Rechtsstaat.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Sichere Routen. Wir wollen keine Toten weder im Meer noch auf dem Land.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Lebensbedingungen in den Zwischenetappen verbessern.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C00000"/>
                </a:solidFill>
              </a:rPr>
              <a:t>Ursprüngliche Ursachen beseitigen helfen.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DAC434-122D-4E21-ABEE-FB8D86FB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A37C5B-84AC-453A-A4EE-6132DA0A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5B7A13-21BB-4141-A6EE-7D9A4150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C7EE323-4200-4B1D-B24A-A75A3197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62984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5153AC3-A981-4342-B94C-CDA59EF7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8B544E-A272-4880-AFC2-563C5A67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399564-87C0-45E3-AE76-2C082E03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F3F631-CD6A-49CF-A421-79920F54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13</a:t>
            </a:fld>
            <a:endParaRPr lang="de-CH"/>
          </a:p>
        </p:txBody>
      </p:sp>
      <p:pic>
        <p:nvPicPr>
          <p:cNvPr id="12" name="Grafik 11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219ADAD9-BF90-48F9-AC0D-215D3E6A8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  <a14:imgEffect>
                      <a14:brightnessContrast bright="-20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7" y="813916"/>
            <a:ext cx="9144000" cy="61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A36259D-93ED-40FC-AEC1-22BEE209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622998"/>
            <a:ext cx="9120406" cy="580549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91E05-E3FA-42AB-BB40-CEA1FE06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de-CH" sz="2400" b="1" dirty="0">
                <a:solidFill>
                  <a:srgbClr val="C00000"/>
                </a:solidFill>
              </a:rPr>
              <a:t>Wirtschaftsentwicklung – nicht Ausbeutung.</a:t>
            </a:r>
            <a:r>
              <a:rPr lang="de-CH" sz="2400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Zusammenleben, nicht Anpassung. Aber vom ersten Tag an.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Sans-papiers legalisieren.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Strukturen anpassen für ältere Menschen mit Migrationshintergrund.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Im Innern auch Angstursachen bekämpfen.</a:t>
            </a:r>
            <a:r>
              <a:rPr lang="de-CH" sz="2400" dirty="0"/>
              <a:t> </a:t>
            </a:r>
          </a:p>
          <a:p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55C4AA-9B64-45DB-8FDA-037C51DE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816237-8B81-4759-A857-0EE7C0B8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3B07F-37E8-4EC9-A625-2517DDF2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14</a:t>
            </a:fld>
            <a:endParaRPr lang="de-CH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E4E7059-3A8A-463C-BB09-E008CD61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Was wollen wir? – Der 10-Punkte Plan</a:t>
            </a:r>
          </a:p>
        </p:txBody>
      </p:sp>
    </p:spTree>
    <p:extLst>
      <p:ext uri="{BB962C8B-B14F-4D97-AF65-F5344CB8AC3E}">
        <p14:creationId xmlns:p14="http://schemas.microsoft.com/office/powerpoint/2010/main" val="295282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CCF55B-86C2-4EE3-A0EC-038415F96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0" y="728921"/>
            <a:ext cx="9120406" cy="58099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BFE1E2-A951-4092-92C0-39B8FDD9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Z.B. Glencore - Kohleabbau in Kolumbien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E71D1A-0562-49FD-9B5A-77417C56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1C3ED-3488-4D3F-8174-3022065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3B7777-FE67-4EA8-98A5-497A3E70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15</a:t>
            </a:fld>
            <a:endParaRPr lang="de-CH"/>
          </a:p>
        </p:txBody>
      </p:sp>
      <p:pic>
        <p:nvPicPr>
          <p:cNvPr id="8" name="Grafik 7" descr="Ein Bild, das draußen, Reptil, Dinosaurier enthält.&#10;&#10;Mit hoher Zuverlässigkeit generierte Beschreibung">
            <a:extLst>
              <a:ext uri="{FF2B5EF4-FFF2-40B4-BE49-F238E27FC236}">
                <a16:creationId xmlns:a16="http://schemas.microsoft.com/office/drawing/2014/main" id="{56F56B98-6DE3-4824-9FB1-803C9A58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6" y="1636100"/>
            <a:ext cx="4053787" cy="213837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C37F459-A0D9-41A5-8F21-2ACAB9DBF636}"/>
              </a:ext>
            </a:extLst>
          </p:cNvPr>
          <p:cNvSpPr txBox="1"/>
          <p:nvPr/>
        </p:nvSpPr>
        <p:spPr>
          <a:xfrm>
            <a:off x="609700" y="3550953"/>
            <a:ext cx="925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1" dirty="0">
                <a:solidFill>
                  <a:schemeClr val="bg1"/>
                </a:solidFill>
              </a:rPr>
              <a:t>© Fair </a:t>
            </a:r>
            <a:r>
              <a:rPr lang="de-CH" sz="1100" b="1" dirty="0" err="1">
                <a:solidFill>
                  <a:schemeClr val="bg1"/>
                </a:solidFill>
              </a:rPr>
              <a:t>pa</a:t>
            </a:r>
            <a:r>
              <a:rPr lang="de-CH" sz="1100" b="1" dirty="0">
                <a:solidFill>
                  <a:schemeClr val="bg1"/>
                </a:solidFill>
              </a:rPr>
              <a:t>(i)d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87A0A7-DBDF-4CD5-95CF-6B3B22ADC5C2}"/>
              </a:ext>
            </a:extLst>
          </p:cNvPr>
          <p:cNvSpPr txBox="1"/>
          <p:nvPr/>
        </p:nvSpPr>
        <p:spPr>
          <a:xfrm>
            <a:off x="6500963" y="2120061"/>
            <a:ext cx="1971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Kinderarbeit</a:t>
            </a:r>
            <a:r>
              <a:rPr lang="de-CH" b="1" i="1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AEA05D-180D-4E4F-8225-C4E07F0798A7}"/>
              </a:ext>
            </a:extLst>
          </p:cNvPr>
          <p:cNvSpPr txBox="1"/>
          <p:nvPr/>
        </p:nvSpPr>
        <p:spPr>
          <a:xfrm>
            <a:off x="5203742" y="2894402"/>
            <a:ext cx="1822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Wasserklau</a:t>
            </a:r>
            <a:r>
              <a:rPr lang="de-CH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1DFFCD-8127-4ED6-BFB2-14A2B6DFC693}"/>
              </a:ext>
            </a:extLst>
          </p:cNvPr>
          <p:cNvSpPr txBox="1"/>
          <p:nvPr/>
        </p:nvSpPr>
        <p:spPr>
          <a:xfrm>
            <a:off x="5821333" y="3563839"/>
            <a:ext cx="3092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Zwangs-Umsiedlung</a:t>
            </a:r>
            <a:r>
              <a:rPr lang="de-CH" dirty="0"/>
              <a:t>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0336C9-DB23-4D7B-83DF-17AF3EFD209D}"/>
              </a:ext>
            </a:extLst>
          </p:cNvPr>
          <p:cNvSpPr txBox="1"/>
          <p:nvPr/>
        </p:nvSpPr>
        <p:spPr>
          <a:xfrm>
            <a:off x="4725717" y="4242011"/>
            <a:ext cx="2520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Vergiftete</a:t>
            </a:r>
            <a:r>
              <a:rPr lang="de-CH" b="1" dirty="0">
                <a:latin typeface="Arial Rounded MT Bold" panose="020F0704030504030204" pitchFamily="34" charset="0"/>
              </a:rPr>
              <a:t> </a:t>
            </a:r>
            <a:r>
              <a:rPr lang="de-CH" sz="2200" b="1" i="1" dirty="0">
                <a:latin typeface="Arial Rounded MT Bold" panose="020F0704030504030204" pitchFamily="34" charset="0"/>
              </a:rPr>
              <a:t>Felder</a:t>
            </a:r>
            <a:r>
              <a:rPr lang="de-CH" b="1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E633E47-0CF9-4519-A2E4-0F20A4A0BEAE}"/>
              </a:ext>
            </a:extLst>
          </p:cNvPr>
          <p:cNvSpPr txBox="1"/>
          <p:nvPr/>
        </p:nvSpPr>
        <p:spPr>
          <a:xfrm>
            <a:off x="5039201" y="1716279"/>
            <a:ext cx="18934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Ausbeutung</a:t>
            </a:r>
            <a:r>
              <a:rPr lang="de-CH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F2A53E3-D55D-466F-920F-58E14673A0AF}"/>
              </a:ext>
            </a:extLst>
          </p:cNvPr>
          <p:cNvSpPr txBox="1"/>
          <p:nvPr/>
        </p:nvSpPr>
        <p:spPr>
          <a:xfrm>
            <a:off x="1680586" y="3958820"/>
            <a:ext cx="287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Luftverschmutzung</a:t>
            </a:r>
            <a:r>
              <a:rPr lang="de-CH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7" name="Pfeil: eingekerbt nach rechts 6">
            <a:extLst>
              <a:ext uri="{FF2B5EF4-FFF2-40B4-BE49-F238E27FC236}">
                <a16:creationId xmlns:a16="http://schemas.microsoft.com/office/drawing/2014/main" id="{69188A0D-0FA0-4904-9DC7-B5DDECBEEFFC}"/>
              </a:ext>
            </a:extLst>
          </p:cNvPr>
          <p:cNvSpPr/>
          <p:nvPr/>
        </p:nvSpPr>
        <p:spPr>
          <a:xfrm>
            <a:off x="105602" y="5838565"/>
            <a:ext cx="1507253" cy="352429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A5ECC1-DFD5-4F16-A661-5BB64EF070C3}"/>
              </a:ext>
            </a:extLst>
          </p:cNvPr>
          <p:cNvSpPr txBox="1"/>
          <p:nvPr/>
        </p:nvSpPr>
        <p:spPr>
          <a:xfrm>
            <a:off x="4292329" y="5687591"/>
            <a:ext cx="295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cap="small" dirty="0">
                <a:solidFill>
                  <a:srgbClr val="C00000"/>
                </a:solidFill>
              </a:rPr>
              <a:t> Jetzt unterschreiben!!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E13690A-11E6-48DC-8C89-4353BA5D29E8}"/>
              </a:ext>
            </a:extLst>
          </p:cNvPr>
          <p:cNvSpPr txBox="1"/>
          <p:nvPr/>
        </p:nvSpPr>
        <p:spPr>
          <a:xfrm>
            <a:off x="689035" y="4519639"/>
            <a:ext cx="27586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Atembeschwerden</a:t>
            </a:r>
            <a:endParaRPr lang="de-CH" b="1" dirty="0">
              <a:latin typeface="Arial Rounded MT Bold" panose="020F07040305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0F59A0-0A6E-466E-96FA-4093C5038680}"/>
              </a:ext>
            </a:extLst>
          </p:cNvPr>
          <p:cNvSpPr txBox="1"/>
          <p:nvPr/>
        </p:nvSpPr>
        <p:spPr>
          <a:xfrm>
            <a:off x="4923786" y="4954979"/>
            <a:ext cx="3591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Hohe Kindersterblichkeit</a:t>
            </a:r>
            <a:endParaRPr lang="de-CH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83ABFCC-80D6-4776-B89F-AD2031EE84D4}"/>
              </a:ext>
            </a:extLst>
          </p:cNvPr>
          <p:cNvSpPr txBox="1"/>
          <p:nvPr/>
        </p:nvSpPr>
        <p:spPr>
          <a:xfrm>
            <a:off x="659156" y="5125882"/>
            <a:ext cx="2574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b="1" i="1" dirty="0">
                <a:latin typeface="Arial Rounded MT Bold" panose="020F0704030504030204" pitchFamily="34" charset="0"/>
              </a:rPr>
              <a:t>Einschüchterung </a:t>
            </a:r>
            <a:endParaRPr lang="de-CH" b="1" dirty="0">
              <a:latin typeface="Arial Rounded MT Bold" panose="020F0704030504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376E452-B539-49D2-94BB-42B250300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194" y="5625982"/>
            <a:ext cx="2238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7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A36259D-93ED-40FC-AEC1-22BEE209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4" y="722492"/>
            <a:ext cx="9120406" cy="599898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91E05-E3FA-42AB-BB40-CEA1FE06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9235"/>
            <a:ext cx="8223948" cy="461967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Wirtschaftsentwicklung – nicht Ausbeutung.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Zusammenleben, nicht Anpassung. Aber vom ersten Tag an.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Sans-papiers legalisieren.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Strukturen anpassen für ältere Menschen mit Migrationshintergrund.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6"/>
            </a:pPr>
            <a:r>
              <a:rPr lang="de-CH" sz="2400" b="1" dirty="0"/>
              <a:t>Im Innern auch Angstursachen bekämpfen.</a:t>
            </a:r>
            <a:r>
              <a:rPr lang="de-CH" sz="2400" dirty="0"/>
              <a:t> </a:t>
            </a:r>
          </a:p>
          <a:p>
            <a:pPr>
              <a:spcBef>
                <a:spcPts val="2400"/>
              </a:spcBef>
            </a:pPr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55C4AA-9B64-45DB-8FDA-037C51DE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816237-8B81-4759-A857-0EE7C0B8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3B07F-37E8-4EC9-A625-2517DDF2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16</a:t>
            </a:fld>
            <a:endParaRPr lang="de-CH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E4E7059-3A8A-463C-BB09-E008CD61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Was wollen wir? – Der 10-Punkte Plan</a:t>
            </a:r>
          </a:p>
        </p:txBody>
      </p:sp>
    </p:spTree>
    <p:extLst>
      <p:ext uri="{BB962C8B-B14F-4D97-AF65-F5344CB8AC3E}">
        <p14:creationId xmlns:p14="http://schemas.microsoft.com/office/powerpoint/2010/main" val="58423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F27457-0F10-4151-8CA0-680BB4F8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B22153-7BC9-4D7B-812E-2EA25551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FB6B3D-9711-48F8-9372-C460C18D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17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43E49E-7A17-42C1-AEF6-8D1350B2B45E}"/>
              </a:ext>
            </a:extLst>
          </p:cNvPr>
          <p:cNvSpPr txBox="1"/>
          <p:nvPr/>
        </p:nvSpPr>
        <p:spPr>
          <a:xfrm>
            <a:off x="1537398" y="2361363"/>
            <a:ext cx="5450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«Wer dazugehört, sprengt </a:t>
            </a:r>
            <a:br>
              <a:rPr lang="de-CH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de-CH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niemanden in die Luft»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4559A2-4C33-4D7C-AC5C-AFE9333FD1E9}"/>
              </a:ext>
            </a:extLst>
          </p:cNvPr>
          <p:cNvSpPr txBox="1"/>
          <p:nvPr/>
        </p:nvSpPr>
        <p:spPr>
          <a:xfrm>
            <a:off x="3393740" y="3438581"/>
            <a:ext cx="359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Peter Neumann, Terrorismusexperte</a:t>
            </a:r>
          </a:p>
        </p:txBody>
      </p:sp>
    </p:spTree>
    <p:extLst>
      <p:ext uri="{BB962C8B-B14F-4D97-AF65-F5344CB8AC3E}">
        <p14:creationId xmlns:p14="http://schemas.microsoft.com/office/powerpoint/2010/main" val="357131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578D6-BD08-4F46-8DE3-D6225055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2800" dirty="0"/>
              <a:t>Was nun?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44F234-459E-4224-A6B9-F400EA13D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2A72F-FF2B-4BDE-B053-4568A870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04BFC3-9447-4FA9-8B06-EC754BCB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F55C6B-356F-436B-9759-38A3C57B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49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E87217-B661-4D92-81C0-1E4BE2048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413"/>
                    </a14:imgEffect>
                    <a14:imgEffect>
                      <a14:saturation sat="11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12" y="1061435"/>
            <a:ext cx="8854467" cy="514794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6612-E045-40B7-A8DE-2B7A8CBA9AE9}" type="slidenum">
              <a:rPr lang="de-CH" smtClean="0"/>
              <a:t>19</a:t>
            </a:fld>
            <a:endParaRPr lang="de-CH"/>
          </a:p>
        </p:txBody>
      </p:sp>
      <p:sp>
        <p:nvSpPr>
          <p:cNvPr id="7" name="Titel 7"/>
          <p:cNvSpPr txBox="1">
            <a:spLocks/>
          </p:cNvSpPr>
          <p:nvPr/>
        </p:nvSpPr>
        <p:spPr>
          <a:xfrm>
            <a:off x="429713" y="1946872"/>
            <a:ext cx="8430693" cy="492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</a:pPr>
            <a:r>
              <a:rPr lang="de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Migration – </a:t>
            </a:r>
          </a:p>
          <a:p>
            <a:pPr algn="ctr">
              <a:spcBef>
                <a:spcPts val="1800"/>
              </a:spcBef>
            </a:pPr>
            <a:r>
              <a:rPr lang="de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Analysen und Forderungen</a:t>
            </a:r>
          </a:p>
          <a:p>
            <a:pPr algn="ctr">
              <a:spcBef>
                <a:spcPts val="1800"/>
              </a:spcBef>
            </a:pP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de-CH" sz="2000" i="1" dirty="0">
                <a:latin typeface="Arial" panose="020B0604020202020204" pitchFamily="34" charset="0"/>
                <a:cs typeface="Arial" panose="020B0604020202020204" pitchFamily="34" charset="0"/>
              </a:rPr>
              <a:t>Heinz Gilomen SP60+</a:t>
            </a:r>
            <a:b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98605" y="3537467"/>
            <a:ext cx="8026219" cy="283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0" dirty="0"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6CF7DA-D23E-43CA-A38A-C6E161BE44FF}"/>
              </a:ext>
            </a:extLst>
          </p:cNvPr>
          <p:cNvSpPr/>
          <p:nvPr/>
        </p:nvSpPr>
        <p:spPr>
          <a:xfrm>
            <a:off x="0" y="5931228"/>
            <a:ext cx="1919115" cy="278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CH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en-GB" sz="1050" dirty="0"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Ethical Journalism Network</a:t>
            </a:r>
            <a:endParaRPr lang="de-CH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20CB67F-EAEB-4D8C-9DC2-3B65CEBD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407621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E223DDC5-E9FF-4245-B411-AC6C9E20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78" y="810081"/>
            <a:ext cx="7886700" cy="411251"/>
          </a:xfrm>
        </p:spPr>
        <p:txBody>
          <a:bodyPr/>
          <a:lstStyle/>
          <a:p>
            <a:r>
              <a:rPr lang="de-CH" u="sng" dirty="0">
                <a:solidFill>
                  <a:srgbClr val="26271F"/>
                </a:solidFill>
              </a:rPr>
              <a:t>Politisches Thema – Mein Tagebuch  Oktober 2017 </a:t>
            </a:r>
            <a:br>
              <a:rPr lang="de-CH" u="sng" dirty="0">
                <a:solidFill>
                  <a:srgbClr val="26271F"/>
                </a:solidFill>
              </a:rPr>
            </a:br>
            <a:endParaRPr lang="de-CH" u="sng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DF78202-B31C-45E6-B603-9FF94AD5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A92DBC-A76E-4A47-AB33-FC2E8721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70CFF6-3483-4CD4-A294-D9DCF2A5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2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90BDAB-8623-49A2-AA3E-2FC4259C6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358" y="3591370"/>
            <a:ext cx="3304067" cy="5017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C3BC1A4-0365-4DA7-8237-17CA73F082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65504">
            <a:off x="5378476" y="1842079"/>
            <a:ext cx="2378421" cy="5117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2D109AF-ED26-42BE-8B1D-026C761E3C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80909">
            <a:off x="505750" y="4074775"/>
            <a:ext cx="4843321" cy="42175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D75FF7-C62C-4E6E-A5C7-3189D3DBF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5926">
            <a:off x="764157" y="1715362"/>
            <a:ext cx="5353050" cy="33337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1D9ADE9F-9FB1-4D6D-93F3-A68FCF60D58F}"/>
              </a:ext>
            </a:extLst>
          </p:cNvPr>
          <p:cNvSpPr/>
          <p:nvPr/>
        </p:nvSpPr>
        <p:spPr>
          <a:xfrm>
            <a:off x="1410558" y="2504510"/>
            <a:ext cx="374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Somalia -  Dürre, Hunger, Seuchen</a:t>
            </a:r>
            <a:endParaRPr lang="de-CH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56F27FE-17E0-43C8-A0EF-91BFA7BF8835}"/>
              </a:ext>
            </a:extLst>
          </p:cNvPr>
          <p:cNvSpPr/>
          <p:nvPr/>
        </p:nvSpPr>
        <p:spPr>
          <a:xfrm rot="21154045">
            <a:off x="2914694" y="2850207"/>
            <a:ext cx="4572000" cy="646331"/>
          </a:xfrm>
          <a:prstGeom prst="rect">
            <a:avLst/>
          </a:prstGeom>
          <a:solidFill>
            <a:srgbClr val="C00000">
              <a:alpha val="21176"/>
            </a:srgbClr>
          </a:solidFill>
        </p:spPr>
        <p:txBody>
          <a:bodyPr>
            <a:spAutoFit/>
          </a:bodyPr>
          <a:lstStyle/>
          <a:p>
            <a:r>
              <a:rPr lang="de-CH" b="1" dirty="0">
                <a:solidFill>
                  <a:schemeClr val="dk1"/>
                </a:solidFill>
                <a:latin typeface="Berlin Sans FB Demi" panose="020E0802020502020306" pitchFamily="34" charset="0"/>
              </a:rPr>
              <a:t>Myanmar – </a:t>
            </a:r>
            <a:r>
              <a:rPr lang="de-CH" b="1" dirty="0" err="1">
                <a:solidFill>
                  <a:schemeClr val="dk1"/>
                </a:solidFill>
                <a:latin typeface="Berlin Sans FB Demi" panose="020E0802020502020306" pitchFamily="34" charset="0"/>
              </a:rPr>
              <a:t>Rohingyas</a:t>
            </a:r>
            <a:r>
              <a:rPr lang="de-CH" b="1" dirty="0">
                <a:solidFill>
                  <a:schemeClr val="dk1"/>
                </a:solidFill>
                <a:latin typeface="Berlin Sans FB Demi" panose="020E0802020502020306" pitchFamily="34" charset="0"/>
              </a:rPr>
              <a:t> </a:t>
            </a:r>
            <a:r>
              <a:rPr lang="de-CH" dirty="0">
                <a:solidFill>
                  <a:schemeClr val="dk1"/>
                </a:solidFill>
                <a:latin typeface="Berlin Sans FB Demi" panose="020E0802020502020306" pitchFamily="34" charset="0"/>
              </a:rPr>
              <a:t>fehlt es an allem. Chaotische Zustände</a:t>
            </a:r>
            <a:endParaRPr lang="de-CH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BD4542D-266A-43AB-808A-01D211811057}"/>
              </a:ext>
            </a:extLst>
          </p:cNvPr>
          <p:cNvSpPr/>
          <p:nvPr/>
        </p:nvSpPr>
        <p:spPr>
          <a:xfrm>
            <a:off x="1126569" y="4915049"/>
            <a:ext cx="571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>
                <a:solidFill>
                  <a:srgbClr val="C00000"/>
                </a:solidFill>
              </a:rPr>
              <a:t>«L'Etat n'a pas à légiférer sur un vêtement»</a:t>
            </a:r>
            <a:endParaRPr lang="de-CH" sz="2400" dirty="0">
              <a:solidFill>
                <a:srgbClr val="C00000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7F85AD3-F475-4213-A0DF-9B5A46E28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2272">
            <a:off x="2690602" y="5474160"/>
            <a:ext cx="5924550" cy="3619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900B267-B822-4594-9AD7-93C3AEFE89FB}"/>
              </a:ext>
            </a:extLst>
          </p:cNvPr>
          <p:cNvSpPr/>
          <p:nvPr/>
        </p:nvSpPr>
        <p:spPr>
          <a:xfrm>
            <a:off x="500002" y="6039340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>
                <a:solidFill>
                  <a:schemeClr val="bg1"/>
                </a:solidFill>
                <a:highlight>
                  <a:srgbClr val="0000FF"/>
                </a:highlight>
                <a:latin typeface="Britannic Bold" panose="020B0903060703020204" pitchFamily="34" charset="0"/>
              </a:rPr>
              <a:t>Einheimische schimpfen «Touristenpack» aus </a:t>
            </a:r>
          </a:p>
        </p:txBody>
      </p:sp>
    </p:spTree>
    <p:extLst>
      <p:ext uri="{BB962C8B-B14F-4D97-AF65-F5344CB8AC3E}">
        <p14:creationId xmlns:p14="http://schemas.microsoft.com/office/powerpoint/2010/main" val="28874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291EB39-8119-4B44-9DCA-043F11EB6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40762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DB6B04-214D-46C9-B3F6-5145884F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C6891B-0A2E-4328-A6A4-6652E427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9D7643-35E9-4D52-B2BA-9184009D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3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3BD0D4-41AE-426F-B251-480BE526C4A6}"/>
              </a:ext>
            </a:extLst>
          </p:cNvPr>
          <p:cNvSpPr txBox="1"/>
          <p:nvPr/>
        </p:nvSpPr>
        <p:spPr>
          <a:xfrm>
            <a:off x="1130591" y="835352"/>
            <a:ext cx="643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/>
              <a:t>Wichtigstes Problem der Wählenden 2015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D4CE55A-9AC0-4F32-B61D-8608DE26F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83984"/>
              </p:ext>
            </p:extLst>
          </p:nvPr>
        </p:nvGraphicFramePr>
        <p:xfrm>
          <a:off x="344032" y="1462087"/>
          <a:ext cx="8157172" cy="489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7C8A2188-BCF0-476F-BE6A-C6518C501D61}"/>
              </a:ext>
            </a:extLst>
          </p:cNvPr>
          <p:cNvSpPr/>
          <p:nvPr/>
        </p:nvSpPr>
        <p:spPr>
          <a:xfrm>
            <a:off x="1511929" y="1792587"/>
            <a:ext cx="1394233" cy="23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C00000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68605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7B7CED0C-CEC1-42ED-BA39-134C988D1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407621"/>
          </a:xfrm>
          <a:prstGeom prst="rect">
            <a:avLst/>
          </a:prstGeom>
        </p:spPr>
      </p:pic>
      <p:pic>
        <p:nvPicPr>
          <p:cNvPr id="7" name="Grafik 6" descr="Flüchtling, Draht, Grenze, Zaun, Stacheldraht">
            <a:extLst>
              <a:ext uri="{FF2B5EF4-FFF2-40B4-BE49-F238E27FC236}">
                <a16:creationId xmlns:a16="http://schemas.microsoft.com/office/drawing/2014/main" id="{2BF73AA8-CC95-4FB3-A59E-43AEC61447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822">
            <a:off x="3178473" y="1526919"/>
            <a:ext cx="2879001" cy="185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8EF0D4-2051-4948-8A33-397578B8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C94CB2-57DB-47FF-A2CA-210BF951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D4F50B6-47CC-4328-BD16-3D78B5104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572" y="3226231"/>
            <a:ext cx="2418912" cy="155278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74F3E8-E62A-409C-853D-366A43AD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4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215891-D8D3-4072-AF21-A822D5F36E2A}"/>
              </a:ext>
            </a:extLst>
          </p:cNvPr>
          <p:cNvSpPr txBox="1"/>
          <p:nvPr/>
        </p:nvSpPr>
        <p:spPr>
          <a:xfrm>
            <a:off x="2769268" y="753871"/>
            <a:ext cx="38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/>
              <a:t>Die Antwort der Rechten</a:t>
            </a:r>
          </a:p>
        </p:txBody>
      </p:sp>
      <p:pic>
        <p:nvPicPr>
          <p:cNvPr id="6" name="Grafik 5" descr="http://de.toonpool.com/user/7749/files/initiative_masseneinwanderung_2175605.jpg">
            <a:extLst>
              <a:ext uri="{FF2B5EF4-FFF2-40B4-BE49-F238E27FC236}">
                <a16:creationId xmlns:a16="http://schemas.microsoft.com/office/drawing/2014/main" id="{8AC09171-70BA-4991-9197-164A63BA390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7" y="1277091"/>
            <a:ext cx="2816612" cy="209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5C7758-B373-4176-9C1B-B15EE18F7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938">
            <a:off x="6350174" y="4085665"/>
            <a:ext cx="2857500" cy="1600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FD98AF-2350-408D-95F4-89649A7DB5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935">
            <a:off x="571763" y="3480221"/>
            <a:ext cx="2667000" cy="1733550"/>
          </a:xfrm>
          <a:prstGeom prst="rect">
            <a:avLst/>
          </a:prstGeom>
        </p:spPr>
      </p:pic>
      <p:sp>
        <p:nvSpPr>
          <p:cNvPr id="14" name="AutoShape 6" descr="Bildergebnis für flüchtlingskrise">
            <a:extLst>
              <a:ext uri="{FF2B5EF4-FFF2-40B4-BE49-F238E27FC236}">
                <a16:creationId xmlns:a16="http://schemas.microsoft.com/office/drawing/2014/main" id="{61C73DB0-EDF1-425D-BAA1-BA5990C9FE9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302289">
            <a:off x="3257550" y="2562225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471610E-2DA2-44E7-98EC-AB854054DA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034">
            <a:off x="5995833" y="1686971"/>
            <a:ext cx="2987644" cy="19929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E097495-7662-440B-84E7-4D64D9DF4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26">
            <a:off x="868776" y="5111353"/>
            <a:ext cx="2752725" cy="15430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34236BE-C567-47D8-B511-0F7975F47E08}"/>
              </a:ext>
            </a:extLst>
          </p:cNvPr>
          <p:cNvSpPr txBox="1"/>
          <p:nvPr/>
        </p:nvSpPr>
        <p:spPr>
          <a:xfrm>
            <a:off x="1317628" y="2797126"/>
            <a:ext cx="12535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Isolation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38DC9D-85D8-4945-8A24-D9A7565FCC53}"/>
              </a:ext>
            </a:extLst>
          </p:cNvPr>
          <p:cNvSpPr txBox="1"/>
          <p:nvPr/>
        </p:nvSpPr>
        <p:spPr>
          <a:xfrm>
            <a:off x="465326" y="3537166"/>
            <a:ext cx="17201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Gestrandete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2D3B9E6-1F8C-40DF-941D-822CC3B49B55}"/>
              </a:ext>
            </a:extLst>
          </p:cNvPr>
          <p:cNvSpPr txBox="1"/>
          <p:nvPr/>
        </p:nvSpPr>
        <p:spPr>
          <a:xfrm>
            <a:off x="6456684" y="4146941"/>
            <a:ext cx="17201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Ertrunkene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21765E6-EF48-4AE9-A8F9-12566A949F93}"/>
              </a:ext>
            </a:extLst>
          </p:cNvPr>
          <p:cNvSpPr txBox="1"/>
          <p:nvPr/>
        </p:nvSpPr>
        <p:spPr>
          <a:xfrm>
            <a:off x="2733055" y="5327479"/>
            <a:ext cx="7125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Tote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55199D-E4CD-425A-9211-0A28246E1DC8}"/>
              </a:ext>
            </a:extLst>
          </p:cNvPr>
          <p:cNvSpPr txBox="1"/>
          <p:nvPr/>
        </p:nvSpPr>
        <p:spPr>
          <a:xfrm>
            <a:off x="3496483" y="1434988"/>
            <a:ext cx="16356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Abschottung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61E9B2B-3061-4CBD-BC39-B9F29DFFD368}"/>
              </a:ext>
            </a:extLst>
          </p:cNvPr>
          <p:cNvSpPr txBox="1"/>
          <p:nvPr/>
        </p:nvSpPr>
        <p:spPr>
          <a:xfrm>
            <a:off x="6019357" y="1948706"/>
            <a:ext cx="17201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Schlepper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6F55A7E-8418-444F-A2CE-5F5DDFFACDEE}"/>
              </a:ext>
            </a:extLst>
          </p:cNvPr>
          <p:cNvSpPr txBox="1"/>
          <p:nvPr/>
        </p:nvSpPr>
        <p:spPr>
          <a:xfrm>
            <a:off x="3875994" y="4316022"/>
            <a:ext cx="19391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Verunglimpfung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A7C2D9-5593-4F89-B6DF-BFB60FFBAC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7" y="5143053"/>
            <a:ext cx="1732965" cy="165735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515C07F6-5008-4721-BF28-9D7180E74AF4}"/>
              </a:ext>
            </a:extLst>
          </p:cNvPr>
          <p:cNvSpPr txBox="1"/>
          <p:nvPr/>
        </p:nvSpPr>
        <p:spPr>
          <a:xfrm>
            <a:off x="4043980" y="6498187"/>
            <a:ext cx="20694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C00000"/>
                </a:solidFill>
              </a:rPr>
              <a:t>Diskriminierung </a:t>
            </a:r>
          </a:p>
        </p:txBody>
      </p:sp>
    </p:spTree>
    <p:extLst>
      <p:ext uri="{BB962C8B-B14F-4D97-AF65-F5344CB8AC3E}">
        <p14:creationId xmlns:p14="http://schemas.microsoft.com/office/powerpoint/2010/main" val="12678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CD6A186-ECBD-4699-98BA-24FAD2084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4" y="818000"/>
            <a:ext cx="9120406" cy="5629845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05E1C9-F72E-4ED9-8931-D8757294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BCDD8F-4FD2-4DF8-928F-723DB2F1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B33E96-5219-40E1-86EB-B639D8CF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5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4F8EAA-BAB8-45FA-A8EA-479E9E5C6DA2}"/>
              </a:ext>
            </a:extLst>
          </p:cNvPr>
          <p:cNvSpPr txBox="1"/>
          <p:nvPr/>
        </p:nvSpPr>
        <p:spPr>
          <a:xfrm>
            <a:off x="829559" y="818000"/>
            <a:ext cx="165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/>
              <a:t>Mit Erfolg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18A089F-DDBA-460B-B9DA-1DA23F08ACD4}"/>
              </a:ext>
            </a:extLst>
          </p:cNvPr>
          <p:cNvSpPr txBox="1"/>
          <p:nvPr/>
        </p:nvSpPr>
        <p:spPr>
          <a:xfrm>
            <a:off x="829559" y="1341220"/>
            <a:ext cx="3742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USA 					Nr. 1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Frankreich			Nr. 2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Österreich			Nr. 1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Deutschland			Nr. 3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Italien					Nr. 2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Niederlande			Nr. 2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Ungarn				Nr. 1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Polen 					Nr. 1</a:t>
            </a:r>
          </a:p>
          <a:p>
            <a:pPr>
              <a:lnSpc>
                <a:spcPct val="150000"/>
              </a:lnSpc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Schweiz				Nr. 1</a:t>
            </a:r>
          </a:p>
          <a:p>
            <a:pPr>
              <a:lnSpc>
                <a:spcPct val="150000"/>
              </a:lnSpc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713EB0-71D0-4DB0-B2D2-1D073B848F13}"/>
              </a:ext>
            </a:extLst>
          </p:cNvPr>
          <p:cNvSpPr txBox="1"/>
          <p:nvPr/>
        </p:nvSpPr>
        <p:spPr>
          <a:xfrm>
            <a:off x="4508650" y="3278728"/>
            <a:ext cx="44465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SP60+:</a:t>
            </a:r>
          </a:p>
          <a:p>
            <a:pPr algn="ctr"/>
            <a:r>
              <a:rPr lang="de-CH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Intelligente Antworten </a:t>
            </a:r>
          </a:p>
          <a:p>
            <a:pPr algn="ctr"/>
            <a:r>
              <a:rPr lang="de-CH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statt </a:t>
            </a:r>
          </a:p>
          <a:p>
            <a:pPr algn="ctr"/>
            <a:r>
              <a:rPr lang="de-CH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Vereinfachungen!</a:t>
            </a:r>
          </a:p>
        </p:txBody>
      </p:sp>
    </p:spTree>
    <p:extLst>
      <p:ext uri="{BB962C8B-B14F-4D97-AF65-F5344CB8AC3E}">
        <p14:creationId xmlns:p14="http://schemas.microsoft.com/office/powerpoint/2010/main" val="39152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E5E75-EDB4-4CAD-9A43-E73EFADB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34" y="934469"/>
            <a:ext cx="8274095" cy="411251"/>
          </a:xfrm>
        </p:spPr>
        <p:txBody>
          <a:bodyPr/>
          <a:lstStyle/>
          <a:p>
            <a:r>
              <a:rPr lang="de-CH" i="1" dirty="0"/>
              <a:t>Menschen unterwegs – Privilegierte und Unerwünschte</a:t>
            </a:r>
            <a:br>
              <a:rPr lang="de-CH" i="1" dirty="0"/>
            </a:b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048851-2783-4BC9-A67F-54579C46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E5C40-B83B-4B31-B256-33DB5DDD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4C146A-2D6A-459D-93C0-2525231C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6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47C0D4-BB07-49B4-825F-7503DDB8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29" y="1631347"/>
            <a:ext cx="2847975" cy="1600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603EC2C-0608-47AD-A3A7-8B73A1248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1" y="1408633"/>
            <a:ext cx="1442011" cy="21693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A2BEED-3D43-48D5-ADD3-65EF98862BDD}"/>
              </a:ext>
            </a:extLst>
          </p:cNvPr>
          <p:cNvSpPr txBox="1"/>
          <p:nvPr/>
        </p:nvSpPr>
        <p:spPr>
          <a:xfrm>
            <a:off x="347090" y="3224087"/>
            <a:ext cx="13516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Arbeits-</a:t>
            </a:r>
          </a:p>
          <a:p>
            <a:r>
              <a:rPr lang="de-CH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endParaRPr lang="de-CH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3AF4CD-4CBB-406D-97DA-24BD0E44300A}"/>
              </a:ext>
            </a:extLst>
          </p:cNvPr>
          <p:cNvSpPr txBox="1"/>
          <p:nvPr/>
        </p:nvSpPr>
        <p:spPr>
          <a:xfrm>
            <a:off x="2224466" y="2843076"/>
            <a:ext cx="10262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Expats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DC28159-4E46-4F29-88D5-63250DCF9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689" y="1478137"/>
            <a:ext cx="2857500" cy="162877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0196C8D-3A68-4415-9218-86C33B568C1A}"/>
              </a:ext>
            </a:extLst>
          </p:cNvPr>
          <p:cNvSpPr txBox="1"/>
          <p:nvPr/>
        </p:nvSpPr>
        <p:spPr>
          <a:xfrm>
            <a:off x="4390231" y="2635975"/>
            <a:ext cx="16802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Steuerflucht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127D275-9C27-4E2C-9152-D9AF19C59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683" y="2336310"/>
            <a:ext cx="2523073" cy="163308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20F3364-0BD3-42C0-9E6E-468B501D7ECE}"/>
              </a:ext>
            </a:extLst>
          </p:cNvPr>
          <p:cNvSpPr txBox="1"/>
          <p:nvPr/>
        </p:nvSpPr>
        <p:spPr>
          <a:xfrm>
            <a:off x="6567393" y="3622084"/>
            <a:ext cx="14768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Tourismus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4582883-B3D6-4DD6-877E-985644F7D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1" y="4250599"/>
            <a:ext cx="2909349" cy="16341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EE6CD20-6537-4E54-9DA2-0B4A29C4B2D6}"/>
              </a:ext>
            </a:extLst>
          </p:cNvPr>
          <p:cNvSpPr txBox="1"/>
          <p:nvPr/>
        </p:nvSpPr>
        <p:spPr>
          <a:xfrm>
            <a:off x="119990" y="5768119"/>
            <a:ext cx="22621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 verfolgt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661B58E-B260-461A-B0F5-A71F7109B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064" y="3679120"/>
            <a:ext cx="2847975" cy="16002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70BB66B-182A-4732-B684-BA002F62DCEB}"/>
              </a:ext>
            </a:extLst>
          </p:cNvPr>
          <p:cNvSpPr txBox="1"/>
          <p:nvPr/>
        </p:nvSpPr>
        <p:spPr>
          <a:xfrm>
            <a:off x="3955637" y="3822968"/>
            <a:ext cx="8402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58DA25A-2AE6-4989-8987-CAF7796030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239" y="4949355"/>
            <a:ext cx="2324470" cy="1741109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A7E31F5-13E4-4ADB-91EB-F211D6576F02}"/>
              </a:ext>
            </a:extLst>
          </p:cNvPr>
          <p:cNvSpPr txBox="1"/>
          <p:nvPr/>
        </p:nvSpPr>
        <p:spPr>
          <a:xfrm>
            <a:off x="5139464" y="6212729"/>
            <a:ext cx="10839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Hunger</a:t>
            </a:r>
          </a:p>
        </p:txBody>
      </p:sp>
      <p:pic>
        <p:nvPicPr>
          <p:cNvPr id="25" name="Grafik 24" descr="Ein Bild, das Ziegelstein, draußen, Boden, Wand enthält.&#10;&#10;Mit sehr hoher Zuverlässigkeit generierte Beschreibung">
            <a:extLst>
              <a:ext uri="{FF2B5EF4-FFF2-40B4-BE49-F238E27FC236}">
                <a16:creationId xmlns:a16="http://schemas.microsoft.com/office/drawing/2014/main" id="{611A8630-EF10-480E-9239-D57636EF5C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21" y="4604334"/>
            <a:ext cx="2326572" cy="155409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6CF06EB6-034A-4D99-8314-B9CFA3E01F3A}"/>
              </a:ext>
            </a:extLst>
          </p:cNvPr>
          <p:cNvSpPr txBox="1"/>
          <p:nvPr/>
        </p:nvSpPr>
        <p:spPr>
          <a:xfrm>
            <a:off x="7922561" y="4661384"/>
            <a:ext cx="881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</p:spTree>
    <p:extLst>
      <p:ext uri="{BB962C8B-B14F-4D97-AF65-F5344CB8AC3E}">
        <p14:creationId xmlns:p14="http://schemas.microsoft.com/office/powerpoint/2010/main" val="26551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8" grpId="0" animBg="1"/>
      <p:bldP spid="21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0FFA0950-3189-4A81-8073-427CBCFB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4076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5E8B2E-5D0E-4AC4-B6CC-C4BA035C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28" y="924649"/>
            <a:ext cx="7886700" cy="411251"/>
          </a:xfrm>
        </p:spPr>
        <p:txBody>
          <a:bodyPr/>
          <a:lstStyle/>
          <a:p>
            <a:pPr algn="ctr"/>
            <a:r>
              <a:rPr lang="de-CH" dirty="0"/>
              <a:t>Migrant*innen fallen nicht vom Himmel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8FB59-EF00-49DF-AA4B-9174E0F9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64649D-9057-4A8F-BE26-0F05B168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D7E8A-EB52-4A86-AA96-92519227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7</a:t>
            </a:fld>
            <a:endParaRPr lang="de-CH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68544DC-0F4B-4011-A355-4C04E9CFC9D3}"/>
              </a:ext>
            </a:extLst>
          </p:cNvPr>
          <p:cNvSpPr/>
          <p:nvPr/>
        </p:nvSpPr>
        <p:spPr>
          <a:xfrm>
            <a:off x="321546" y="2431179"/>
            <a:ext cx="2038861" cy="168394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Herkunftsland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C4B663E-800A-4F80-B1A2-62396CAC206A}"/>
              </a:ext>
            </a:extLst>
          </p:cNvPr>
          <p:cNvSpPr/>
          <p:nvPr/>
        </p:nvSpPr>
        <p:spPr>
          <a:xfrm>
            <a:off x="2765550" y="1888900"/>
            <a:ext cx="2038861" cy="168394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Erstes Fluchtland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AD5EFC0-509F-49C9-84DE-5F41BA224AA4}"/>
              </a:ext>
            </a:extLst>
          </p:cNvPr>
          <p:cNvSpPr/>
          <p:nvPr/>
        </p:nvSpPr>
        <p:spPr>
          <a:xfrm>
            <a:off x="2920310" y="3968716"/>
            <a:ext cx="1222219" cy="99588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Div. Transit-länder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AD5AE88-AD73-4238-BDC3-C8E826ED3C3F}"/>
              </a:ext>
            </a:extLst>
          </p:cNvPr>
          <p:cNvSpPr/>
          <p:nvPr/>
        </p:nvSpPr>
        <p:spPr>
          <a:xfrm>
            <a:off x="4426860" y="4882694"/>
            <a:ext cx="1222219" cy="99588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Div. Transit-länder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D7C683C-0D8C-4EF1-B5BE-2A29DE355F8F}"/>
              </a:ext>
            </a:extLst>
          </p:cNvPr>
          <p:cNvSpPr/>
          <p:nvPr/>
        </p:nvSpPr>
        <p:spPr>
          <a:xfrm>
            <a:off x="5203480" y="3602814"/>
            <a:ext cx="1222219" cy="99588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Div. Transit-länder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09D4BE3D-D56A-4905-B3F5-2D9C203EF5A7}"/>
              </a:ext>
            </a:extLst>
          </p:cNvPr>
          <p:cNvSpPr/>
          <p:nvPr/>
        </p:nvSpPr>
        <p:spPr>
          <a:xfrm>
            <a:off x="6016028" y="2255129"/>
            <a:ext cx="1222219" cy="99588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Div. Transit-länder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4780734-5ECA-4AB3-87B6-D2A27EF77665}"/>
              </a:ext>
            </a:extLst>
          </p:cNvPr>
          <p:cNvSpPr/>
          <p:nvPr/>
        </p:nvSpPr>
        <p:spPr>
          <a:xfrm>
            <a:off x="6554710" y="4877021"/>
            <a:ext cx="1222219" cy="99588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Div. Transit-länder</a:t>
            </a:r>
            <a:endParaRPr lang="de-CH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A127483-06BB-490E-ADA1-88D6150D1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47" y="3437234"/>
            <a:ext cx="1472881" cy="827603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9DECDFA6-A9A3-40D8-BBAF-9FDB2297E7D6}"/>
              </a:ext>
            </a:extLst>
          </p:cNvPr>
          <p:cNvSpPr/>
          <p:nvPr/>
        </p:nvSpPr>
        <p:spPr>
          <a:xfrm rot="20606799">
            <a:off x="2360408" y="2915216"/>
            <a:ext cx="405142" cy="2353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B33A00D1-5790-4640-8208-CDF38C8E8B6C}"/>
              </a:ext>
            </a:extLst>
          </p:cNvPr>
          <p:cNvSpPr/>
          <p:nvPr/>
        </p:nvSpPr>
        <p:spPr>
          <a:xfrm rot="6286289">
            <a:off x="3569864" y="3635232"/>
            <a:ext cx="405142" cy="2353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B24ABF5B-CB18-48BE-BE86-962B375CDFCD}"/>
              </a:ext>
            </a:extLst>
          </p:cNvPr>
          <p:cNvSpPr/>
          <p:nvPr/>
        </p:nvSpPr>
        <p:spPr>
          <a:xfrm rot="1712537">
            <a:off x="4082124" y="4959467"/>
            <a:ext cx="405142" cy="2353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0F3438D8-E44F-4871-A671-77ACD2F6DFE6}"/>
              </a:ext>
            </a:extLst>
          </p:cNvPr>
          <p:cNvSpPr/>
          <p:nvPr/>
        </p:nvSpPr>
        <p:spPr>
          <a:xfrm rot="19004475">
            <a:off x="5063106" y="4588755"/>
            <a:ext cx="405142" cy="2353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B816B8BD-42B1-4F7D-9ECA-62DD26A1A6B8}"/>
              </a:ext>
            </a:extLst>
          </p:cNvPr>
          <p:cNvSpPr/>
          <p:nvPr/>
        </p:nvSpPr>
        <p:spPr>
          <a:xfrm rot="18895213">
            <a:off x="5886129" y="3275316"/>
            <a:ext cx="405142" cy="2353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D968EBB4-CB28-4779-B72A-9DF568A3F40B}"/>
              </a:ext>
            </a:extLst>
          </p:cNvPr>
          <p:cNvSpPr/>
          <p:nvPr/>
        </p:nvSpPr>
        <p:spPr>
          <a:xfrm rot="5605969">
            <a:off x="6161895" y="3951639"/>
            <a:ext cx="1619200" cy="2353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20E76A4F-0CA4-4D4E-9EA9-98A7835E4116}"/>
              </a:ext>
            </a:extLst>
          </p:cNvPr>
          <p:cNvSpPr/>
          <p:nvPr/>
        </p:nvSpPr>
        <p:spPr>
          <a:xfrm rot="18096155">
            <a:off x="7313318" y="4455258"/>
            <a:ext cx="892844" cy="2353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Pfeil: gestreift nach rechts 22">
            <a:extLst>
              <a:ext uri="{FF2B5EF4-FFF2-40B4-BE49-F238E27FC236}">
                <a16:creationId xmlns:a16="http://schemas.microsoft.com/office/drawing/2014/main" id="{532BDCFB-EB1D-4BE1-978C-1F694CD3211D}"/>
              </a:ext>
            </a:extLst>
          </p:cNvPr>
          <p:cNvSpPr/>
          <p:nvPr/>
        </p:nvSpPr>
        <p:spPr>
          <a:xfrm rot="19281628">
            <a:off x="7959415" y="3039798"/>
            <a:ext cx="953510" cy="297931"/>
          </a:xfrm>
          <a:prstGeom prst="stripedRightArrow">
            <a:avLst/>
          </a:prstGeom>
          <a:solidFill>
            <a:srgbClr val="C000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FFC4AD0-86BB-40A0-932C-4D061FE5ECF0}"/>
              </a:ext>
            </a:extLst>
          </p:cNvPr>
          <p:cNvSpPr/>
          <p:nvPr/>
        </p:nvSpPr>
        <p:spPr>
          <a:xfrm>
            <a:off x="90919" y="1580657"/>
            <a:ext cx="8810657" cy="47516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880B5DF-9B2A-45FA-8EF5-F3A00F51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725189"/>
            <a:ext cx="9120406" cy="59962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0D7CDF-2BAE-4649-8EAE-19B82F35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Was wollen wir? – Der 10-Punkte 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3D126C-0FAF-4EE8-9959-D16B2128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08" y="1855772"/>
            <a:ext cx="8627953" cy="48657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Menschen suchen Schutz und Unterstützung. Wir helfen ihnen. Punkt.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Rasche und koordinierte Verfahren. Wir leben in einem Rechtsstaat.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C00000"/>
                </a:solidFill>
              </a:rPr>
              <a:t>Sichere Routen. Wir wollen keine Toten weder im Meer noch auf dem Land.</a:t>
            </a:r>
            <a:r>
              <a:rPr lang="de-CH" sz="2400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Lebensbedingungen in den Zwischenetappen verbessern.</a:t>
            </a:r>
            <a:r>
              <a:rPr lang="de-CH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de-CH" sz="2400" b="1" dirty="0"/>
              <a:t>Ursprüngliche Ursachen beseitigen helfen.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DAC434-122D-4E21-ABEE-FB8D86FB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A37C5B-84AC-453A-A4EE-6132DA0A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5B7A13-21BB-4141-A6EE-7D9A4150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390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 November 2017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SP60+ Herbstanlass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3708-D868-4E01-819D-6896870ED19A}" type="slidenum">
              <a:rPr lang="de-CH" smtClean="0"/>
              <a:t>9</a:t>
            </a:fld>
            <a:endParaRPr lang="de-CH"/>
          </a:p>
        </p:txBody>
      </p:sp>
      <p:sp>
        <p:nvSpPr>
          <p:cNvPr id="5" name="Textfeld 4"/>
          <p:cNvSpPr txBox="1"/>
          <p:nvPr/>
        </p:nvSpPr>
        <p:spPr>
          <a:xfrm>
            <a:off x="724277" y="977774"/>
            <a:ext cx="767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Sichere Routen – für Alle nicht für Wenige!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82297" y="3911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6" y="1813693"/>
            <a:ext cx="1333144" cy="161530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801843" y="1741760"/>
            <a:ext cx="7061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</a:t>
            </a:r>
            <a:r>
              <a:rPr lang="de-CH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Hamza, Zahnarzt</a:t>
            </a:r>
            <a:r>
              <a:rPr lang="de-CH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«Ich habe einem Schlepper alle meine Papiere gegeben und 14’000 Euro. Er hat mir einen falschen italienischen Pass besorgt. Mit dem Dokument bin ich von Istanbul nach Zürich geflogen.»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46640" y="3549947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i="1" dirty="0"/>
              <a:t>Der Bund 16.8.2016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801843" y="4365713"/>
            <a:ext cx="6123792" cy="4308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CH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fr-CH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Klassenfrage</a:t>
            </a:r>
            <a:r>
              <a:rPr lang="fr-CH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fr-CH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fr-CH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Kulturkonflikt</a:t>
            </a:r>
            <a:r>
              <a:rPr lang="fr-CH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18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anté et inégalités sociales - MK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Santé et inégalités sociales - MK16</Template>
  <TotalTime>0</TotalTime>
  <Words>690</Words>
  <Application>Microsoft Office PowerPoint</Application>
  <PresentationFormat>Bildschirmpräsentation (4:3)</PresentationFormat>
  <Paragraphs>197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Algerian</vt:lpstr>
      <vt:lpstr>Arial</vt:lpstr>
      <vt:lpstr>Arial Rounded MT Bold</vt:lpstr>
      <vt:lpstr>Berlin Sans FB Demi</vt:lpstr>
      <vt:lpstr>Britannic Bold</vt:lpstr>
      <vt:lpstr>Calibri</vt:lpstr>
      <vt:lpstr>Calibri Light</vt:lpstr>
      <vt:lpstr>Lato</vt:lpstr>
      <vt:lpstr>Times New Roman</vt:lpstr>
      <vt:lpstr>Santé et inégalités sociales - MK16</vt:lpstr>
      <vt:lpstr>PowerPoint-Präsentation</vt:lpstr>
      <vt:lpstr>Politisches Thema – Mein Tagebuch  Oktober 2017  </vt:lpstr>
      <vt:lpstr>PowerPoint-Präsentation</vt:lpstr>
      <vt:lpstr>PowerPoint-Präsentation</vt:lpstr>
      <vt:lpstr>PowerPoint-Präsentation</vt:lpstr>
      <vt:lpstr>Menschen unterwegs – Privilegierte und Unerwünschte </vt:lpstr>
      <vt:lpstr>Migrant*innen fallen nicht vom Himmel</vt:lpstr>
      <vt:lpstr>Was wollen wir? – Der 10-Punkte Plan</vt:lpstr>
      <vt:lpstr>PowerPoint-Präsentation</vt:lpstr>
      <vt:lpstr>Was wollen wir? – Der 10-Punkte Plan</vt:lpstr>
      <vt:lpstr>PowerPoint-Präsentation</vt:lpstr>
      <vt:lpstr>Was wollen wir? – Der 10-Punkte Plan</vt:lpstr>
      <vt:lpstr>PowerPoint-Präsentation</vt:lpstr>
      <vt:lpstr>Was wollen wir? – Der 10-Punkte Plan</vt:lpstr>
      <vt:lpstr>Z.B. Glencore - Kohleabbau in Kolumbien</vt:lpstr>
      <vt:lpstr>Was wollen wir? – Der 10-Punkte Plan</vt:lpstr>
      <vt:lpstr>PowerPoint-Präsentation</vt:lpstr>
      <vt:lpstr>Was nun?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Heinz GILOMEN</dc:creator>
  <cp:lastModifiedBy>Heinz GILOMEN</cp:lastModifiedBy>
  <cp:revision>83</cp:revision>
  <cp:lastPrinted>2017-11-09T17:18:06Z</cp:lastPrinted>
  <dcterms:created xsi:type="dcterms:W3CDTF">2016-05-19T08:17:35Z</dcterms:created>
  <dcterms:modified xsi:type="dcterms:W3CDTF">2017-11-10T16:27:34Z</dcterms:modified>
</cp:coreProperties>
</file>