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handoutMasterIdLst>
    <p:handoutMasterId r:id="rId16"/>
  </p:handoutMasterIdLst>
  <p:sldIdLst>
    <p:sldId id="343" r:id="rId2"/>
    <p:sldId id="363" r:id="rId3"/>
    <p:sldId id="344" r:id="rId4"/>
    <p:sldId id="322" r:id="rId5"/>
    <p:sldId id="365" r:id="rId6"/>
    <p:sldId id="360" r:id="rId7"/>
    <p:sldId id="357" r:id="rId8"/>
    <p:sldId id="371" r:id="rId9"/>
    <p:sldId id="358" r:id="rId10"/>
    <p:sldId id="368" r:id="rId11"/>
    <p:sldId id="364" r:id="rId12"/>
    <p:sldId id="347" r:id="rId13"/>
    <p:sldId id="372" r:id="rId14"/>
  </p:sldIdLst>
  <p:sldSz cx="9144000" cy="6858000" type="screen4x3"/>
  <p:notesSz cx="6797675" cy="9928225"/>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osclaude, Julien" initials="GJ" lastIdx="5"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B2B2B2"/>
    <a:srgbClr val="DDDDDD"/>
    <a:srgbClr val="C0C0C0"/>
    <a:srgbClr val="3399FF"/>
    <a:srgbClr val="CA7E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49" autoAdjust="0"/>
    <p:restoredTop sz="67364" autoAdjust="0"/>
  </p:normalViewPr>
  <p:slideViewPr>
    <p:cSldViewPr snapToGrid="0" showGuides="1">
      <p:cViewPr>
        <p:scale>
          <a:sx n="89" d="100"/>
          <a:sy n="89" d="100"/>
        </p:scale>
        <p:origin x="2144" y="-504"/>
      </p:cViewPr>
      <p:guideLst>
        <p:guide orient="horz" pos="2160"/>
        <p:guide pos="2880"/>
      </p:guideLst>
    </p:cSldViewPr>
  </p:slideViewPr>
  <p:outlineViewPr>
    <p:cViewPr>
      <p:scale>
        <a:sx n="33" d="100"/>
        <a:sy n="33" d="100"/>
      </p:scale>
      <p:origin x="0" y="-2436"/>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79" d="100"/>
          <a:sy n="79" d="100"/>
        </p:scale>
        <p:origin x="3942" y="66"/>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handoutMaster" Target="handoutMasters/handoutMaster1.xml"/><Relationship Id="rId17" Type="http://schemas.openxmlformats.org/officeDocument/2006/relationships/commentAuthors" Target="commentAuthors.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2"/>
            <a:ext cx="2946400" cy="498475"/>
          </a:xfrm>
          <a:prstGeom prst="rect">
            <a:avLst/>
          </a:prstGeom>
        </p:spPr>
        <p:txBody>
          <a:bodyPr vert="horz" lIns="91433" tIns="45717" rIns="91433" bIns="45717" rtlCol="0"/>
          <a:lstStyle>
            <a:lvl1pPr algn="l">
              <a:defRPr sz="1200"/>
            </a:lvl1pPr>
          </a:lstStyle>
          <a:p>
            <a:endParaRPr lang="de-CH"/>
          </a:p>
        </p:txBody>
      </p:sp>
      <p:sp>
        <p:nvSpPr>
          <p:cNvPr id="3" name="Datumsplatzhalter 2"/>
          <p:cNvSpPr>
            <a:spLocks noGrp="1"/>
          </p:cNvSpPr>
          <p:nvPr>
            <p:ph type="dt" sz="quarter" idx="1"/>
          </p:nvPr>
        </p:nvSpPr>
        <p:spPr>
          <a:xfrm>
            <a:off x="3849689" y="2"/>
            <a:ext cx="2946400" cy="498475"/>
          </a:xfrm>
          <a:prstGeom prst="rect">
            <a:avLst/>
          </a:prstGeom>
        </p:spPr>
        <p:txBody>
          <a:bodyPr vert="horz" lIns="91433" tIns="45717" rIns="91433" bIns="45717" rtlCol="0"/>
          <a:lstStyle>
            <a:lvl1pPr algn="r">
              <a:defRPr sz="1200"/>
            </a:lvl1pPr>
          </a:lstStyle>
          <a:p>
            <a:fld id="{5BC71067-81AE-4E53-A02F-47DB0496A689}" type="datetimeFigureOut">
              <a:rPr lang="de-CH" smtClean="0"/>
              <a:t>09.08.17</a:t>
            </a:fld>
            <a:endParaRPr lang="de-CH"/>
          </a:p>
        </p:txBody>
      </p:sp>
      <p:sp>
        <p:nvSpPr>
          <p:cNvPr id="4" name="Fußzeilenplatzhalter 3"/>
          <p:cNvSpPr>
            <a:spLocks noGrp="1"/>
          </p:cNvSpPr>
          <p:nvPr>
            <p:ph type="ftr" sz="quarter" idx="2"/>
          </p:nvPr>
        </p:nvSpPr>
        <p:spPr>
          <a:xfrm>
            <a:off x="0" y="9429751"/>
            <a:ext cx="2946400" cy="498475"/>
          </a:xfrm>
          <a:prstGeom prst="rect">
            <a:avLst/>
          </a:prstGeom>
        </p:spPr>
        <p:txBody>
          <a:bodyPr vert="horz" lIns="91433" tIns="45717" rIns="91433" bIns="45717" rtlCol="0" anchor="b"/>
          <a:lstStyle>
            <a:lvl1pPr algn="l">
              <a:defRPr sz="1200"/>
            </a:lvl1pPr>
          </a:lstStyle>
          <a:p>
            <a:endParaRPr lang="de-CH"/>
          </a:p>
        </p:txBody>
      </p:sp>
      <p:sp>
        <p:nvSpPr>
          <p:cNvPr id="5" name="Foliennummernplatzhalter 4"/>
          <p:cNvSpPr>
            <a:spLocks noGrp="1"/>
          </p:cNvSpPr>
          <p:nvPr>
            <p:ph type="sldNum" sz="quarter" idx="3"/>
          </p:nvPr>
        </p:nvSpPr>
        <p:spPr>
          <a:xfrm>
            <a:off x="3849689" y="9429751"/>
            <a:ext cx="2946400" cy="498475"/>
          </a:xfrm>
          <a:prstGeom prst="rect">
            <a:avLst/>
          </a:prstGeom>
        </p:spPr>
        <p:txBody>
          <a:bodyPr vert="horz" lIns="91433" tIns="45717" rIns="91433" bIns="45717" rtlCol="0" anchor="b"/>
          <a:lstStyle>
            <a:lvl1pPr algn="r">
              <a:defRPr sz="1200"/>
            </a:lvl1pPr>
          </a:lstStyle>
          <a:p>
            <a:fld id="{91D81D5E-1A47-4895-ACD1-F1A2F923DA6E}" type="slidenum">
              <a:rPr lang="de-CH" smtClean="0"/>
              <a:t>‹Nr.›</a:t>
            </a:fld>
            <a:endParaRPr lang="de-CH"/>
          </a:p>
        </p:txBody>
      </p:sp>
    </p:spTree>
    <p:extLst>
      <p:ext uri="{BB962C8B-B14F-4D97-AF65-F5344CB8AC3E}">
        <p14:creationId xmlns:p14="http://schemas.microsoft.com/office/powerpoint/2010/main" val="47276331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3" y="2"/>
            <a:ext cx="2945659" cy="498136"/>
          </a:xfrm>
          <a:prstGeom prst="rect">
            <a:avLst/>
          </a:prstGeom>
        </p:spPr>
        <p:txBody>
          <a:bodyPr vert="horz" lIns="95558" tIns="47780" rIns="95558" bIns="47780" rtlCol="0"/>
          <a:lstStyle>
            <a:lvl1pPr algn="l">
              <a:defRPr sz="1200"/>
            </a:lvl1pPr>
          </a:lstStyle>
          <a:p>
            <a:endParaRPr lang="de-CH"/>
          </a:p>
        </p:txBody>
      </p:sp>
      <p:sp>
        <p:nvSpPr>
          <p:cNvPr id="3" name="Datumsplatzhalter 2"/>
          <p:cNvSpPr>
            <a:spLocks noGrp="1"/>
          </p:cNvSpPr>
          <p:nvPr>
            <p:ph type="dt" idx="1"/>
          </p:nvPr>
        </p:nvSpPr>
        <p:spPr>
          <a:xfrm>
            <a:off x="3850446" y="2"/>
            <a:ext cx="2945659" cy="498136"/>
          </a:xfrm>
          <a:prstGeom prst="rect">
            <a:avLst/>
          </a:prstGeom>
        </p:spPr>
        <p:txBody>
          <a:bodyPr vert="horz" lIns="95558" tIns="47780" rIns="95558" bIns="47780" rtlCol="0"/>
          <a:lstStyle>
            <a:lvl1pPr algn="r">
              <a:defRPr sz="1200"/>
            </a:lvl1pPr>
          </a:lstStyle>
          <a:p>
            <a:fld id="{9EE02700-7C89-44F5-98FE-B682E8F8657E}" type="datetimeFigureOut">
              <a:rPr lang="de-CH" smtClean="0"/>
              <a:t>09.08.17</a:t>
            </a:fld>
            <a:endParaRPr lang="de-CH"/>
          </a:p>
        </p:txBody>
      </p:sp>
      <p:sp>
        <p:nvSpPr>
          <p:cNvPr id="4" name="Folienbildplatzhalter 3"/>
          <p:cNvSpPr>
            <a:spLocks noGrp="1" noRot="1" noChangeAspect="1"/>
          </p:cNvSpPr>
          <p:nvPr>
            <p:ph type="sldImg" idx="2"/>
          </p:nvPr>
        </p:nvSpPr>
        <p:spPr>
          <a:xfrm>
            <a:off x="1165225" y="1241425"/>
            <a:ext cx="4467225" cy="3351213"/>
          </a:xfrm>
          <a:prstGeom prst="rect">
            <a:avLst/>
          </a:prstGeom>
          <a:noFill/>
          <a:ln w="12700">
            <a:solidFill>
              <a:prstClr val="black"/>
            </a:solidFill>
          </a:ln>
        </p:spPr>
        <p:txBody>
          <a:bodyPr vert="horz" lIns="95558" tIns="47780" rIns="95558" bIns="47780" rtlCol="0" anchor="ctr"/>
          <a:lstStyle/>
          <a:p>
            <a:endParaRPr lang="de-CH"/>
          </a:p>
        </p:txBody>
      </p:sp>
      <p:sp>
        <p:nvSpPr>
          <p:cNvPr id="5" name="Notizenplatzhalter 4"/>
          <p:cNvSpPr>
            <a:spLocks noGrp="1"/>
          </p:cNvSpPr>
          <p:nvPr>
            <p:ph type="body" sz="quarter" idx="3"/>
          </p:nvPr>
        </p:nvSpPr>
        <p:spPr>
          <a:xfrm>
            <a:off x="679768" y="4777960"/>
            <a:ext cx="5438140" cy="3909239"/>
          </a:xfrm>
          <a:prstGeom prst="rect">
            <a:avLst/>
          </a:prstGeom>
        </p:spPr>
        <p:txBody>
          <a:bodyPr vert="horz" lIns="95558" tIns="47780" rIns="95558" bIns="4778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Fußzeilenplatzhalter 5"/>
          <p:cNvSpPr>
            <a:spLocks noGrp="1"/>
          </p:cNvSpPr>
          <p:nvPr>
            <p:ph type="ftr" sz="quarter" idx="4"/>
          </p:nvPr>
        </p:nvSpPr>
        <p:spPr>
          <a:xfrm>
            <a:off x="3" y="9430093"/>
            <a:ext cx="2945659" cy="498135"/>
          </a:xfrm>
          <a:prstGeom prst="rect">
            <a:avLst/>
          </a:prstGeom>
        </p:spPr>
        <p:txBody>
          <a:bodyPr vert="horz" lIns="95558" tIns="47780" rIns="95558" bIns="47780" rtlCol="0" anchor="b"/>
          <a:lstStyle>
            <a:lvl1pPr algn="l">
              <a:defRPr sz="1200"/>
            </a:lvl1pPr>
          </a:lstStyle>
          <a:p>
            <a:endParaRPr lang="de-CH"/>
          </a:p>
        </p:txBody>
      </p:sp>
      <p:sp>
        <p:nvSpPr>
          <p:cNvPr id="7" name="Foliennummernplatzhalter 6"/>
          <p:cNvSpPr>
            <a:spLocks noGrp="1"/>
          </p:cNvSpPr>
          <p:nvPr>
            <p:ph type="sldNum" sz="quarter" idx="5"/>
          </p:nvPr>
        </p:nvSpPr>
        <p:spPr>
          <a:xfrm>
            <a:off x="3850446" y="9430093"/>
            <a:ext cx="2945659" cy="498135"/>
          </a:xfrm>
          <a:prstGeom prst="rect">
            <a:avLst/>
          </a:prstGeom>
        </p:spPr>
        <p:txBody>
          <a:bodyPr vert="horz" lIns="95558" tIns="47780" rIns="95558" bIns="47780" rtlCol="0" anchor="b"/>
          <a:lstStyle>
            <a:lvl1pPr algn="r">
              <a:defRPr sz="1200"/>
            </a:lvl1pPr>
          </a:lstStyle>
          <a:p>
            <a:fld id="{1F3A34A9-B3AC-494D-86A7-6E6345ADDB31}" type="slidenum">
              <a:rPr lang="de-CH" smtClean="0"/>
              <a:t>‹Nr.›</a:t>
            </a:fld>
            <a:endParaRPr lang="de-CH"/>
          </a:p>
        </p:txBody>
      </p:sp>
    </p:spTree>
    <p:extLst>
      <p:ext uri="{BB962C8B-B14F-4D97-AF65-F5344CB8AC3E}">
        <p14:creationId xmlns:p14="http://schemas.microsoft.com/office/powerpoint/2010/main" val="3932789390"/>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smtClean="0"/>
              <a:t>14h15: trois premiers slides</a:t>
            </a:r>
          </a:p>
          <a:p>
            <a:endParaRPr lang="fr-CH" dirty="0"/>
          </a:p>
        </p:txBody>
      </p:sp>
      <p:sp>
        <p:nvSpPr>
          <p:cNvPr id="4" name="Espace réservé du pied de page 3"/>
          <p:cNvSpPr>
            <a:spLocks noGrp="1"/>
          </p:cNvSpPr>
          <p:nvPr>
            <p:ph type="ftr" sz="quarter" idx="10"/>
          </p:nvPr>
        </p:nvSpPr>
        <p:spPr/>
        <p:txBody>
          <a:bodyPr/>
          <a:lstStyle/>
          <a:p>
            <a:endParaRPr lang="de-CH"/>
          </a:p>
        </p:txBody>
      </p:sp>
      <p:sp>
        <p:nvSpPr>
          <p:cNvPr id="5" name="Espace réservé du numéro de diapositive 4"/>
          <p:cNvSpPr>
            <a:spLocks noGrp="1"/>
          </p:cNvSpPr>
          <p:nvPr>
            <p:ph type="sldNum" sz="quarter" idx="11"/>
          </p:nvPr>
        </p:nvSpPr>
        <p:spPr/>
        <p:txBody>
          <a:bodyPr/>
          <a:lstStyle/>
          <a:p>
            <a:fld id="{1F3A34A9-B3AC-494D-86A7-6E6345ADDB31}" type="slidenum">
              <a:rPr lang="de-CH" smtClean="0"/>
              <a:t>1</a:t>
            </a:fld>
            <a:endParaRPr lang="de-CH"/>
          </a:p>
        </p:txBody>
      </p:sp>
    </p:spTree>
    <p:extLst>
      <p:ext uri="{BB962C8B-B14F-4D97-AF65-F5344CB8AC3E}">
        <p14:creationId xmlns:p14="http://schemas.microsoft.com/office/powerpoint/2010/main" val="659016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pied de page 3"/>
          <p:cNvSpPr>
            <a:spLocks noGrp="1"/>
          </p:cNvSpPr>
          <p:nvPr>
            <p:ph type="ftr" sz="quarter" idx="10"/>
          </p:nvPr>
        </p:nvSpPr>
        <p:spPr/>
        <p:txBody>
          <a:bodyPr/>
          <a:lstStyle/>
          <a:p>
            <a:endParaRPr lang="de-CH"/>
          </a:p>
        </p:txBody>
      </p:sp>
      <p:sp>
        <p:nvSpPr>
          <p:cNvPr id="5" name="Espace réservé du numéro de diapositive 4"/>
          <p:cNvSpPr>
            <a:spLocks noGrp="1"/>
          </p:cNvSpPr>
          <p:nvPr>
            <p:ph type="sldNum" sz="quarter" idx="11"/>
          </p:nvPr>
        </p:nvSpPr>
        <p:spPr/>
        <p:txBody>
          <a:bodyPr/>
          <a:lstStyle/>
          <a:p>
            <a:fld id="{1F3A34A9-B3AC-494D-86A7-6E6345ADDB31}" type="slidenum">
              <a:rPr lang="de-CH" smtClean="0"/>
              <a:t>10</a:t>
            </a:fld>
            <a:endParaRPr lang="de-CH"/>
          </a:p>
        </p:txBody>
      </p:sp>
    </p:spTree>
    <p:extLst>
      <p:ext uri="{BB962C8B-B14F-4D97-AF65-F5344CB8AC3E}">
        <p14:creationId xmlns:p14="http://schemas.microsoft.com/office/powerpoint/2010/main" val="2712221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smtClean="0"/>
              <a:t>Slide =&gt; certaine</a:t>
            </a:r>
            <a:r>
              <a:rPr lang="fr-CH" baseline="0" dirty="0" smtClean="0"/>
              <a:t> ironie de l’histoire passage de l’accumulation du capital à l’économie de partage… en plus, c’est nous le produit -&gt; exploitation x1’000</a:t>
            </a:r>
            <a:endParaRPr lang="fr-CH" dirty="0" smtClean="0"/>
          </a:p>
          <a:p>
            <a:r>
              <a:rPr lang="fr-CH" dirty="0" smtClean="0"/>
              <a:t>Craintes</a:t>
            </a:r>
            <a:r>
              <a:rPr lang="fr-CH" baseline="0" dirty="0" smtClean="0"/>
              <a:t> sont réelles, certainement fondées mais pas nouvelles – parler de:</a:t>
            </a:r>
          </a:p>
          <a:p>
            <a:pPr marL="171450" indent="-171450">
              <a:buFont typeface="Arial" pitchFamily="34" charset="0"/>
              <a:buChar char="•"/>
            </a:pPr>
            <a:r>
              <a:rPr lang="fr-CH" b="0" dirty="0" smtClean="0"/>
              <a:t>Mouvement</a:t>
            </a:r>
            <a:r>
              <a:rPr lang="fr-CH" b="0" baseline="0" dirty="0" smtClean="0"/>
              <a:t> des Luddites (-&gt; cassent les machines dans les entreprises de la 1ère </a:t>
            </a:r>
            <a:r>
              <a:rPr lang="fr-CH" b="0" baseline="0" dirty="0" err="1" smtClean="0"/>
              <a:t>rév</a:t>
            </a:r>
            <a:r>
              <a:rPr lang="fr-CH" b="0" baseline="0" dirty="0" smtClean="0"/>
              <a:t>. Industrielle par peur qu’il y ait plus de travail -&gt; aujourd’hui, plus de travail -&gt; beaucoup plus de gens qui travaillent aujourd’hui -&gt; mais, effectivement, </a:t>
            </a:r>
            <a:r>
              <a:rPr lang="fr-CH" b="0" baseline="0" dirty="0" err="1" smtClean="0"/>
              <a:t>metier</a:t>
            </a:r>
            <a:r>
              <a:rPr lang="fr-CH" b="0" baseline="0" dirty="0" smtClean="0"/>
              <a:t> du </a:t>
            </a:r>
            <a:r>
              <a:rPr lang="fr-CH" b="0" baseline="0" dirty="0" err="1" smtClean="0"/>
              <a:t>tissier</a:t>
            </a:r>
            <a:r>
              <a:rPr lang="fr-CH" b="0" baseline="0" dirty="0" smtClean="0"/>
              <a:t> a radicalement changé)</a:t>
            </a:r>
          </a:p>
          <a:p>
            <a:pPr marL="171450" indent="-171450">
              <a:buFont typeface="Arial" pitchFamily="34" charset="0"/>
              <a:buChar char="•"/>
            </a:pPr>
            <a:r>
              <a:rPr lang="fr-CH" b="0" baseline="0" dirty="0" smtClean="0"/>
              <a:t>De l’armée de réserve des travailleurs de Marx </a:t>
            </a:r>
          </a:p>
          <a:p>
            <a:pPr marL="171450" indent="-171450">
              <a:buFont typeface="Arial" pitchFamily="34" charset="0"/>
              <a:buChar char="•"/>
            </a:pPr>
            <a:r>
              <a:rPr lang="fr-CH" b="0" baseline="0" dirty="0" smtClean="0"/>
              <a:t>Remplacer l’ensemble de la main d’œuvre par des robots sans proposer d’alternatives est un non sens économiques =&gt; les produits </a:t>
            </a:r>
          </a:p>
          <a:p>
            <a:pPr marL="171450" indent="-171450">
              <a:buFont typeface="Arial" pitchFamily="34" charset="0"/>
              <a:buChar char="•"/>
            </a:pPr>
            <a:r>
              <a:rPr lang="fr-CH" b="0" baseline="0" dirty="0" smtClean="0"/>
              <a:t>Donner l’exemple de Ford -&gt; augmenter la productivité ET le salaire des travailleurs pour qu’ils consomment ses bagnoles</a:t>
            </a:r>
            <a:r>
              <a:rPr lang="mr-IN" b="0" baseline="0" dirty="0" smtClean="0"/>
              <a:t>…</a:t>
            </a:r>
            <a:r>
              <a:rPr lang="fr-CH" b="0" baseline="0" dirty="0" smtClean="0"/>
              <a:t> </a:t>
            </a:r>
          </a:p>
          <a:p>
            <a:pPr marL="171450" indent="-171450">
              <a:buFont typeface="Arial" pitchFamily="34" charset="0"/>
              <a:buChar char="•"/>
            </a:pPr>
            <a:endParaRPr lang="fr-CH" b="0" baseline="0" dirty="0" smtClean="0"/>
          </a:p>
          <a:p>
            <a:pPr marL="0" indent="0">
              <a:buFont typeface="Arial" pitchFamily="34" charset="0"/>
              <a:buNone/>
            </a:pPr>
            <a:r>
              <a:rPr lang="fr-CH" b="0" baseline="0" dirty="0" smtClean="0"/>
              <a:t>Tout va donc dépendre des conditions cadres que nous allons mettre en place </a:t>
            </a:r>
          </a:p>
          <a:p>
            <a:pPr marL="171450" indent="-171450">
              <a:buFont typeface="Symbol" charset="2"/>
              <a:buChar char="Þ"/>
            </a:pPr>
            <a:r>
              <a:rPr lang="fr-CH" b="0" baseline="0" dirty="0" smtClean="0"/>
              <a:t>Ne pas laisser </a:t>
            </a:r>
            <a:r>
              <a:rPr lang="fr-CH" b="0" baseline="0" dirty="0" err="1" smtClean="0"/>
              <a:t>Nantermod</a:t>
            </a:r>
            <a:r>
              <a:rPr lang="fr-CH" b="0" baseline="0" dirty="0" smtClean="0"/>
              <a:t> fixer ce cadre </a:t>
            </a:r>
          </a:p>
          <a:p>
            <a:pPr marL="171450" indent="-171450">
              <a:buFont typeface="Symbol" charset="2"/>
              <a:buChar char="Þ"/>
            </a:pPr>
            <a:endParaRPr lang="fr-CH" b="0" baseline="0" dirty="0" smtClean="0"/>
          </a:p>
          <a:p>
            <a:pPr marL="171450" indent="-171450">
              <a:buFont typeface="Symbol" charset="2"/>
              <a:buChar char="Þ"/>
            </a:pPr>
            <a:r>
              <a:rPr lang="fr-CH" b="0" baseline="0" dirty="0" smtClean="0"/>
              <a:t>Plusieurs solutions envisageables (!) Laisser faire et mettre le RBI, ou obliger les entreprises à garder ceux qui MAIS si que interdits, amendes et taxes -&gt; probablement on va rater la cible et des faire complètement dépasser. Si </a:t>
            </a:r>
          </a:p>
          <a:p>
            <a:pPr marL="0" indent="0">
              <a:buFont typeface="Arial" pitchFamily="34" charset="0"/>
              <a:buNone/>
            </a:pPr>
            <a:endParaRPr lang="fr-CH" b="0" baseline="0" dirty="0" smtClean="0"/>
          </a:p>
          <a:p>
            <a:pPr marL="0" indent="0">
              <a:buFont typeface="Arial" pitchFamily="34" charset="0"/>
              <a:buNone/>
            </a:pPr>
            <a:r>
              <a:rPr lang="fr-CH" b="0" i="1" baseline="0" dirty="0" smtClean="0"/>
              <a:t>=&gt; Pause de 10min, participant-e-s forment des groupes</a:t>
            </a:r>
            <a:endParaRPr lang="fr-CH" b="0" i="1" dirty="0" smtClean="0"/>
          </a:p>
          <a:p>
            <a:endParaRPr lang="fr-CH" b="0" dirty="0" smtClean="0"/>
          </a:p>
        </p:txBody>
      </p:sp>
      <p:sp>
        <p:nvSpPr>
          <p:cNvPr id="4" name="Espace réservé du pied de page 3"/>
          <p:cNvSpPr>
            <a:spLocks noGrp="1"/>
          </p:cNvSpPr>
          <p:nvPr>
            <p:ph type="ftr" sz="quarter" idx="10"/>
          </p:nvPr>
        </p:nvSpPr>
        <p:spPr/>
        <p:txBody>
          <a:bodyPr/>
          <a:lstStyle/>
          <a:p>
            <a:endParaRPr lang="de-CH"/>
          </a:p>
        </p:txBody>
      </p:sp>
      <p:sp>
        <p:nvSpPr>
          <p:cNvPr id="5" name="Espace réservé du numéro de diapositive 4"/>
          <p:cNvSpPr>
            <a:spLocks noGrp="1"/>
          </p:cNvSpPr>
          <p:nvPr>
            <p:ph type="sldNum" sz="quarter" idx="11"/>
          </p:nvPr>
        </p:nvSpPr>
        <p:spPr/>
        <p:txBody>
          <a:bodyPr/>
          <a:lstStyle/>
          <a:p>
            <a:fld id="{1F3A34A9-B3AC-494D-86A7-6E6345ADDB31}" type="slidenum">
              <a:rPr lang="de-CH" smtClean="0"/>
              <a:t>11</a:t>
            </a:fld>
            <a:endParaRPr lang="de-CH"/>
          </a:p>
        </p:txBody>
      </p:sp>
    </p:spTree>
    <p:extLst>
      <p:ext uri="{BB962C8B-B14F-4D97-AF65-F5344CB8AC3E}">
        <p14:creationId xmlns:p14="http://schemas.microsoft.com/office/powerpoint/2010/main" val="2411339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sz="800" b="1" dirty="0" smtClean="0"/>
              <a:t>A.</a:t>
            </a:r>
            <a:r>
              <a:rPr lang="fr-CH" sz="800" dirty="0" smtClean="0"/>
              <a:t> Introduire l’atelier</a:t>
            </a:r>
            <a:r>
              <a:rPr lang="fr-CH" sz="800" baseline="0" dirty="0" smtClean="0"/>
              <a:t> (durée 45min y incl. Pause) - </a:t>
            </a:r>
            <a:r>
              <a:rPr lang="fr-CH" sz="800" dirty="0" smtClean="0"/>
              <a:t>Chaque</a:t>
            </a:r>
            <a:r>
              <a:rPr lang="fr-CH" sz="800" baseline="0" dirty="0" smtClean="0"/>
              <a:t> groupe réfléchit se demande en quoi la révolution numérique impacte-e-elle le marché du travail au sens large:</a:t>
            </a:r>
          </a:p>
          <a:p>
            <a:pPr marL="171450" indent="-171450">
              <a:buFont typeface="Arial" pitchFamily="34" charset="0"/>
              <a:buChar char="•"/>
            </a:pPr>
            <a:r>
              <a:rPr lang="fr-CH" sz="800" baseline="0" dirty="0" smtClean="0"/>
              <a:t>Emploi</a:t>
            </a:r>
          </a:p>
          <a:p>
            <a:pPr marL="171450" indent="-171450">
              <a:buFont typeface="Arial" pitchFamily="34" charset="0"/>
              <a:buChar char="•"/>
            </a:pPr>
            <a:r>
              <a:rPr lang="fr-CH" sz="800" baseline="0" dirty="0" smtClean="0"/>
              <a:t>Temps de travail</a:t>
            </a:r>
          </a:p>
          <a:p>
            <a:pPr marL="171450" indent="-171450">
              <a:buFont typeface="Arial" pitchFamily="34" charset="0"/>
              <a:buChar char="•"/>
            </a:pPr>
            <a:r>
              <a:rPr lang="fr-CH" sz="800" baseline="0" dirty="0" smtClean="0"/>
              <a:t>Retraites</a:t>
            </a:r>
          </a:p>
          <a:p>
            <a:pPr marL="171450" indent="-171450">
              <a:buFont typeface="Arial" pitchFamily="34" charset="0"/>
              <a:buChar char="•"/>
            </a:pPr>
            <a:r>
              <a:rPr lang="fr-CH" sz="800" baseline="0" dirty="0" smtClean="0"/>
              <a:t>Assurances sociales etc.</a:t>
            </a:r>
          </a:p>
          <a:p>
            <a:pPr marL="171450" indent="-171450">
              <a:buFont typeface="Arial" pitchFamily="34" charset="0"/>
              <a:buChar char="•"/>
            </a:pPr>
            <a:endParaRPr lang="fr-CH" sz="800" baseline="0" dirty="0" smtClean="0"/>
          </a:p>
          <a:p>
            <a:pPr marL="171450" indent="-171450">
              <a:buFont typeface="Arial" pitchFamily="34" charset="0"/>
              <a:buChar char="•"/>
            </a:pPr>
            <a:r>
              <a:rPr lang="fr-CH" sz="800" baseline="0" dirty="0" smtClean="0"/>
              <a:t>(pièces du même puzzle)</a:t>
            </a:r>
          </a:p>
          <a:p>
            <a:pPr marL="171450" indent="-171450">
              <a:buFont typeface="Arial" pitchFamily="34" charset="0"/>
              <a:buChar char="•"/>
            </a:pPr>
            <a:endParaRPr lang="fr-CH" sz="800" baseline="0" dirty="0" smtClean="0"/>
          </a:p>
          <a:p>
            <a:pPr marL="0" indent="0">
              <a:buFont typeface="Arial" pitchFamily="34" charset="0"/>
              <a:buNone/>
            </a:pPr>
            <a:r>
              <a:rPr lang="fr-CH" sz="800" b="1" baseline="0" dirty="0" smtClean="0"/>
              <a:t>B.</a:t>
            </a:r>
            <a:r>
              <a:rPr lang="fr-CH" sz="800" baseline="0" dirty="0" smtClean="0"/>
              <a:t> En quoi est-ce que c’est positif et/ou négatif (opportunités/défis)</a:t>
            </a:r>
          </a:p>
          <a:p>
            <a:pPr marL="0" indent="0">
              <a:buFont typeface="Arial" pitchFamily="34" charset="0"/>
              <a:buNone/>
            </a:pPr>
            <a:endParaRPr lang="fr-CH" sz="800" baseline="0" dirty="0" smtClean="0"/>
          </a:p>
          <a:p>
            <a:pPr marL="0" indent="0">
              <a:buFont typeface="Arial" pitchFamily="34" charset="0"/>
              <a:buNone/>
            </a:pPr>
            <a:r>
              <a:rPr lang="fr-CH" sz="800" b="1" baseline="0" dirty="0" smtClean="0"/>
              <a:t>C.</a:t>
            </a:r>
            <a:r>
              <a:rPr lang="fr-CH" sz="800" baseline="0" dirty="0" smtClean="0"/>
              <a:t> Quelle mesures prendre pour que le PSS et ses représentant-e-s apportent les bonnes réponses aux opportunités/problèmes que pose la numérisation du marché du travail. Mesures législatives, économique, structurelles..? =&gt; Qu’est-ce qu’il faut faire politiquement parlant? Quelles mesures? Quels niveaux institutionnels? Quel niveau de contrainte? Quel rôle du PS? Quelles </a:t>
            </a:r>
            <a:r>
              <a:rPr lang="fr-CH" sz="800" baseline="0" dirty="0" err="1" smtClean="0"/>
              <a:t>ressorces</a:t>
            </a:r>
            <a:r>
              <a:rPr lang="fr-CH" sz="800" baseline="0" dirty="0" smtClean="0"/>
              <a:t> à investir là-dedans?</a:t>
            </a:r>
          </a:p>
          <a:p>
            <a:pPr marL="0" indent="0">
              <a:buFont typeface="Arial" pitchFamily="34" charset="0"/>
              <a:buNone/>
            </a:pPr>
            <a:endParaRPr lang="fr-CH" sz="800" baseline="0" dirty="0" smtClean="0"/>
          </a:p>
          <a:p>
            <a:pPr marL="0" indent="0">
              <a:buFont typeface="Arial" pitchFamily="34" charset="0"/>
              <a:buNone/>
            </a:pPr>
            <a:r>
              <a:rPr lang="fr-CH" sz="800" i="1" baseline="0" dirty="0" smtClean="0"/>
              <a:t>Après la pause, chaque groupe présente ses conclusions en 5min.</a:t>
            </a:r>
            <a:endParaRPr lang="fr-CH" sz="800" i="1" dirty="0" smtClean="0"/>
          </a:p>
        </p:txBody>
      </p:sp>
      <p:sp>
        <p:nvSpPr>
          <p:cNvPr id="4" name="Espace réservé du pied de page 3"/>
          <p:cNvSpPr>
            <a:spLocks noGrp="1"/>
          </p:cNvSpPr>
          <p:nvPr>
            <p:ph type="ftr" sz="quarter" idx="10"/>
          </p:nvPr>
        </p:nvSpPr>
        <p:spPr/>
        <p:txBody>
          <a:bodyPr/>
          <a:lstStyle/>
          <a:p>
            <a:endParaRPr lang="de-CH"/>
          </a:p>
        </p:txBody>
      </p:sp>
      <p:sp>
        <p:nvSpPr>
          <p:cNvPr id="5" name="Espace réservé du numéro de diapositive 4"/>
          <p:cNvSpPr>
            <a:spLocks noGrp="1"/>
          </p:cNvSpPr>
          <p:nvPr>
            <p:ph type="sldNum" sz="quarter" idx="11"/>
          </p:nvPr>
        </p:nvSpPr>
        <p:spPr/>
        <p:txBody>
          <a:bodyPr/>
          <a:lstStyle/>
          <a:p>
            <a:fld id="{1F3A34A9-B3AC-494D-86A7-6E6345ADDB31}" type="slidenum">
              <a:rPr lang="de-CH" smtClean="0"/>
              <a:t>12</a:t>
            </a:fld>
            <a:endParaRPr lang="de-CH"/>
          </a:p>
        </p:txBody>
      </p:sp>
    </p:spTree>
    <p:extLst>
      <p:ext uri="{BB962C8B-B14F-4D97-AF65-F5344CB8AC3E}">
        <p14:creationId xmlns:p14="http://schemas.microsoft.com/office/powerpoint/2010/main" val="425000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smtClean="0"/>
              <a:t>Revenir sur la question initiale.</a:t>
            </a:r>
          </a:p>
          <a:p>
            <a:r>
              <a:rPr lang="fr-CH" dirty="0" smtClean="0"/>
              <a:t>Une feuille</a:t>
            </a:r>
            <a:r>
              <a:rPr lang="fr-CH" baseline="0" dirty="0" smtClean="0"/>
              <a:t> -&gt; le discours socialiste/l’action socialiste à synthétiser sur une feuille (les idées qui font le consensus/réalistes/impact)</a:t>
            </a:r>
          </a:p>
          <a:p>
            <a:endParaRPr lang="fr-CH" baseline="0" dirty="0" smtClean="0"/>
          </a:p>
          <a:p>
            <a:r>
              <a:rPr lang="fr-CH" baseline="0" dirty="0" smtClean="0"/>
              <a:t>Question fondamentale de redistribution des richesses: Zuckerberg est milliardaire avec NOS données mais nous n’avons pas droit à une part du gâteau?</a:t>
            </a:r>
          </a:p>
          <a:p>
            <a:r>
              <a:rPr lang="fr-CH" baseline="0" dirty="0" smtClean="0"/>
              <a:t>Demander 2%(ou que sais-je</a:t>
            </a:r>
            <a:r>
              <a:rPr lang="mr-IN" baseline="0" dirty="0" smtClean="0"/>
              <a:t>…</a:t>
            </a:r>
            <a:r>
              <a:rPr lang="fr-CH" baseline="0" dirty="0" smtClean="0"/>
              <a:t>) sur chaque transaction de nos données personnelles (comme idée un peu futuriste) -&gt; taxe </a:t>
            </a:r>
            <a:r>
              <a:rPr lang="fr-CH" baseline="0" dirty="0" err="1" smtClean="0"/>
              <a:t>tobin</a:t>
            </a:r>
            <a:r>
              <a:rPr lang="fr-CH" baseline="0" dirty="0" smtClean="0"/>
              <a:t> 2.0</a:t>
            </a:r>
          </a:p>
          <a:p>
            <a:r>
              <a:rPr lang="fr-CH" baseline="0" dirty="0" smtClean="0"/>
              <a:t>Car « taxation classique » de moins en moins efficace</a:t>
            </a:r>
            <a:r>
              <a:rPr lang="mr-IN" baseline="0" dirty="0" smtClean="0"/>
              <a:t>…</a:t>
            </a:r>
            <a:r>
              <a:rPr lang="fr-CH" baseline="0" dirty="0" smtClean="0"/>
              <a:t> </a:t>
            </a:r>
          </a:p>
          <a:p>
            <a:endParaRPr lang="fr-CH" baseline="0" dirty="0" smtClean="0"/>
          </a:p>
          <a:p>
            <a:r>
              <a:rPr lang="fr-CH" baseline="0" dirty="0" smtClean="0"/>
              <a:t>Les anciennes idées (RBI) peuvent bénéficier d’un contexte économique radicalement changé -&gt; pas besoin de réinventer la roue (complètement)!</a:t>
            </a:r>
          </a:p>
          <a:p>
            <a:endParaRPr lang="fr-CH" dirty="0" smtClean="0"/>
          </a:p>
          <a:p>
            <a:r>
              <a:rPr lang="fr-CH" dirty="0" smtClean="0"/>
              <a:t>Attention aux discours: les grandes boîtes de musiques</a:t>
            </a:r>
            <a:r>
              <a:rPr lang="fr-CH" baseline="0" dirty="0" smtClean="0"/>
              <a:t> PLEURAIENT avec l’émergence du piratage -&gt; ça va tuer les artistes!!! -&gt; bien qu’ils exploitaient déjà les artistes bien qu’il fallait</a:t>
            </a:r>
          </a:p>
          <a:p>
            <a:r>
              <a:rPr lang="fr-CH" baseline="0" dirty="0" smtClean="0"/>
              <a:t>Streaming n’a pas tué la musique, il y a toujours plus d’artistes, de </a:t>
            </a:r>
          </a:p>
          <a:p>
            <a:r>
              <a:rPr lang="fr-CH" baseline="0" dirty="0" smtClean="0"/>
              <a:t>Streaming a fait diminuer le piratage de la musique grâce à des algorithmes super intéressants et méga pratiques</a:t>
            </a:r>
            <a:r>
              <a:rPr lang="mr-IN" baseline="0" dirty="0" smtClean="0"/>
              <a:t>…</a:t>
            </a:r>
            <a:r>
              <a:rPr lang="fr-CH" baseline="0" dirty="0" smtClean="0"/>
              <a:t> </a:t>
            </a:r>
          </a:p>
          <a:p>
            <a:endParaRPr lang="fr-CH" dirty="0"/>
          </a:p>
        </p:txBody>
      </p:sp>
      <p:sp>
        <p:nvSpPr>
          <p:cNvPr id="4" name="Espace réservé du pied de page 3"/>
          <p:cNvSpPr>
            <a:spLocks noGrp="1"/>
          </p:cNvSpPr>
          <p:nvPr>
            <p:ph type="ftr" sz="quarter" idx="10"/>
          </p:nvPr>
        </p:nvSpPr>
        <p:spPr/>
        <p:txBody>
          <a:bodyPr/>
          <a:lstStyle/>
          <a:p>
            <a:endParaRPr lang="de-CH"/>
          </a:p>
        </p:txBody>
      </p:sp>
      <p:sp>
        <p:nvSpPr>
          <p:cNvPr id="5" name="Espace réservé du numéro de diapositive 4"/>
          <p:cNvSpPr>
            <a:spLocks noGrp="1"/>
          </p:cNvSpPr>
          <p:nvPr>
            <p:ph type="sldNum" sz="quarter" idx="11"/>
          </p:nvPr>
        </p:nvSpPr>
        <p:spPr/>
        <p:txBody>
          <a:bodyPr/>
          <a:lstStyle/>
          <a:p>
            <a:fld id="{1F3A34A9-B3AC-494D-86A7-6E6345ADDB31}" type="slidenum">
              <a:rPr lang="de-CH" smtClean="0"/>
              <a:t>13</a:t>
            </a:fld>
            <a:endParaRPr lang="de-CH"/>
          </a:p>
        </p:txBody>
      </p:sp>
    </p:spTree>
    <p:extLst>
      <p:ext uri="{BB962C8B-B14F-4D97-AF65-F5344CB8AC3E}">
        <p14:creationId xmlns:p14="http://schemas.microsoft.com/office/powerpoint/2010/main" val="3624222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 typeface="Arial" pitchFamily="34" charset="0"/>
              <a:buChar char="•"/>
            </a:pPr>
            <a:r>
              <a:rPr lang="fr-CH" baseline="0" dirty="0" smtClean="0"/>
              <a:t>Pourquoi j’interviens =&gt; SD / UPC (rapidement présenter)</a:t>
            </a:r>
          </a:p>
          <a:p>
            <a:pPr marL="171450" indent="-171450">
              <a:buFont typeface="Arial" pitchFamily="34" charset="0"/>
              <a:buChar char="•"/>
            </a:pPr>
            <a:r>
              <a:rPr lang="fr-CH" baseline="0" dirty="0" smtClean="0"/>
              <a:t>Lien avec le sujet de la numérisation =&gt; réseaux = internet haut débit = autoroute de l’information (données sont au cœur de la numérisation).</a:t>
            </a:r>
          </a:p>
          <a:p>
            <a:pPr marL="171450" indent="-171450">
              <a:buFont typeface="Arial" pitchFamily="34" charset="0"/>
              <a:buChar char="•"/>
            </a:pPr>
            <a:r>
              <a:rPr lang="fr-CH" baseline="0" dirty="0" smtClean="0"/>
              <a:t>PS: secrétariat du </a:t>
            </a:r>
            <a:r>
              <a:rPr lang="fr-CH" baseline="0" dirty="0" err="1" smtClean="0"/>
              <a:t>PSGe</a:t>
            </a:r>
            <a:r>
              <a:rPr lang="fr-CH" baseline="0" dirty="0" smtClean="0"/>
              <a:t> avec Olga + </a:t>
            </a:r>
            <a:r>
              <a:rPr lang="fr-CH" baseline="0" dirty="0" err="1" smtClean="0"/>
              <a:t>SaS</a:t>
            </a:r>
            <a:r>
              <a:rPr lang="fr-CH" baseline="0" dirty="0" smtClean="0"/>
              <a:t> VDG</a:t>
            </a:r>
          </a:p>
          <a:p>
            <a:pPr marL="171450" indent="-171450">
              <a:buFont typeface="Arial" pitchFamily="34" charset="0"/>
              <a:buChar char="•"/>
            </a:pPr>
            <a:endParaRPr lang="fr-CH" baseline="0" dirty="0" smtClean="0"/>
          </a:p>
        </p:txBody>
      </p:sp>
      <p:sp>
        <p:nvSpPr>
          <p:cNvPr id="4" name="Espace réservé du pied de page 3"/>
          <p:cNvSpPr>
            <a:spLocks noGrp="1"/>
          </p:cNvSpPr>
          <p:nvPr>
            <p:ph type="ftr" sz="quarter" idx="10"/>
          </p:nvPr>
        </p:nvSpPr>
        <p:spPr/>
        <p:txBody>
          <a:bodyPr/>
          <a:lstStyle/>
          <a:p>
            <a:endParaRPr lang="de-CH"/>
          </a:p>
        </p:txBody>
      </p:sp>
      <p:sp>
        <p:nvSpPr>
          <p:cNvPr id="5" name="Espace réservé du numéro de diapositive 4"/>
          <p:cNvSpPr>
            <a:spLocks noGrp="1"/>
          </p:cNvSpPr>
          <p:nvPr>
            <p:ph type="sldNum" sz="quarter" idx="11"/>
          </p:nvPr>
        </p:nvSpPr>
        <p:spPr/>
        <p:txBody>
          <a:bodyPr/>
          <a:lstStyle/>
          <a:p>
            <a:fld id="{1F3A34A9-B3AC-494D-86A7-6E6345ADDB31}" type="slidenum">
              <a:rPr lang="de-CH" smtClean="0"/>
              <a:t>2</a:t>
            </a:fld>
            <a:endParaRPr lang="de-CH"/>
          </a:p>
        </p:txBody>
      </p:sp>
    </p:spTree>
    <p:extLst>
      <p:ext uri="{BB962C8B-B14F-4D97-AF65-F5344CB8AC3E}">
        <p14:creationId xmlns:p14="http://schemas.microsoft.com/office/powerpoint/2010/main" val="2862937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sz="1200" kern="1200" dirty="0" smtClean="0">
                <a:solidFill>
                  <a:schemeClr val="tx1"/>
                </a:solidFill>
                <a:effectLst/>
                <a:latin typeface="+mn-lt"/>
                <a:ea typeface="+mn-ea"/>
                <a:cs typeface="+mn-cs"/>
              </a:rPr>
              <a:t>3 heures aujourd’hui pour discuter</a:t>
            </a:r>
            <a:r>
              <a:rPr lang="fr-CH" sz="1200" kern="1200" baseline="0" dirty="0" smtClean="0">
                <a:solidFill>
                  <a:schemeClr val="tx1"/>
                </a:solidFill>
                <a:effectLst/>
                <a:latin typeface="+mn-lt"/>
                <a:ea typeface="+mn-ea"/>
                <a:cs typeface="+mn-cs"/>
              </a:rPr>
              <a:t> =&gt; procéder en plusieurs étapes.</a:t>
            </a:r>
          </a:p>
          <a:p>
            <a:endParaRPr lang="fr-CH" sz="1200" kern="1200" baseline="0" dirty="0" smtClean="0">
              <a:solidFill>
                <a:schemeClr val="tx1"/>
              </a:solidFill>
              <a:effectLst/>
              <a:latin typeface="+mn-lt"/>
              <a:ea typeface="+mn-ea"/>
              <a:cs typeface="+mn-cs"/>
            </a:endParaRPr>
          </a:p>
          <a:p>
            <a:pPr marL="171450" lvl="0" indent="-171450">
              <a:buFont typeface="Arial" pitchFamily="34" charset="0"/>
              <a:buChar char="•"/>
            </a:pPr>
            <a:r>
              <a:rPr lang="fr-CH" sz="1200" kern="1200" dirty="0" smtClean="0">
                <a:solidFill>
                  <a:schemeClr val="tx1"/>
                </a:solidFill>
                <a:effectLst/>
                <a:latin typeface="+mn-lt"/>
                <a:ea typeface="+mn-ea"/>
                <a:cs typeface="+mn-cs"/>
              </a:rPr>
              <a:t>Premièrement: Définir</a:t>
            </a:r>
            <a:r>
              <a:rPr lang="fr-CH" sz="1200" kern="1200" baseline="0" dirty="0" smtClean="0">
                <a:solidFill>
                  <a:schemeClr val="tx1"/>
                </a:solidFill>
                <a:effectLst/>
                <a:latin typeface="+mn-lt"/>
                <a:ea typeface="+mn-ea"/>
                <a:cs typeface="+mn-cs"/>
              </a:rPr>
              <a:t> ce que c’est que la révolution numérique pour vous</a:t>
            </a:r>
            <a:r>
              <a:rPr lang="fr-CH" sz="1200" kern="1200" dirty="0" smtClean="0">
                <a:solidFill>
                  <a:schemeClr val="tx1"/>
                </a:solidFill>
                <a:effectLst/>
                <a:latin typeface="+mn-lt"/>
                <a:ea typeface="+mn-ea"/>
                <a:cs typeface="+mn-cs"/>
              </a:rPr>
              <a:t> </a:t>
            </a:r>
          </a:p>
          <a:p>
            <a:pPr marL="171450" lvl="0" indent="-171450">
              <a:buFont typeface="Arial" pitchFamily="34" charset="0"/>
              <a:buChar char="•"/>
            </a:pPr>
            <a:r>
              <a:rPr lang="fr-CH" sz="1200" kern="1200" dirty="0" smtClean="0">
                <a:solidFill>
                  <a:schemeClr val="tx1"/>
                </a:solidFill>
                <a:effectLst/>
                <a:latin typeface="+mn-lt"/>
                <a:ea typeface="+mn-ea"/>
                <a:cs typeface="+mn-cs"/>
              </a:rPr>
              <a:t>Ensuite: </a:t>
            </a:r>
            <a:r>
              <a:rPr lang="fr-CH" sz="1200" kern="1200" baseline="0" dirty="0" smtClean="0">
                <a:solidFill>
                  <a:schemeClr val="tx1"/>
                </a:solidFill>
                <a:effectLst/>
                <a:latin typeface="+mn-lt"/>
                <a:ea typeface="+mn-ea"/>
                <a:cs typeface="+mn-cs"/>
              </a:rPr>
              <a:t>présentation pou poser le cadre de cette thématique et vous donner deux trois éléments pour la troisième partie.</a:t>
            </a:r>
          </a:p>
          <a:p>
            <a:pPr marL="171450" lvl="0" indent="-171450">
              <a:buFont typeface="Arial" pitchFamily="34" charset="0"/>
              <a:buChar char="•"/>
            </a:pPr>
            <a:r>
              <a:rPr lang="fr-CH" sz="1200" kern="1200" baseline="0" dirty="0" smtClean="0">
                <a:solidFill>
                  <a:schemeClr val="tx1"/>
                </a:solidFill>
                <a:effectLst/>
                <a:latin typeface="+mn-lt"/>
                <a:ea typeface="+mn-ea"/>
                <a:cs typeface="+mn-cs"/>
              </a:rPr>
              <a:t>Troisième partie: environ 45 min en groupe pour travailler sur des enjeux en lien avec la numérisation.</a:t>
            </a:r>
          </a:p>
          <a:p>
            <a:pPr marL="171450" lvl="0" indent="-171450">
              <a:buFont typeface="Arial" pitchFamily="34" charset="0"/>
              <a:buChar char="•"/>
            </a:pPr>
            <a:r>
              <a:rPr lang="fr-CH" sz="1200" kern="1200" baseline="0" dirty="0" smtClean="0">
                <a:solidFill>
                  <a:schemeClr val="tx1"/>
                </a:solidFill>
                <a:effectLst/>
                <a:latin typeface="+mn-lt"/>
                <a:ea typeface="+mn-ea"/>
                <a:cs typeface="+mn-cs"/>
              </a:rPr>
              <a:t>Quatrième partie: Chaque groupe fait un retour sur son travail et on ouvre ensuite la discussion pour essayer de dégager une conclusion commune à la question posée par ce module.</a:t>
            </a:r>
          </a:p>
          <a:p>
            <a:pPr marL="171450" lvl="0" indent="-171450">
              <a:buFont typeface="Arial" pitchFamily="34" charset="0"/>
              <a:buChar char="•"/>
            </a:pPr>
            <a:endParaRPr lang="fr-CH" sz="1200" kern="1200" baseline="0" dirty="0" smtClean="0">
              <a:solidFill>
                <a:schemeClr val="tx1"/>
              </a:solidFill>
              <a:effectLst/>
              <a:latin typeface="+mn-lt"/>
              <a:ea typeface="+mn-ea"/>
              <a:cs typeface="+mn-cs"/>
            </a:endParaRPr>
          </a:p>
          <a:p>
            <a:pPr marL="171450" lvl="0" indent="-171450">
              <a:buFont typeface="Arial" pitchFamily="34" charset="0"/>
              <a:buChar char="•"/>
            </a:pPr>
            <a:endParaRPr lang="fr-CH" sz="1200" kern="1200" baseline="0" dirty="0" smtClean="0">
              <a:solidFill>
                <a:schemeClr val="tx1"/>
              </a:solidFill>
              <a:effectLst/>
              <a:latin typeface="+mn-lt"/>
              <a:ea typeface="+mn-ea"/>
              <a:cs typeface="+mn-cs"/>
            </a:endParaRPr>
          </a:p>
          <a:p>
            <a:endParaRPr lang="fr-CH" dirty="0" smtClean="0">
              <a:solidFill>
                <a:schemeClr val="tx1"/>
              </a:solidFill>
            </a:endParaRPr>
          </a:p>
        </p:txBody>
      </p:sp>
      <p:sp>
        <p:nvSpPr>
          <p:cNvPr id="4" name="Espace réservé du pied de page 3"/>
          <p:cNvSpPr>
            <a:spLocks noGrp="1"/>
          </p:cNvSpPr>
          <p:nvPr>
            <p:ph type="ftr" sz="quarter" idx="10"/>
          </p:nvPr>
        </p:nvSpPr>
        <p:spPr/>
        <p:txBody>
          <a:bodyPr/>
          <a:lstStyle/>
          <a:p>
            <a:endParaRPr lang="de-CH"/>
          </a:p>
        </p:txBody>
      </p:sp>
      <p:sp>
        <p:nvSpPr>
          <p:cNvPr id="5" name="Espace réservé du numéro de diapositive 4"/>
          <p:cNvSpPr>
            <a:spLocks noGrp="1"/>
          </p:cNvSpPr>
          <p:nvPr>
            <p:ph type="sldNum" sz="quarter" idx="11"/>
          </p:nvPr>
        </p:nvSpPr>
        <p:spPr/>
        <p:txBody>
          <a:bodyPr/>
          <a:lstStyle/>
          <a:p>
            <a:fld id="{1F3A34A9-B3AC-494D-86A7-6E6345ADDB31}" type="slidenum">
              <a:rPr lang="de-CH" smtClean="0"/>
              <a:t>3</a:t>
            </a:fld>
            <a:endParaRPr lang="de-CH"/>
          </a:p>
        </p:txBody>
      </p:sp>
    </p:spTree>
    <p:extLst>
      <p:ext uri="{BB962C8B-B14F-4D97-AF65-F5344CB8AC3E}">
        <p14:creationId xmlns:p14="http://schemas.microsoft.com/office/powerpoint/2010/main" val="2488921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baseline="0" dirty="0" smtClean="0"/>
              <a:t>Intro: </a:t>
            </a:r>
            <a:r>
              <a:rPr lang="fr-CH" b="1" baseline="0" dirty="0" smtClean="0"/>
              <a:t>la numérisation n’est pas forcément un concept maitrisé </a:t>
            </a:r>
            <a:r>
              <a:rPr lang="fr-CH" baseline="0" dirty="0" smtClean="0"/>
              <a:t>par tous et surtout, </a:t>
            </a:r>
            <a:r>
              <a:rPr lang="fr-CH" b="1" baseline="0" dirty="0" smtClean="0"/>
              <a:t>c’est une notion dont il existe de très nombreuses définitions</a:t>
            </a:r>
            <a:r>
              <a:rPr lang="fr-CH" baseline="0" dirty="0" smtClean="0"/>
              <a:t>. </a:t>
            </a:r>
            <a:endParaRPr lang="fr-CH" sz="800" baseline="0" dirty="0" smtClean="0"/>
          </a:p>
          <a:p>
            <a:endParaRPr lang="fr-CH" sz="800" dirty="0" smtClean="0"/>
          </a:p>
          <a:p>
            <a:r>
              <a:rPr lang="fr-CH" dirty="0" smtClean="0"/>
              <a:t>Par exemple, on peut définir</a:t>
            </a:r>
            <a:r>
              <a:rPr lang="fr-CH" baseline="0" dirty="0" smtClean="0"/>
              <a:t> la digitalisation </a:t>
            </a:r>
            <a:r>
              <a:rPr lang="fr-CH" b="1" baseline="0" dirty="0" smtClean="0"/>
              <a:t>d</a:t>
            </a:r>
            <a:r>
              <a:rPr lang="fr-CH" b="1" dirty="0" smtClean="0"/>
              <a:t>’un point de vue purement technique</a:t>
            </a:r>
            <a:r>
              <a:rPr lang="fr-CH" dirty="0" smtClean="0"/>
              <a:t>.</a:t>
            </a:r>
            <a:r>
              <a:rPr lang="fr-CH" baseline="0" dirty="0" smtClean="0"/>
              <a:t> On parle ici généralement de </a:t>
            </a:r>
            <a:r>
              <a:rPr lang="fr-CH" b="1" dirty="0" smtClean="0"/>
              <a:t>« dématérialisation »</a:t>
            </a:r>
            <a:r>
              <a:rPr lang="fr-CH" b="0" baseline="0" dirty="0" smtClean="0"/>
              <a:t>. Ex: </a:t>
            </a:r>
            <a:r>
              <a:rPr lang="fr-CH" dirty="0" smtClean="0"/>
              <a:t>vieux CD qu’on passe en format MP3 ou le document papier scanné</a:t>
            </a:r>
            <a:r>
              <a:rPr lang="fr-CH" baseline="0" dirty="0" smtClean="0"/>
              <a:t> en format PDF. </a:t>
            </a:r>
          </a:p>
          <a:p>
            <a:endParaRPr lang="fr-CH" b="1" baseline="0" dirty="0" smtClean="0"/>
          </a:p>
          <a:p>
            <a:r>
              <a:rPr lang="fr-CH" b="0" baseline="0" dirty="0" smtClean="0"/>
              <a:t>=&gt; Groupes de deux prennent 5 min. pour définir cette notion + écrire sur un </a:t>
            </a:r>
            <a:r>
              <a:rPr lang="fr-CH" b="0" baseline="0" dirty="0" err="1" smtClean="0"/>
              <a:t>postit</a:t>
            </a:r>
            <a:r>
              <a:rPr lang="fr-CH" b="0" baseline="0" dirty="0" smtClean="0"/>
              <a:t>.</a:t>
            </a:r>
            <a:endParaRPr lang="fr-CH" b="0" dirty="0" smtClean="0"/>
          </a:p>
          <a:p>
            <a:endParaRPr lang="fr-CH" sz="8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CH" baseline="0" dirty="0" smtClean="0"/>
              <a:t>Pour moi cette définition «technique» n’est pas suffisante, </a:t>
            </a:r>
            <a:r>
              <a:rPr lang="fr-CH" b="1" baseline="0" dirty="0" smtClean="0"/>
              <a:t>car elle n’embrasse pas la réalité actuelle de ce qu’est la numérisation.</a:t>
            </a:r>
          </a:p>
          <a:p>
            <a:endParaRPr lang="fr-CH" baseline="0" dirty="0" smtClean="0"/>
          </a:p>
          <a:p>
            <a:r>
              <a:rPr lang="fr-CH" baseline="0" dirty="0" smtClean="0"/>
              <a:t>De mon point de vue, </a:t>
            </a:r>
            <a:r>
              <a:rPr lang="fr-CH" b="1" baseline="0" dirty="0" smtClean="0"/>
              <a:t>la numérisation c’est quelque chose qui va beaucoup plus loin </a:t>
            </a:r>
            <a:r>
              <a:rPr lang="fr-CH" baseline="0" dirty="0" smtClean="0"/>
              <a:t>et qui consiste à: «</a:t>
            </a:r>
            <a:r>
              <a:rPr lang="fr-CH" b="1" baseline="0" dirty="0" smtClean="0"/>
              <a:t>mettre en œuvre</a:t>
            </a:r>
            <a:r>
              <a:rPr lang="fr-CH" b="1" dirty="0" smtClean="0"/>
              <a:t> </a:t>
            </a:r>
            <a:r>
              <a:rPr lang="fr-CH" b="1" baseline="0" dirty="0" smtClean="0"/>
              <a:t>mise des outils permettant une perméabilité quasi illimitée entre les hommes, les machines et les logiciels</a:t>
            </a:r>
            <a:r>
              <a:rPr lang="fr-CH" baseline="0" dirty="0" smtClean="0"/>
              <a:t>».</a:t>
            </a:r>
          </a:p>
          <a:p>
            <a:endParaRPr lang="fr-CH" baseline="0" dirty="0" smtClean="0"/>
          </a:p>
          <a:p>
            <a:r>
              <a:rPr lang="fr-CH" baseline="0" dirty="0" smtClean="0"/>
              <a:t>=&gt; Smartphone: interaction avec les logiciels pour commander une pizza </a:t>
            </a:r>
            <a:r>
              <a:rPr lang="fr-CH" baseline="0" dirty="0" err="1" smtClean="0"/>
              <a:t>siri</a:t>
            </a:r>
            <a:r>
              <a:rPr lang="fr-CH" baseline="0" dirty="0" smtClean="0"/>
              <a:t> </a:t>
            </a:r>
            <a:r>
              <a:rPr lang="mr-IN" baseline="0" dirty="0" smtClean="0"/>
              <a:t>–</a:t>
            </a:r>
            <a:r>
              <a:rPr lang="fr-CH" baseline="0" dirty="0" smtClean="0"/>
              <a:t> appli </a:t>
            </a:r>
            <a:r>
              <a:rPr lang="mr-IN" baseline="0" dirty="0" smtClean="0"/>
              <a:t>–</a:t>
            </a:r>
            <a:r>
              <a:rPr lang="fr-CH" baseline="0" dirty="0" smtClean="0"/>
              <a:t> commande selon le meilleur rating </a:t>
            </a:r>
            <a:r>
              <a:rPr lang="fr-CH" baseline="0" dirty="0" err="1" smtClean="0"/>
              <a:t>yelp</a:t>
            </a:r>
            <a:endParaRPr lang="fr-CH" sz="800" dirty="0" smtClean="0"/>
          </a:p>
          <a:p>
            <a:endParaRPr lang="fr-CH" dirty="0"/>
          </a:p>
        </p:txBody>
      </p:sp>
      <p:sp>
        <p:nvSpPr>
          <p:cNvPr id="4" name="Espace réservé du pied de page 3"/>
          <p:cNvSpPr>
            <a:spLocks noGrp="1"/>
          </p:cNvSpPr>
          <p:nvPr>
            <p:ph type="ftr" sz="quarter" idx="10"/>
          </p:nvPr>
        </p:nvSpPr>
        <p:spPr/>
        <p:txBody>
          <a:bodyPr/>
          <a:lstStyle/>
          <a:p>
            <a:endParaRPr lang="de-CH"/>
          </a:p>
        </p:txBody>
      </p:sp>
      <p:sp>
        <p:nvSpPr>
          <p:cNvPr id="5" name="Espace réservé du numéro de diapositive 4"/>
          <p:cNvSpPr>
            <a:spLocks noGrp="1"/>
          </p:cNvSpPr>
          <p:nvPr>
            <p:ph type="sldNum" sz="quarter" idx="11"/>
          </p:nvPr>
        </p:nvSpPr>
        <p:spPr/>
        <p:txBody>
          <a:bodyPr/>
          <a:lstStyle/>
          <a:p>
            <a:fld id="{1F3A34A9-B3AC-494D-86A7-6E6345ADDB31}" type="slidenum">
              <a:rPr lang="de-CH" smtClean="0"/>
              <a:t>4</a:t>
            </a:fld>
            <a:endParaRPr lang="de-CH"/>
          </a:p>
        </p:txBody>
      </p:sp>
    </p:spTree>
    <p:extLst>
      <p:ext uri="{BB962C8B-B14F-4D97-AF65-F5344CB8AC3E}">
        <p14:creationId xmlns:p14="http://schemas.microsoft.com/office/powerpoint/2010/main" val="4212575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smtClean="0"/>
              <a:t>Au niveau historique,</a:t>
            </a:r>
            <a:r>
              <a:rPr lang="fr-CH" baseline="0" dirty="0" smtClean="0"/>
              <a:t> il faut bien se rendre compte que l</a:t>
            </a:r>
            <a:r>
              <a:rPr lang="fr-CH" dirty="0" smtClean="0"/>
              <a:t>a numérisation n’est pas un phénomène nouveau. </a:t>
            </a:r>
          </a:p>
          <a:p>
            <a:r>
              <a:rPr lang="fr-CH" sz="800" dirty="0" smtClean="0"/>
              <a:t>Sursaut -&gt; palier -&gt; sursaut</a:t>
            </a:r>
          </a:p>
          <a:p>
            <a:r>
              <a:rPr lang="fr-CH" baseline="0" dirty="0" smtClean="0"/>
              <a:t>4</a:t>
            </a:r>
            <a:r>
              <a:rPr lang="fr-CH" baseline="30000" dirty="0" smtClean="0"/>
              <a:t>ème</a:t>
            </a:r>
            <a:r>
              <a:rPr lang="fr-CH" baseline="0" dirty="0" smtClean="0"/>
              <a:t> -&gt; Plus de frontières entre le physique et le virtuel -&gt; saut qualitatif et quantitatif -&gt; facteur d’accélération -&gt; opportunités que nous ne saisissons même pas encore </a:t>
            </a:r>
          </a:p>
          <a:p>
            <a:endParaRPr lang="fr-CH" baseline="0" dirty="0" smtClean="0"/>
          </a:p>
          <a:p>
            <a:pPr marL="171450" indent="-171450">
              <a:buFont typeface="Symbol"/>
              <a:buChar char="Þ"/>
            </a:pPr>
            <a:r>
              <a:rPr lang="fr-CH" baseline="0" dirty="0" smtClean="0"/>
              <a:t>Passer chaque étape en revue + expliquer les spécificités</a:t>
            </a:r>
          </a:p>
          <a:p>
            <a:pPr marL="171450" indent="-171450">
              <a:buFont typeface="Symbol"/>
              <a:buChar char="Þ"/>
            </a:pPr>
            <a:r>
              <a:rPr lang="fr-CH" baseline="0" dirty="0" smtClean="0"/>
              <a:t>Expliquer pourquoi le phénomène prend autant d’importance aujourd'hui au point d’occuper un des séminaires de l’uni d’été du PSS</a:t>
            </a:r>
          </a:p>
          <a:p>
            <a:pPr marL="628650" lvl="1" indent="-171450">
              <a:buFont typeface="Arial" pitchFamily="34" charset="0"/>
              <a:buChar char="•"/>
            </a:pPr>
            <a:r>
              <a:rPr lang="fr-CH" baseline="0" dirty="0" smtClean="0"/>
              <a:t>Echelle du processus permet la jonction du monde physique et virtuel comme jamais auparavant.</a:t>
            </a:r>
          </a:p>
          <a:p>
            <a:pPr marL="628650" lvl="1" indent="-171450">
              <a:buFont typeface="Arial" pitchFamily="34" charset="0"/>
              <a:buChar char="•"/>
            </a:pPr>
            <a:r>
              <a:rPr lang="fr-CH" baseline="0" dirty="0" smtClean="0"/>
              <a:t>Cela permet une optimisation et une accélération des processus, notamment de production, comme jamais auparavant.</a:t>
            </a:r>
          </a:p>
          <a:p>
            <a:endParaRPr lang="fr-CH" sz="800" dirty="0" smtClean="0"/>
          </a:p>
          <a:p>
            <a:r>
              <a:rPr lang="fr-CH" dirty="0" smtClean="0"/>
              <a:t>Cette</a:t>
            </a:r>
            <a:r>
              <a:rPr lang="fr-CH" baseline="0" dirty="0" smtClean="0"/>
              <a:t> interconnexion quais illimitée induit un</a:t>
            </a:r>
            <a:r>
              <a:rPr lang="fr-CH" dirty="0" smtClean="0"/>
              <a:t> changement de paradigme et nous fait entrer de plein pied dans la 4</a:t>
            </a:r>
            <a:r>
              <a:rPr lang="fr-CH" baseline="30000" dirty="0" smtClean="0"/>
              <a:t>ème</a:t>
            </a:r>
            <a:r>
              <a:rPr lang="fr-CH" dirty="0" smtClean="0"/>
              <a:t> </a:t>
            </a:r>
            <a:r>
              <a:rPr lang="fr-CH" dirty="0" err="1" smtClean="0"/>
              <a:t>rév</a:t>
            </a:r>
            <a:r>
              <a:rPr lang="fr-CH" dirty="0" smtClean="0"/>
              <a:t>. </a:t>
            </a:r>
            <a:r>
              <a:rPr lang="fr-CH" dirty="0" err="1" smtClean="0"/>
              <a:t>ind</a:t>
            </a:r>
            <a:r>
              <a:rPr lang="fr-CH" dirty="0" smtClean="0"/>
              <a:t>. </a:t>
            </a:r>
          </a:p>
          <a:p>
            <a:r>
              <a:rPr lang="fr-CH" dirty="0" smtClean="0"/>
              <a:t>Internet of </a:t>
            </a:r>
            <a:r>
              <a:rPr lang="fr-CH" dirty="0" err="1" smtClean="0"/>
              <a:t>things</a:t>
            </a:r>
            <a:r>
              <a:rPr lang="fr-CH" dirty="0" smtClean="0"/>
              <a:t>, capteurs, émetteurs</a:t>
            </a:r>
            <a:r>
              <a:rPr lang="fr-CH" baseline="0" dirty="0" smtClean="0"/>
              <a:t> très peu chers</a:t>
            </a:r>
          </a:p>
          <a:p>
            <a:endParaRPr lang="fr-CH" dirty="0" smtClean="0"/>
          </a:p>
          <a:p>
            <a:endParaRPr lang="fr-CH" dirty="0" smtClean="0"/>
          </a:p>
          <a:p>
            <a:r>
              <a:rPr lang="fr-CH" dirty="0" smtClean="0"/>
              <a:t>IA: encore lente, mais peut</a:t>
            </a:r>
            <a:r>
              <a:rPr lang="fr-CH" baseline="0" dirty="0" smtClean="0"/>
              <a:t> dépasser très rapidement les capacités du cerveau humain</a:t>
            </a:r>
            <a:endParaRPr lang="fr-CH" dirty="0" smtClean="0"/>
          </a:p>
          <a:p>
            <a:endParaRPr lang="fr-CH" sz="800" dirty="0" smtClean="0"/>
          </a:p>
          <a:p>
            <a:endParaRPr lang="fr-CH" sz="800" dirty="0" smtClean="0"/>
          </a:p>
          <a:p>
            <a:endParaRPr lang="fr-CH" sz="800" dirty="0" smtClean="0"/>
          </a:p>
          <a:p>
            <a:endParaRPr lang="fr-CH" sz="800" dirty="0" smtClean="0">
              <a:solidFill>
                <a:srgbClr val="FF0000"/>
              </a:solidFill>
            </a:endParaRPr>
          </a:p>
          <a:p>
            <a:endParaRPr lang="fr-CH" dirty="0"/>
          </a:p>
        </p:txBody>
      </p:sp>
      <p:sp>
        <p:nvSpPr>
          <p:cNvPr id="4" name="Espace réservé du pied de page 3"/>
          <p:cNvSpPr>
            <a:spLocks noGrp="1"/>
          </p:cNvSpPr>
          <p:nvPr>
            <p:ph type="ftr" sz="quarter" idx="10"/>
          </p:nvPr>
        </p:nvSpPr>
        <p:spPr/>
        <p:txBody>
          <a:bodyPr/>
          <a:lstStyle/>
          <a:p>
            <a:endParaRPr lang="de-CH"/>
          </a:p>
        </p:txBody>
      </p:sp>
      <p:sp>
        <p:nvSpPr>
          <p:cNvPr id="5" name="Espace réservé du numéro de diapositive 4"/>
          <p:cNvSpPr>
            <a:spLocks noGrp="1"/>
          </p:cNvSpPr>
          <p:nvPr>
            <p:ph type="sldNum" sz="quarter" idx="11"/>
          </p:nvPr>
        </p:nvSpPr>
        <p:spPr/>
        <p:txBody>
          <a:bodyPr/>
          <a:lstStyle/>
          <a:p>
            <a:fld id="{1F3A34A9-B3AC-494D-86A7-6E6345ADDB31}" type="slidenum">
              <a:rPr lang="de-CH" smtClean="0"/>
              <a:t>5</a:t>
            </a:fld>
            <a:endParaRPr lang="de-CH"/>
          </a:p>
        </p:txBody>
      </p:sp>
    </p:spTree>
    <p:extLst>
      <p:ext uri="{BB962C8B-B14F-4D97-AF65-F5344CB8AC3E}">
        <p14:creationId xmlns:p14="http://schemas.microsoft.com/office/powerpoint/2010/main" val="676508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smtClean="0"/>
              <a:t>Exemplifier</a:t>
            </a:r>
            <a:r>
              <a:rPr lang="fr-CH" baseline="0" dirty="0" smtClean="0"/>
              <a:t> le propos:</a:t>
            </a:r>
          </a:p>
          <a:p>
            <a:pPr marL="171450" indent="-171450">
              <a:buFont typeface="Arial" pitchFamily="34" charset="0"/>
              <a:buChar char="•"/>
            </a:pPr>
            <a:r>
              <a:rPr lang="fr-CH" baseline="0" dirty="0" smtClean="0"/>
              <a:t>Utilisation du </a:t>
            </a:r>
            <a:r>
              <a:rPr lang="fr-CH" baseline="0" dirty="0" err="1" smtClean="0"/>
              <a:t>smartphone</a:t>
            </a:r>
            <a:r>
              <a:rPr lang="fr-CH" baseline="0" dirty="0" smtClean="0"/>
              <a:t> = ex parfait aujourd’hui de l’interopérabilité entre l’homme, la machine et le </a:t>
            </a:r>
            <a:r>
              <a:rPr lang="fr-CH" baseline="0" dirty="0" err="1" smtClean="0"/>
              <a:t>logciel</a:t>
            </a:r>
            <a:r>
              <a:rPr lang="fr-CH" baseline="0" dirty="0" smtClean="0"/>
              <a:t>.</a:t>
            </a:r>
          </a:p>
          <a:p>
            <a:pPr marL="171450" indent="-171450">
              <a:buFont typeface="Arial" pitchFamily="34" charset="0"/>
              <a:buChar char="•"/>
            </a:pPr>
            <a:r>
              <a:rPr lang="fr-CH" dirty="0" smtClean="0"/>
              <a:t>Demain:</a:t>
            </a:r>
            <a:r>
              <a:rPr lang="fr-CH" baseline="0" dirty="0" smtClean="0"/>
              <a:t> donner ex. avec la voiture connectée + garage (voiture qui prend RDV toute seule chez le garagiste en fonction de l’agenda de la famille, va seule au RDV chez le garagiste qui imprime la pièce à remplacer sur une imprimante 3d)</a:t>
            </a:r>
          </a:p>
          <a:p>
            <a:pPr marL="171450" indent="-171450">
              <a:buFont typeface="Arial" pitchFamily="34" charset="0"/>
              <a:buChar char="•"/>
            </a:pPr>
            <a:endParaRPr lang="fr-CH" baseline="0" dirty="0" smtClean="0"/>
          </a:p>
          <a:p>
            <a:pPr marL="171450" indent="-171450">
              <a:buFont typeface="Arial" pitchFamily="34" charset="0"/>
              <a:buChar char="•"/>
            </a:pPr>
            <a:endParaRPr lang="fr-CH" baseline="0" dirty="0" smtClean="0"/>
          </a:p>
          <a:p>
            <a:pPr marL="0" indent="0">
              <a:buFont typeface="Arial" pitchFamily="34" charset="0"/>
              <a:buNone/>
            </a:pPr>
            <a:r>
              <a:rPr lang="fr-CH" baseline="0" dirty="0" smtClean="0"/>
              <a:t>Le processus de numérisation de notre société n’en est donc qu’à ses débuts.</a:t>
            </a:r>
            <a:endParaRPr lang="fr-CH" dirty="0" smtClean="0"/>
          </a:p>
        </p:txBody>
      </p:sp>
      <p:sp>
        <p:nvSpPr>
          <p:cNvPr id="4" name="Espace réservé du pied de page 3"/>
          <p:cNvSpPr>
            <a:spLocks noGrp="1"/>
          </p:cNvSpPr>
          <p:nvPr>
            <p:ph type="ftr" sz="quarter" idx="10"/>
          </p:nvPr>
        </p:nvSpPr>
        <p:spPr/>
        <p:txBody>
          <a:bodyPr/>
          <a:lstStyle/>
          <a:p>
            <a:endParaRPr lang="de-CH"/>
          </a:p>
        </p:txBody>
      </p:sp>
      <p:sp>
        <p:nvSpPr>
          <p:cNvPr id="5" name="Espace réservé du numéro de diapositive 4"/>
          <p:cNvSpPr>
            <a:spLocks noGrp="1"/>
          </p:cNvSpPr>
          <p:nvPr>
            <p:ph type="sldNum" sz="quarter" idx="11"/>
          </p:nvPr>
        </p:nvSpPr>
        <p:spPr/>
        <p:txBody>
          <a:bodyPr/>
          <a:lstStyle/>
          <a:p>
            <a:fld id="{1F3A34A9-B3AC-494D-86A7-6E6345ADDB31}" type="slidenum">
              <a:rPr lang="de-CH" smtClean="0"/>
              <a:t>6</a:t>
            </a:fld>
            <a:endParaRPr lang="de-CH"/>
          </a:p>
        </p:txBody>
      </p:sp>
    </p:spTree>
    <p:extLst>
      <p:ext uri="{BB962C8B-B14F-4D97-AF65-F5344CB8AC3E}">
        <p14:creationId xmlns:p14="http://schemas.microsoft.com/office/powerpoint/2010/main" val="3930957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baseline="0" dirty="0" smtClean="0"/>
              <a:t>Parler de l’exemple </a:t>
            </a:r>
            <a:r>
              <a:rPr lang="fr-CH" baseline="0" dirty="0" err="1" smtClean="0"/>
              <a:t>MyOmega</a:t>
            </a:r>
            <a:r>
              <a:rPr lang="fr-CH" baseline="0" dirty="0" smtClean="0"/>
              <a:t> pour la gestion de la vigne.</a:t>
            </a:r>
          </a:p>
          <a:p>
            <a:pPr marL="171450" indent="-171450">
              <a:buFont typeface="Arial" pitchFamily="34" charset="0"/>
              <a:buChar char="•"/>
            </a:pPr>
            <a:r>
              <a:rPr lang="fr-CH" baseline="0" dirty="0" smtClean="0"/>
              <a:t>Capteurs</a:t>
            </a:r>
          </a:p>
          <a:p>
            <a:pPr marL="171450" indent="-171450">
              <a:buFont typeface="Arial" pitchFamily="34" charset="0"/>
              <a:buChar char="•"/>
            </a:pPr>
            <a:r>
              <a:rPr lang="fr-CH" baseline="0" dirty="0" smtClean="0"/>
              <a:t>Drones</a:t>
            </a:r>
          </a:p>
          <a:p>
            <a:pPr marL="171450" indent="-171450">
              <a:buFont typeface="Symbol" charset="2"/>
              <a:buChar char="Þ"/>
            </a:pPr>
            <a:r>
              <a:rPr lang="fr-CH" baseline="0" dirty="0" smtClean="0"/>
              <a:t>Potentiel de rationalisation des processus</a:t>
            </a:r>
          </a:p>
          <a:p>
            <a:pPr marL="171450" indent="-171450">
              <a:buFont typeface="Symbol" charset="2"/>
              <a:buChar char="Þ"/>
            </a:pPr>
            <a:r>
              <a:rPr lang="fr-CH" baseline="0" dirty="0" smtClean="0"/>
              <a:t>Métier du vigneron évolue -&gt; il aura plus de temps pour d’autres types d’activités</a:t>
            </a:r>
          </a:p>
        </p:txBody>
      </p:sp>
      <p:sp>
        <p:nvSpPr>
          <p:cNvPr id="4" name="Espace réservé du pied de page 3"/>
          <p:cNvSpPr>
            <a:spLocks noGrp="1"/>
          </p:cNvSpPr>
          <p:nvPr>
            <p:ph type="ftr" sz="quarter" idx="10"/>
          </p:nvPr>
        </p:nvSpPr>
        <p:spPr/>
        <p:txBody>
          <a:bodyPr/>
          <a:lstStyle/>
          <a:p>
            <a:endParaRPr lang="de-CH"/>
          </a:p>
        </p:txBody>
      </p:sp>
      <p:sp>
        <p:nvSpPr>
          <p:cNvPr id="5" name="Espace réservé du numéro de diapositive 4"/>
          <p:cNvSpPr>
            <a:spLocks noGrp="1"/>
          </p:cNvSpPr>
          <p:nvPr>
            <p:ph type="sldNum" sz="quarter" idx="11"/>
          </p:nvPr>
        </p:nvSpPr>
        <p:spPr/>
        <p:txBody>
          <a:bodyPr/>
          <a:lstStyle/>
          <a:p>
            <a:fld id="{1F3A34A9-B3AC-494D-86A7-6E6345ADDB31}" type="slidenum">
              <a:rPr lang="de-CH" smtClean="0"/>
              <a:t>7</a:t>
            </a:fld>
            <a:endParaRPr lang="de-CH"/>
          </a:p>
        </p:txBody>
      </p:sp>
    </p:spTree>
    <p:extLst>
      <p:ext uri="{BB962C8B-B14F-4D97-AF65-F5344CB8AC3E}">
        <p14:creationId xmlns:p14="http://schemas.microsoft.com/office/powerpoint/2010/main" val="2492055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0"/>
            <a:r>
              <a:rPr lang="fr-CH" sz="1200" kern="1200" dirty="0" smtClean="0">
                <a:solidFill>
                  <a:schemeClr val="tx1"/>
                </a:solidFill>
                <a:effectLst/>
                <a:latin typeface="+mn-lt"/>
                <a:ea typeface="+mn-ea"/>
                <a:cs typeface="+mn-cs"/>
              </a:rPr>
              <a:t>On le voit bien, ce processus de numérisation a des conséquences très concrètes sur nos vies et cela va continuer tout en s’accélérant=&gt; </a:t>
            </a:r>
            <a:r>
              <a:rPr lang="fr-CH" sz="1200" b="1" kern="1200" dirty="0" smtClean="0">
                <a:solidFill>
                  <a:schemeClr val="tx1"/>
                </a:solidFill>
                <a:effectLst/>
                <a:latin typeface="+mn-lt"/>
                <a:ea typeface="+mn-ea"/>
                <a:cs typeface="+mn-cs"/>
              </a:rPr>
              <a:t>quelques caractéristiques</a:t>
            </a:r>
            <a:r>
              <a:rPr lang="fr-CH" sz="1200" kern="1200" dirty="0" smtClean="0">
                <a:solidFill>
                  <a:schemeClr val="tx1"/>
                </a:solidFill>
                <a:effectLst/>
                <a:latin typeface="+mn-lt"/>
                <a:ea typeface="+mn-ea"/>
                <a:cs typeface="+mn-cs"/>
              </a:rPr>
              <a:t>:</a:t>
            </a:r>
          </a:p>
          <a:p>
            <a:pPr marL="0" lvl="0" indent="0">
              <a:buNone/>
            </a:pPr>
            <a:endParaRPr lang="fr-CH" sz="1200" kern="1200" dirty="0" smtClean="0">
              <a:solidFill>
                <a:schemeClr val="tx1"/>
              </a:solidFill>
              <a:effectLst/>
              <a:latin typeface="+mn-lt"/>
              <a:ea typeface="+mn-ea"/>
              <a:cs typeface="+mn-cs"/>
            </a:endParaRPr>
          </a:p>
          <a:p>
            <a:pPr marL="228600" lvl="0" indent="-228600">
              <a:buAutoNum type="alphaLcPeriod"/>
            </a:pPr>
            <a:r>
              <a:rPr lang="fr-CH" sz="1200" kern="1200" dirty="0" smtClean="0">
                <a:solidFill>
                  <a:schemeClr val="tx1"/>
                </a:solidFill>
                <a:effectLst/>
                <a:latin typeface="+mn-lt"/>
                <a:ea typeface="+mn-ea"/>
                <a:cs typeface="+mn-cs"/>
              </a:rPr>
              <a:t>Premièrement la digitalisation induit une </a:t>
            </a:r>
            <a:r>
              <a:rPr lang="fr-CH" sz="1200" b="1" kern="1200" dirty="0" smtClean="0">
                <a:solidFill>
                  <a:schemeClr val="tx1"/>
                </a:solidFill>
                <a:effectLst/>
                <a:latin typeface="+mn-lt"/>
                <a:ea typeface="+mn-ea"/>
                <a:cs typeface="+mn-cs"/>
              </a:rPr>
              <a:t>accélération considérable dans l’ensemble des processus</a:t>
            </a:r>
            <a:r>
              <a:rPr lang="fr-CH" sz="1200" kern="1200" dirty="0" smtClean="0">
                <a:solidFill>
                  <a:schemeClr val="tx1"/>
                </a:solidFill>
                <a:effectLst/>
                <a:latin typeface="+mn-lt"/>
                <a:ea typeface="+mn-ea"/>
                <a:cs typeface="+mn-cs"/>
              </a:rPr>
              <a:t>. </a:t>
            </a:r>
          </a:p>
          <a:p>
            <a:pPr marL="228600" lvl="0" indent="-228600">
              <a:buAutoNum type="alphaLcPeriod"/>
            </a:pPr>
            <a:r>
              <a:rPr lang="fr-CH" sz="1200" kern="1200" dirty="0" smtClean="0">
                <a:solidFill>
                  <a:schemeClr val="tx1"/>
                </a:solidFill>
                <a:effectLst/>
                <a:latin typeface="+mn-lt"/>
                <a:ea typeface="+mn-ea"/>
                <a:cs typeface="+mn-cs"/>
              </a:rPr>
              <a:t>75</a:t>
            </a:r>
            <a:r>
              <a:rPr lang="fr-CH" sz="1200" kern="1200" baseline="0" dirty="0" smtClean="0">
                <a:solidFill>
                  <a:schemeClr val="tx1"/>
                </a:solidFill>
                <a:effectLst/>
                <a:latin typeface="+mn-lt"/>
                <a:ea typeface="+mn-ea"/>
                <a:cs typeface="+mn-cs"/>
              </a:rPr>
              <a:t> ans au téléphone, 13 ans à la télé pour toucher 50 millions de consommateurs, 3 ans à </a:t>
            </a:r>
            <a:r>
              <a:rPr lang="fr-CH" sz="1200" kern="1200" baseline="0" dirty="0" err="1" smtClean="0">
                <a:solidFill>
                  <a:schemeClr val="tx1"/>
                </a:solidFill>
                <a:effectLst/>
                <a:latin typeface="+mn-lt"/>
                <a:ea typeface="+mn-ea"/>
                <a:cs typeface="+mn-cs"/>
              </a:rPr>
              <a:t>facebook</a:t>
            </a:r>
            <a:r>
              <a:rPr lang="fr-CH" sz="1200" kern="1200" baseline="0" dirty="0" smtClean="0">
                <a:solidFill>
                  <a:schemeClr val="tx1"/>
                </a:solidFill>
                <a:effectLst/>
                <a:latin typeface="+mn-lt"/>
                <a:ea typeface="+mn-ea"/>
                <a:cs typeface="+mn-cs"/>
              </a:rPr>
              <a:t>, 35 jours à </a:t>
            </a:r>
            <a:r>
              <a:rPr lang="fr-CH" sz="1200" kern="1200" baseline="0" dirty="0" err="1" smtClean="0">
                <a:solidFill>
                  <a:schemeClr val="tx1"/>
                </a:solidFill>
                <a:effectLst/>
                <a:latin typeface="+mn-lt"/>
                <a:ea typeface="+mn-ea"/>
                <a:cs typeface="+mn-cs"/>
              </a:rPr>
              <a:t>Angry</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Birds</a:t>
            </a:r>
            <a:r>
              <a:rPr lang="fr-CH" sz="1200" kern="1200" baseline="0" dirty="0" smtClean="0">
                <a:solidFill>
                  <a:schemeClr val="tx1"/>
                </a:solidFill>
                <a:effectLst/>
                <a:latin typeface="+mn-lt"/>
                <a:ea typeface="+mn-ea"/>
                <a:cs typeface="+mn-cs"/>
              </a:rPr>
              <a:t>, quelques jours à Pokémon Go =&gt; puissance phénoménale derrière </a:t>
            </a:r>
            <a:endParaRPr lang="fr-CH" sz="1200" kern="1200" dirty="0" smtClean="0">
              <a:solidFill>
                <a:schemeClr val="tx1"/>
              </a:solidFill>
              <a:effectLst/>
              <a:latin typeface="+mn-lt"/>
              <a:ea typeface="+mn-ea"/>
              <a:cs typeface="+mn-cs"/>
            </a:endParaRPr>
          </a:p>
          <a:p>
            <a:pPr marL="228600" lvl="0" indent="-228600">
              <a:buAutoNum type="alphaLcPeriod"/>
            </a:pPr>
            <a:r>
              <a:rPr lang="fr-CH" sz="1200" kern="1200" dirty="0" smtClean="0">
                <a:solidFill>
                  <a:schemeClr val="tx1"/>
                </a:solidFill>
                <a:effectLst/>
                <a:latin typeface="+mn-lt"/>
                <a:ea typeface="+mn-ea"/>
                <a:cs typeface="+mn-cs"/>
              </a:rPr>
              <a:t>Deuxièmement</a:t>
            </a:r>
            <a:r>
              <a:rPr lang="fr-CH" sz="1200" kern="1200" baseline="0" dirty="0" smtClean="0">
                <a:solidFill>
                  <a:schemeClr val="tx1"/>
                </a:solidFill>
                <a:effectLst/>
                <a:latin typeface="+mn-lt"/>
                <a:ea typeface="+mn-ea"/>
                <a:cs typeface="+mn-cs"/>
              </a:rPr>
              <a:t> elle </a:t>
            </a:r>
            <a:r>
              <a:rPr lang="fr-CH" sz="1200" kern="1200" dirty="0" smtClean="0">
                <a:solidFill>
                  <a:schemeClr val="tx1"/>
                </a:solidFill>
                <a:effectLst/>
                <a:latin typeface="+mn-lt"/>
                <a:ea typeface="+mn-ea"/>
                <a:cs typeface="+mn-cs"/>
              </a:rPr>
              <a:t>donne une dimension nouvelle à la mondialisation. =&gt; exemple concurrence taxi, négociation des conditions de travail, économie «</a:t>
            </a:r>
            <a:r>
              <a:rPr lang="fr-CH" sz="1200" kern="1200" baseline="0" dirty="0" smtClean="0">
                <a:solidFill>
                  <a:schemeClr val="tx1"/>
                </a:solidFill>
                <a:effectLst/>
                <a:latin typeface="+mn-lt"/>
                <a:ea typeface="+mn-ea"/>
                <a:cs typeface="+mn-cs"/>
              </a:rPr>
              <a:t> transnationale » même à la toute petite échelle, hacking du frigo connecté -&gt; un informaticien sibérien demande une rançon</a:t>
            </a:r>
            <a:endParaRPr lang="fr-CH" sz="1200" kern="1200" dirty="0" smtClean="0">
              <a:solidFill>
                <a:schemeClr val="tx1"/>
              </a:solidFill>
              <a:effectLst/>
              <a:latin typeface="+mn-lt"/>
              <a:ea typeface="+mn-ea"/>
              <a:cs typeface="+mn-cs"/>
            </a:endParaRPr>
          </a:p>
          <a:p>
            <a:pPr marL="228600" lvl="0" indent="-228600">
              <a:buAutoNum type="alphaLcPeriod"/>
            </a:pPr>
            <a:r>
              <a:rPr lang="fr-CH" sz="1200" kern="1200" dirty="0" smtClean="0">
                <a:solidFill>
                  <a:schemeClr val="tx1"/>
                </a:solidFill>
                <a:effectLst/>
                <a:latin typeface="+mn-lt"/>
                <a:ea typeface="+mn-ea"/>
                <a:cs typeface="+mn-cs"/>
              </a:rPr>
              <a:t>Troisièmement, la numérisation permet la naissance d’une nouvelle ressources</a:t>
            </a:r>
            <a:r>
              <a:rPr lang="fr-CH" sz="1200" kern="1200" baseline="0" dirty="0" smtClean="0">
                <a:solidFill>
                  <a:schemeClr val="tx1"/>
                </a:solidFill>
                <a:effectLst/>
                <a:latin typeface="+mn-lt"/>
                <a:ea typeface="+mn-ea"/>
                <a:cs typeface="+mn-cs"/>
              </a:rPr>
              <a:t> </a:t>
            </a:r>
            <a:r>
              <a:rPr lang="fr-CH" sz="1200" kern="1200" dirty="0" smtClean="0">
                <a:solidFill>
                  <a:schemeClr val="tx1"/>
                </a:solidFill>
                <a:effectLst/>
                <a:latin typeface="+mn-lt"/>
                <a:ea typeface="+mn-ea"/>
                <a:cs typeface="+mn-cs"/>
              </a:rPr>
              <a:t>économiques, </a:t>
            </a:r>
            <a:r>
              <a:rPr lang="fr-CH" sz="1200" b="1" kern="1200" dirty="0" smtClean="0">
                <a:solidFill>
                  <a:schemeClr val="tx1"/>
                </a:solidFill>
                <a:effectLst/>
                <a:latin typeface="+mn-lt"/>
                <a:ea typeface="+mn-ea"/>
                <a:cs typeface="+mn-cs"/>
              </a:rPr>
              <a:t>les données</a:t>
            </a:r>
            <a:r>
              <a:rPr lang="fr-CH" sz="1200" b="0" kern="1200" dirty="0" smtClean="0">
                <a:solidFill>
                  <a:schemeClr val="tx1"/>
                </a:solidFill>
                <a:effectLst/>
                <a:latin typeface="+mn-lt"/>
                <a:ea typeface="+mn-ea"/>
                <a:cs typeface="+mn-cs"/>
              </a:rPr>
              <a:t>.=&gt; sont</a:t>
            </a:r>
            <a:r>
              <a:rPr lang="fr-CH" sz="1200" b="0" kern="1200" baseline="0" dirty="0" smtClean="0">
                <a:solidFill>
                  <a:schemeClr val="tx1"/>
                </a:solidFill>
                <a:effectLst/>
                <a:latin typeface="+mn-lt"/>
                <a:ea typeface="+mn-ea"/>
                <a:cs typeface="+mn-cs"/>
              </a:rPr>
              <a:t> devenues un produit comme un autre (data brokers -&gt; les données sont vendues et achetées en bourse). Exemple marketing: ciblage hyper précis (pub sur l’arrêt métro ou il y a le plus de mecs 35 ans célibataires). Offres hyper ciblées. </a:t>
            </a:r>
            <a:endParaRPr lang="fr-CH" sz="1200" b="0" kern="1200" dirty="0" smtClean="0">
              <a:solidFill>
                <a:schemeClr val="tx1"/>
              </a:solidFill>
              <a:effectLst/>
              <a:latin typeface="+mn-lt"/>
              <a:ea typeface="+mn-ea"/>
              <a:cs typeface="+mn-cs"/>
            </a:endParaRPr>
          </a:p>
          <a:p>
            <a:pPr marL="228600" lvl="0" indent="-228600">
              <a:buAutoNum type="alphaLcPeriod"/>
            </a:pPr>
            <a:r>
              <a:rPr lang="fr-CH" sz="1200" kern="1200" dirty="0" smtClean="0">
                <a:solidFill>
                  <a:schemeClr val="tx1"/>
                </a:solidFill>
                <a:effectLst/>
                <a:latin typeface="+mn-lt"/>
                <a:ea typeface="+mn-ea"/>
                <a:cs typeface="+mn-cs"/>
              </a:rPr>
              <a:t>Enfin, comment</a:t>
            </a:r>
            <a:r>
              <a:rPr lang="fr-CH" sz="1200" kern="1200" baseline="0" dirty="0" smtClean="0">
                <a:solidFill>
                  <a:schemeClr val="tx1"/>
                </a:solidFill>
                <a:effectLst/>
                <a:latin typeface="+mn-lt"/>
                <a:ea typeface="+mn-ea"/>
                <a:cs typeface="+mn-cs"/>
              </a:rPr>
              <a:t> déjà dit,</a:t>
            </a:r>
            <a:r>
              <a:rPr lang="fr-CH" sz="1200" kern="1200" dirty="0" smtClean="0">
                <a:solidFill>
                  <a:schemeClr val="tx1"/>
                </a:solidFill>
                <a:effectLst/>
                <a:latin typeface="+mn-lt"/>
                <a:ea typeface="+mn-ea"/>
                <a:cs typeface="+mn-cs"/>
              </a:rPr>
              <a:t> numérisation permet la jonction du monde physique et virtuel et </a:t>
            </a:r>
            <a:r>
              <a:rPr lang="fr-CH" sz="1200" b="1" kern="1200" dirty="0" smtClean="0">
                <a:solidFill>
                  <a:schemeClr val="tx1"/>
                </a:solidFill>
                <a:effectLst/>
                <a:latin typeface="+mn-lt"/>
                <a:ea typeface="+mn-ea"/>
                <a:cs typeface="+mn-cs"/>
              </a:rPr>
              <a:t>permet une optimisation des processus,</a:t>
            </a:r>
            <a:r>
              <a:rPr lang="fr-CH" sz="1200" b="1" kern="1200" baseline="0" dirty="0" smtClean="0">
                <a:solidFill>
                  <a:schemeClr val="tx1"/>
                </a:solidFill>
                <a:effectLst/>
                <a:latin typeface="+mn-lt"/>
                <a:ea typeface="+mn-ea"/>
                <a:cs typeface="+mn-cs"/>
              </a:rPr>
              <a:t> </a:t>
            </a:r>
            <a:r>
              <a:rPr lang="fr-CH" sz="1200" b="1" kern="1200" baseline="0" dirty="0" err="1" smtClean="0">
                <a:solidFill>
                  <a:schemeClr val="tx1"/>
                </a:solidFill>
                <a:effectLst/>
                <a:latin typeface="+mn-lt"/>
                <a:ea typeface="+mn-ea"/>
                <a:cs typeface="+mn-cs"/>
              </a:rPr>
              <a:t>cf</a:t>
            </a:r>
            <a:r>
              <a:rPr lang="fr-CH" sz="1200" b="1" kern="1200" baseline="0" dirty="0" smtClean="0">
                <a:solidFill>
                  <a:schemeClr val="tx1"/>
                </a:solidFill>
                <a:effectLst/>
                <a:latin typeface="+mn-lt"/>
                <a:ea typeface="+mn-ea"/>
                <a:cs typeface="+mn-cs"/>
              </a:rPr>
              <a:t>: </a:t>
            </a:r>
            <a:r>
              <a:rPr lang="fr-CH" sz="1200" b="1" kern="1200" dirty="0" smtClean="0">
                <a:solidFill>
                  <a:schemeClr val="tx1"/>
                </a:solidFill>
                <a:effectLst/>
                <a:latin typeface="+mn-lt"/>
                <a:ea typeface="+mn-ea"/>
                <a:cs typeface="+mn-cs"/>
              </a:rPr>
              <a:t>exemple de la vigne</a:t>
            </a:r>
            <a:endParaRPr lang="fr-CH" sz="1200" kern="1200" dirty="0" smtClean="0">
              <a:solidFill>
                <a:schemeClr val="tx1"/>
              </a:solidFill>
              <a:effectLst/>
              <a:latin typeface="+mn-lt"/>
              <a:ea typeface="+mn-ea"/>
              <a:cs typeface="+mn-cs"/>
            </a:endParaRPr>
          </a:p>
          <a:p>
            <a:endParaRPr lang="fr-CH" dirty="0"/>
          </a:p>
        </p:txBody>
      </p:sp>
      <p:sp>
        <p:nvSpPr>
          <p:cNvPr id="4" name="Espace réservé du pied de page 3"/>
          <p:cNvSpPr>
            <a:spLocks noGrp="1"/>
          </p:cNvSpPr>
          <p:nvPr>
            <p:ph type="ftr" sz="quarter" idx="10"/>
          </p:nvPr>
        </p:nvSpPr>
        <p:spPr/>
        <p:txBody>
          <a:bodyPr/>
          <a:lstStyle/>
          <a:p>
            <a:endParaRPr lang="de-CH"/>
          </a:p>
        </p:txBody>
      </p:sp>
      <p:sp>
        <p:nvSpPr>
          <p:cNvPr id="5" name="Espace réservé du numéro de diapositive 4"/>
          <p:cNvSpPr>
            <a:spLocks noGrp="1"/>
          </p:cNvSpPr>
          <p:nvPr>
            <p:ph type="sldNum" sz="quarter" idx="11"/>
          </p:nvPr>
        </p:nvSpPr>
        <p:spPr/>
        <p:txBody>
          <a:bodyPr/>
          <a:lstStyle/>
          <a:p>
            <a:fld id="{1F3A34A9-B3AC-494D-86A7-6E6345ADDB31}" type="slidenum">
              <a:rPr lang="de-CH" smtClean="0"/>
              <a:t>8</a:t>
            </a:fld>
            <a:endParaRPr lang="de-CH"/>
          </a:p>
        </p:txBody>
      </p:sp>
    </p:spTree>
    <p:extLst>
      <p:ext uri="{BB962C8B-B14F-4D97-AF65-F5344CB8AC3E}">
        <p14:creationId xmlns:p14="http://schemas.microsoft.com/office/powerpoint/2010/main" val="168167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smtClean="0"/>
              <a:t>Processus</a:t>
            </a:r>
            <a:r>
              <a:rPr lang="fr-CH" baseline="0" dirty="0" smtClean="0"/>
              <a:t> en cours pose évidemment toute une série de questions et y répondre constitue un défis majeur.</a:t>
            </a:r>
          </a:p>
          <a:p>
            <a:r>
              <a:rPr lang="fr-CH" baseline="0" dirty="0" smtClean="0"/>
              <a:t>Par ex:</a:t>
            </a:r>
          </a:p>
          <a:p>
            <a:pPr marL="171450" indent="-171450">
              <a:buFont typeface="Arial" pitchFamily="34" charset="0"/>
              <a:buChar char="•"/>
            </a:pPr>
            <a:r>
              <a:rPr lang="fr-CH" baseline="0" dirty="0" smtClean="0"/>
              <a:t>Quid des conséquence pour le marché de l’emploi?</a:t>
            </a:r>
          </a:p>
          <a:p>
            <a:pPr marL="171450" indent="-171450">
              <a:buFont typeface="Arial" pitchFamily="34" charset="0"/>
              <a:buChar char="•"/>
            </a:pPr>
            <a:r>
              <a:rPr lang="fr-CH" baseline="0" dirty="0" smtClean="0"/>
              <a:t>Quid de l’utilisation des données et de leur protection?</a:t>
            </a:r>
          </a:p>
          <a:p>
            <a:pPr marL="171450" indent="-171450">
              <a:buFont typeface="Arial" pitchFamily="34" charset="0"/>
              <a:buChar char="•"/>
            </a:pPr>
            <a:r>
              <a:rPr lang="fr-CH" baseline="0" dirty="0" smtClean="0"/>
              <a:t>Plus de connectivité =&gt; plus de risque d’être piraté? </a:t>
            </a:r>
          </a:p>
          <a:p>
            <a:pPr marL="171450" indent="-171450">
              <a:buFont typeface="Arial" pitchFamily="34" charset="0"/>
              <a:buChar char="•"/>
            </a:pPr>
            <a:r>
              <a:rPr lang="fr-CH" baseline="0" dirty="0" smtClean="0"/>
              <a:t>Le développement de l’IA ne nous fait-il pas courir un risque à l’humanité? Aujourd’hui, maitrise car on a encore un avantage sur la machine -&gt; mais WATSON gagne sur un jeu de Go contre un humain -&gt; réseaux neuronaux, </a:t>
            </a:r>
            <a:r>
              <a:rPr lang="fr-CH" baseline="0" dirty="0" err="1" smtClean="0"/>
              <a:t>deep</a:t>
            </a:r>
            <a:r>
              <a:rPr lang="fr-CH" baseline="0" dirty="0" smtClean="0"/>
              <a:t> </a:t>
            </a:r>
            <a:r>
              <a:rPr lang="fr-CH" baseline="0" dirty="0" err="1" smtClean="0"/>
              <a:t>learning</a:t>
            </a:r>
            <a:r>
              <a:rPr lang="fr-CH" baseline="0" dirty="0" smtClean="0"/>
              <a:t> -&gt; machines qui se perfectionnent, qui font moins d’erreurs et qui sont énormément plus rapides</a:t>
            </a:r>
          </a:p>
          <a:p>
            <a:pPr marL="171450" indent="-171450">
              <a:buFont typeface="Arial" pitchFamily="34" charset="0"/>
              <a:buChar char="•"/>
            </a:pPr>
            <a:r>
              <a:rPr lang="fr-CH" baseline="0" dirty="0" smtClean="0"/>
              <a:t>Sous un angle plus positif, quid des nouvelles possibilités offertes: Télémédecine  (un médecin pour toute une région avec un système d’assistance en ligne, blocs opératoires entièrement robotisés), MOOC, </a:t>
            </a:r>
            <a:r>
              <a:rPr lang="fr-CH" baseline="0" dirty="0" err="1" smtClean="0"/>
              <a:t>smartcities</a:t>
            </a:r>
            <a:r>
              <a:rPr lang="fr-CH" baseline="0" dirty="0" smtClean="0"/>
              <a:t> (des flux et processus urbains entièrement optimisées) et smart home…? </a:t>
            </a:r>
          </a:p>
          <a:p>
            <a:pPr marL="171450" indent="-171450">
              <a:buFont typeface="Arial" pitchFamily="34" charset="0"/>
              <a:buChar char="•"/>
            </a:pPr>
            <a:endParaRPr lang="fr-CH" baseline="0" dirty="0" smtClean="0"/>
          </a:p>
          <a:p>
            <a:pPr marL="0" indent="0">
              <a:buFont typeface="Arial" pitchFamily="34" charset="0"/>
              <a:buNone/>
            </a:pPr>
            <a:r>
              <a:rPr lang="fr-CH" baseline="0" dirty="0" smtClean="0"/>
              <a:t>Toute ces questions impliquent une réponse politique. Et cette réponse va nécessairement varier en fonction de votre sensibilité politique. La société de demain sera façonnée par les outils numériques il est donc crucial de fixer un cadre aujourd'hui. Et c’est d’autant plus vrai que processus en cours va de plus en plus vite et que le temps politique est lent.</a:t>
            </a:r>
          </a:p>
        </p:txBody>
      </p:sp>
      <p:sp>
        <p:nvSpPr>
          <p:cNvPr id="4" name="Espace réservé du pied de page 3"/>
          <p:cNvSpPr>
            <a:spLocks noGrp="1"/>
          </p:cNvSpPr>
          <p:nvPr>
            <p:ph type="ftr" sz="quarter" idx="10"/>
          </p:nvPr>
        </p:nvSpPr>
        <p:spPr/>
        <p:txBody>
          <a:bodyPr/>
          <a:lstStyle/>
          <a:p>
            <a:endParaRPr lang="de-CH"/>
          </a:p>
        </p:txBody>
      </p:sp>
      <p:sp>
        <p:nvSpPr>
          <p:cNvPr id="5" name="Espace réservé du numéro de diapositive 4"/>
          <p:cNvSpPr>
            <a:spLocks noGrp="1"/>
          </p:cNvSpPr>
          <p:nvPr>
            <p:ph type="sldNum" sz="quarter" idx="11"/>
          </p:nvPr>
        </p:nvSpPr>
        <p:spPr/>
        <p:txBody>
          <a:bodyPr/>
          <a:lstStyle/>
          <a:p>
            <a:fld id="{1F3A34A9-B3AC-494D-86A7-6E6345ADDB31}" type="slidenum">
              <a:rPr lang="de-CH" smtClean="0"/>
              <a:t>9</a:t>
            </a:fld>
            <a:endParaRPr lang="de-CH"/>
          </a:p>
        </p:txBody>
      </p:sp>
    </p:spTree>
    <p:extLst>
      <p:ext uri="{BB962C8B-B14F-4D97-AF65-F5344CB8AC3E}">
        <p14:creationId xmlns:p14="http://schemas.microsoft.com/office/powerpoint/2010/main" val="231704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w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2.w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0" name="Bildplatzhalter 9"/>
          <p:cNvSpPr>
            <a:spLocks noGrp="1"/>
          </p:cNvSpPr>
          <p:nvPr>
            <p:ph type="pic" sz="quarter" idx="11"/>
          </p:nvPr>
        </p:nvSpPr>
        <p:spPr bwMode="gray">
          <a:xfrm>
            <a:off x="0" y="-160867"/>
            <a:ext cx="9144000" cy="6858000"/>
          </a:xfrm>
        </p:spPr>
        <p:txBody>
          <a:bodyPr/>
          <a:lstStyle/>
          <a:p>
            <a:r>
              <a:rPr lang="de-DE" smtClean="0"/>
              <a:t>Bild durch Klicken auf Symbol hinzufügen</a:t>
            </a:r>
            <a:endParaRPr lang="de-CH"/>
          </a:p>
        </p:txBody>
      </p:sp>
      <p:sp>
        <p:nvSpPr>
          <p:cNvPr id="2" name="Title 1"/>
          <p:cNvSpPr>
            <a:spLocks noGrp="1"/>
          </p:cNvSpPr>
          <p:nvPr>
            <p:ph type="ctrTitle"/>
          </p:nvPr>
        </p:nvSpPr>
        <p:spPr bwMode="gray">
          <a:xfrm>
            <a:off x="468313" y="3492000"/>
            <a:ext cx="7775575" cy="594000"/>
          </a:xfrm>
        </p:spPr>
        <p:txBody>
          <a:bodyPr vert="horz" anchor="t" anchorCtr="0">
            <a:noAutofit/>
          </a:bodyPr>
          <a:lstStyle>
            <a:lvl1pPr algn="l">
              <a:lnSpc>
                <a:spcPts val="4800"/>
              </a:lnSpc>
              <a:defRPr sz="4800" spc="-30" baseline="0">
                <a:solidFill>
                  <a:schemeClr val="bg1"/>
                </a:solidFill>
              </a:defRPr>
            </a:lvl1pPr>
          </a:lstStyle>
          <a:p>
            <a:r>
              <a:rPr lang="de-DE" smtClean="0"/>
              <a:t>Titelmasterformat durch Klicken bearbeiten</a:t>
            </a:r>
            <a:endParaRPr lang="en-US" dirty="0"/>
          </a:p>
        </p:txBody>
      </p:sp>
      <p:sp>
        <p:nvSpPr>
          <p:cNvPr id="3" name="Subtitle 2"/>
          <p:cNvSpPr>
            <a:spLocks noGrp="1"/>
          </p:cNvSpPr>
          <p:nvPr>
            <p:ph type="subTitle" idx="1"/>
          </p:nvPr>
        </p:nvSpPr>
        <p:spPr bwMode="gray">
          <a:xfrm>
            <a:off x="468313" y="4122000"/>
            <a:ext cx="7775575" cy="312840"/>
          </a:xfrm>
        </p:spPr>
        <p:txBody>
          <a:bodyPr vert="horz" anchor="t" anchorCtr="0">
            <a:noAutofit/>
          </a:bodyPr>
          <a:lstStyle>
            <a:lvl1pPr marL="0" indent="0" algn="l">
              <a:buNone/>
              <a:defRPr sz="273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sp>
        <p:nvSpPr>
          <p:cNvPr id="4" name="Date Placeholder 3"/>
          <p:cNvSpPr>
            <a:spLocks noGrp="1"/>
          </p:cNvSpPr>
          <p:nvPr>
            <p:ph type="dt" sz="half" idx="10"/>
          </p:nvPr>
        </p:nvSpPr>
        <p:spPr bwMode="gray">
          <a:xfrm>
            <a:off x="468313" y="3132001"/>
            <a:ext cx="3995737" cy="236039"/>
          </a:xfrm>
          <a:prstGeom prst="rect">
            <a:avLst/>
          </a:prstGeom>
        </p:spPr>
        <p:txBody>
          <a:bodyPr vert="horz" lIns="0" tIns="0" rIns="0" bIns="0" anchor="t" anchorCtr="0">
            <a:noAutofit/>
          </a:bodyPr>
          <a:lstStyle>
            <a:lvl1pPr algn="l">
              <a:lnSpc>
                <a:spcPts val="1640"/>
              </a:lnSpc>
              <a:defRPr sz="1640">
                <a:solidFill>
                  <a:schemeClr val="bg1"/>
                </a:solidFill>
              </a:defRPr>
            </a:lvl1pPr>
          </a:lstStyle>
          <a:p>
            <a:endParaRPr lang="de-CH" dirty="0"/>
          </a:p>
        </p:txBody>
      </p:sp>
      <p:pic>
        <p:nvPicPr>
          <p:cNvPr id="8" name="Grafik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5932800" y="504000"/>
            <a:ext cx="2678278" cy="669341"/>
          </a:xfrm>
          <a:prstGeom prst="rect">
            <a:avLst/>
          </a:prstGeom>
        </p:spPr>
      </p:pic>
    </p:spTree>
    <p:extLst>
      <p:ext uri="{BB962C8B-B14F-4D97-AF65-F5344CB8AC3E}">
        <p14:creationId xmlns:p14="http://schemas.microsoft.com/office/powerpoint/2010/main" val="3451503899"/>
      </p:ext>
    </p:extLst>
  </p:cSld>
  <p:clrMapOvr>
    <a:masterClrMapping/>
  </p:clrMapOvr>
  <p:extLst mod="1">
    <p:ext uri="{DCECCB84-F9BA-43D5-87BE-67443E8EF086}">
      <p15:sldGuideLst xmlns:p15="http://schemas.microsoft.com/office/powerpoint/2012/main">
        <p15:guide id="1" pos="29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eere Se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144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chlussseite">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r>
              <a:rPr lang="de-CH" smtClean="0"/>
              <a:t>Seite </a:t>
            </a:r>
            <a:fld id="{41EA79BB-30CA-40E4-BF88-6080B9C43CC2}" type="slidenum">
              <a:rPr lang="de-CH" smtClean="0"/>
              <a:pPr/>
              <a:t>‹Nr.›</a:t>
            </a:fld>
            <a:endParaRPr lang="de-CH" dirty="0"/>
          </a:p>
        </p:txBody>
      </p:sp>
      <p:sp>
        <p:nvSpPr>
          <p:cNvPr id="4" name="Textfeld 3"/>
          <p:cNvSpPr txBox="1"/>
          <p:nvPr userDrawn="1"/>
        </p:nvSpPr>
        <p:spPr>
          <a:xfrm>
            <a:off x="900000" y="2880000"/>
            <a:ext cx="7343775" cy="540000"/>
          </a:xfrm>
          <a:prstGeom prst="rect">
            <a:avLst/>
          </a:prstGeom>
          <a:noFill/>
        </p:spPr>
        <p:txBody>
          <a:bodyPr wrap="square" lIns="0" tIns="0" rIns="0" bIns="0" rtlCol="0">
            <a:noAutofit/>
          </a:bodyPr>
          <a:lstStyle/>
          <a:p>
            <a:pPr>
              <a:lnSpc>
                <a:spcPts val="2700"/>
              </a:lnSpc>
            </a:pPr>
            <a:r>
              <a:rPr lang="de-CH" sz="2700" spc="-20" baseline="0" dirty="0" smtClean="0">
                <a:solidFill>
                  <a:schemeClr val="tx2"/>
                </a:solidFill>
              </a:rPr>
              <a:t>Vielen Dank für Ihre Aufmerksamkeit</a:t>
            </a:r>
            <a:endParaRPr lang="de-CH" sz="2700" spc="-20" baseline="0" dirty="0">
              <a:solidFill>
                <a:schemeClr val="tx2"/>
              </a:solidFill>
            </a:endParaRPr>
          </a:p>
        </p:txBody>
      </p:sp>
      <p:sp>
        <p:nvSpPr>
          <p:cNvPr id="5" name="Textfeld 4"/>
          <p:cNvSpPr txBox="1"/>
          <p:nvPr userDrawn="1"/>
        </p:nvSpPr>
        <p:spPr>
          <a:xfrm>
            <a:off x="900000" y="3420000"/>
            <a:ext cx="7343888" cy="2637900"/>
          </a:xfrm>
          <a:prstGeom prst="rect">
            <a:avLst/>
          </a:prstGeom>
          <a:noFill/>
        </p:spPr>
        <p:txBody>
          <a:bodyPr wrap="square" lIns="0" tIns="0" rIns="0" bIns="0" rtlCol="0">
            <a:noAutofit/>
          </a:bodyPr>
          <a:lstStyle/>
          <a:p>
            <a:pPr>
              <a:lnSpc>
                <a:spcPts val="2170"/>
              </a:lnSpc>
            </a:pPr>
            <a:r>
              <a:rPr lang="de-CH" sz="1500" cap="all" spc="100" baseline="0" dirty="0" err="1" smtClean="0"/>
              <a:t>Suissedigital</a:t>
            </a:r>
            <a:endParaRPr lang="de-CH" sz="1500" cap="all" spc="100" baseline="0" dirty="0" smtClean="0"/>
          </a:p>
          <a:p>
            <a:pPr>
              <a:lnSpc>
                <a:spcPts val="2170"/>
              </a:lnSpc>
            </a:pPr>
            <a:r>
              <a:rPr lang="de-CH" sz="1500" dirty="0" smtClean="0"/>
              <a:t>Verband für Kommunikationsnetze</a:t>
            </a:r>
          </a:p>
          <a:p>
            <a:pPr>
              <a:lnSpc>
                <a:spcPts val="2170"/>
              </a:lnSpc>
            </a:pPr>
            <a:r>
              <a:rPr lang="de-CH" sz="1500" dirty="0" smtClean="0"/>
              <a:t>Kramgasse 5</a:t>
            </a:r>
          </a:p>
          <a:p>
            <a:pPr>
              <a:lnSpc>
                <a:spcPts val="2170"/>
              </a:lnSpc>
            </a:pPr>
            <a:r>
              <a:rPr lang="de-CH" sz="1500" dirty="0" smtClean="0"/>
              <a:t>Postfach 515</a:t>
            </a:r>
          </a:p>
          <a:p>
            <a:pPr>
              <a:lnSpc>
                <a:spcPts val="2170"/>
              </a:lnSpc>
            </a:pPr>
            <a:r>
              <a:rPr lang="de-CH" sz="1500" dirty="0" smtClean="0"/>
              <a:t>CH-3000 Bern 8</a:t>
            </a:r>
          </a:p>
          <a:p>
            <a:pPr>
              <a:lnSpc>
                <a:spcPts val="2170"/>
              </a:lnSpc>
            </a:pPr>
            <a:r>
              <a:rPr lang="de-CH" sz="1500" dirty="0" smtClean="0"/>
              <a:t>info@suissedigital.ch</a:t>
            </a:r>
            <a:endParaRPr lang="de-CH" sz="1500" dirty="0"/>
          </a:p>
        </p:txBody>
      </p:sp>
    </p:spTree>
    <p:extLst>
      <p:ext uri="{BB962C8B-B14F-4D97-AF65-F5344CB8AC3E}">
        <p14:creationId xmlns:p14="http://schemas.microsoft.com/office/powerpoint/2010/main" val="841715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ild-Folie A">
    <p:spTree>
      <p:nvGrpSpPr>
        <p:cNvPr id="1" name=""/>
        <p:cNvGrpSpPr/>
        <p:nvPr/>
      </p:nvGrpSpPr>
      <p:grpSpPr>
        <a:xfrm>
          <a:off x="0" y="0"/>
          <a:ext cx="0" cy="0"/>
          <a:chOff x="0" y="0"/>
          <a:chExt cx="0" cy="0"/>
        </a:xfrm>
      </p:grpSpPr>
      <p:sp>
        <p:nvSpPr>
          <p:cNvPr id="11" name="Bildplatzhalter 10"/>
          <p:cNvSpPr>
            <a:spLocks noGrp="1"/>
          </p:cNvSpPr>
          <p:nvPr>
            <p:ph type="pic" sz="quarter" idx="11" hasCustomPrompt="1"/>
          </p:nvPr>
        </p:nvSpPr>
        <p:spPr>
          <a:xfrm>
            <a:off x="249240" y="184151"/>
            <a:ext cx="8645525" cy="6489700"/>
          </a:xfrm>
          <a:prstGeom prst="rect">
            <a:avLst/>
          </a:prstGeom>
        </p:spPr>
        <p:txBody>
          <a:bodyPr vert="horz" anchor="ctr"/>
          <a:lstStyle>
            <a:lvl1pPr marL="0" indent="0" algn="ctr">
              <a:buNone/>
              <a:defRPr sz="2000">
                <a:latin typeface="Arial"/>
              </a:defRPr>
            </a:lvl1pPr>
          </a:lstStyle>
          <a:p>
            <a:r>
              <a:rPr lang="de-DE" dirty="0" smtClean="0"/>
              <a:t>Einzelbild Folie Vollformat</a:t>
            </a:r>
            <a:endParaRPr lang="de-DE" dirty="0"/>
          </a:p>
        </p:txBody>
      </p:sp>
      <p:sp>
        <p:nvSpPr>
          <p:cNvPr id="4" name="Textplatzhalter 3"/>
          <p:cNvSpPr>
            <a:spLocks noGrp="1"/>
          </p:cNvSpPr>
          <p:nvPr>
            <p:ph type="body" sz="quarter" idx="12" hasCustomPrompt="1"/>
          </p:nvPr>
        </p:nvSpPr>
        <p:spPr>
          <a:xfrm rot="16200000">
            <a:off x="6429375" y="3959226"/>
            <a:ext cx="5181600" cy="247650"/>
          </a:xfrm>
          <a:prstGeom prst="rect">
            <a:avLst/>
          </a:prstGeom>
        </p:spPr>
        <p:txBody>
          <a:bodyPr vert="horz" lIns="0"/>
          <a:lstStyle>
            <a:lvl1pPr marL="0" indent="0" algn="l">
              <a:spcBef>
                <a:spcPts val="0"/>
              </a:spcBef>
              <a:buNone/>
              <a:defRPr sz="800" b="0" i="0" baseline="0">
                <a:solidFill>
                  <a:schemeClr val="bg1">
                    <a:lumMod val="50000"/>
                  </a:schemeClr>
                </a:solidFill>
                <a:latin typeface="Arial"/>
                <a:cs typeface="Arial"/>
              </a:defRPr>
            </a:lvl1pPr>
          </a:lstStyle>
          <a:p>
            <a:pPr lvl="0"/>
            <a:r>
              <a:rPr lang="de-DE" dirty="0" smtClean="0"/>
              <a:t>Bildquelle Arial 8 Punkt 50% Schwarz</a:t>
            </a:r>
            <a:endParaRPr lang="de-DE" dirty="0"/>
          </a:p>
        </p:txBody>
      </p:sp>
    </p:spTree>
    <p:extLst>
      <p:ext uri="{BB962C8B-B14F-4D97-AF65-F5344CB8AC3E}">
        <p14:creationId xmlns:p14="http://schemas.microsoft.com/office/powerpoint/2010/main" val="308452996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900113" y="3132000"/>
            <a:ext cx="7343775" cy="612000"/>
          </a:xfrm>
        </p:spPr>
        <p:txBody>
          <a:bodyPr anchor="t" anchorCtr="0"/>
          <a:lstStyle>
            <a:lvl1pPr>
              <a:lnSpc>
                <a:spcPts val="4900"/>
              </a:lnSpc>
              <a:defRPr sz="4900" spc="-30" baseline="0"/>
            </a:lvl1pPr>
          </a:lstStyle>
          <a:p>
            <a:r>
              <a:rPr lang="de-DE" smtClean="0"/>
              <a:t>Titelmasterformat durch Klicken bearbeiten</a:t>
            </a:r>
            <a:endParaRPr lang="en-US" dirty="0"/>
          </a:p>
        </p:txBody>
      </p:sp>
      <p:sp>
        <p:nvSpPr>
          <p:cNvPr id="3" name="Text Placeholder 2"/>
          <p:cNvSpPr>
            <a:spLocks noGrp="1"/>
          </p:cNvSpPr>
          <p:nvPr>
            <p:ph type="body" idx="1"/>
          </p:nvPr>
        </p:nvSpPr>
        <p:spPr>
          <a:xfrm>
            <a:off x="900113" y="3744000"/>
            <a:ext cx="7343776" cy="2313900"/>
          </a:xfrm>
        </p:spPr>
        <p:txBody>
          <a:bodyPr/>
          <a:lstStyle>
            <a:lvl1pPr marL="0" indent="0">
              <a:lnSpc>
                <a:spcPts val="3100"/>
              </a:lnSpc>
              <a:spcBef>
                <a:spcPts val="0"/>
              </a:spcBef>
              <a:spcAft>
                <a:spcPts val="0"/>
              </a:spcAft>
              <a:buNone/>
              <a:defRPr sz="2700" spc="-20" baseline="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Textmasterformat bearbeiten</a:t>
            </a:r>
          </a:p>
        </p:txBody>
      </p:sp>
      <p:sp>
        <p:nvSpPr>
          <p:cNvPr id="7" name="Foliennummernplatzhalter 6"/>
          <p:cNvSpPr>
            <a:spLocks noGrp="1"/>
          </p:cNvSpPr>
          <p:nvPr>
            <p:ph type="sldNum" sz="quarter" idx="10"/>
          </p:nvPr>
        </p:nvSpPr>
        <p:spPr/>
        <p:txBody>
          <a:bodyPr/>
          <a:lstStyle/>
          <a:p>
            <a:r>
              <a:rPr lang="de-CH" smtClean="0"/>
              <a:t>Seite </a:t>
            </a:r>
            <a:fld id="{41EA79BB-30CA-40E4-BF88-6080B9C43CC2}" type="slidenum">
              <a:rPr lang="de-CH" smtClean="0"/>
              <a:pPr/>
              <a:t>‹Nr.›</a:t>
            </a:fld>
            <a:endParaRPr lang="de-CH" dirty="0"/>
          </a:p>
        </p:txBody>
      </p:sp>
      <p:pic>
        <p:nvPicPr>
          <p:cNvPr id="8" name="Grafik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2601884"/>
          </a:xfrm>
          <a:prstGeom prst="rect">
            <a:avLst/>
          </a:prstGeom>
        </p:spPr>
      </p:pic>
      <p:pic>
        <p:nvPicPr>
          <p:cNvPr id="6" name="Grafik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92000" y="126000"/>
            <a:ext cx="2151583" cy="288036"/>
          </a:xfrm>
          <a:prstGeom prst="rect">
            <a:avLst/>
          </a:prstGeom>
        </p:spPr>
      </p:pic>
    </p:spTree>
    <p:extLst>
      <p:ext uri="{BB962C8B-B14F-4D97-AF65-F5344CB8AC3E}">
        <p14:creationId xmlns:p14="http://schemas.microsoft.com/office/powerpoint/2010/main" val="3351273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idx="1"/>
          </p:nvPr>
        </p:nvSpPr>
        <p:spPr/>
        <p:txBody>
          <a:bodyPr/>
          <a:lstStyle>
            <a:lvl1pPr>
              <a:defRPr sz="2100" b="0">
                <a:solidFill>
                  <a:schemeClr val="accent4"/>
                </a:solidFill>
              </a:defRPr>
            </a:lvl1pPr>
            <a:lvl2pPr marL="0" indent="0">
              <a:buNone/>
              <a:defRPr sz="1600">
                <a:solidFill>
                  <a:schemeClr val="accent3"/>
                </a:solidFill>
              </a:defRPr>
            </a:lvl2pPr>
            <a:lvl3pPr marL="0" indent="0">
              <a:buNone/>
              <a:defRPr/>
            </a:lvl3pPr>
            <a:lvl4pPr marL="180975" indent="-180975">
              <a:spcAft>
                <a:spcPts val="1100"/>
              </a:spcAft>
              <a:buFont typeface="Arial" panose="020B0604020202020204" pitchFamily="34" charset="0"/>
              <a:buChar char="•"/>
              <a:defRPr/>
            </a:lvl4pPr>
            <a:lvl5pPr marL="486000" indent="-180975">
              <a:spcAft>
                <a:spcPts val="1100"/>
              </a:spcAft>
              <a:buFont typeface="Arial" panose="020B0604020202020204" pitchFamily="34" charset="0"/>
              <a:buChar char="•"/>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7" name="Foliennummernplatzhalter 6"/>
          <p:cNvSpPr>
            <a:spLocks noGrp="1"/>
          </p:cNvSpPr>
          <p:nvPr>
            <p:ph type="sldNum" sz="quarter" idx="10"/>
          </p:nvPr>
        </p:nvSpPr>
        <p:spPr/>
        <p:txBody>
          <a:bodyPr/>
          <a:lstStyle/>
          <a:p>
            <a:r>
              <a:rPr lang="de-CH" smtClean="0"/>
              <a:t>Seite </a:t>
            </a:r>
            <a:fld id="{41EA79BB-30CA-40E4-BF88-6080B9C43CC2}" type="slidenum">
              <a:rPr lang="de-CH" smtClean="0"/>
              <a:pPr/>
              <a:t>‹Nr.›</a:t>
            </a:fld>
            <a:endParaRPr lang="de-CH" dirty="0"/>
          </a:p>
        </p:txBody>
      </p:sp>
    </p:spTree>
    <p:extLst>
      <p:ext uri="{BB962C8B-B14F-4D97-AF65-F5344CB8AC3E}">
        <p14:creationId xmlns:p14="http://schemas.microsoft.com/office/powerpoint/2010/main" val="3134989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und Aufzählung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7" name="Foliennummernplatzhalter 6"/>
          <p:cNvSpPr>
            <a:spLocks noGrp="1"/>
          </p:cNvSpPr>
          <p:nvPr>
            <p:ph type="sldNum" sz="quarter" idx="10"/>
          </p:nvPr>
        </p:nvSpPr>
        <p:spPr/>
        <p:txBody>
          <a:bodyPr/>
          <a:lstStyle/>
          <a:p>
            <a:r>
              <a:rPr lang="de-CH" smtClean="0"/>
              <a:t>Seite </a:t>
            </a:r>
            <a:fld id="{41EA79BB-30CA-40E4-BF88-6080B9C43CC2}" type="slidenum">
              <a:rPr lang="de-CH" smtClean="0"/>
              <a:pPr/>
              <a:t>‹Nr.›</a:t>
            </a:fld>
            <a:endParaRPr lang="de-CH" dirty="0"/>
          </a:p>
        </p:txBody>
      </p:sp>
    </p:spTree>
    <p:extLst>
      <p:ext uri="{BB962C8B-B14F-4D97-AF65-F5344CB8AC3E}">
        <p14:creationId xmlns:p14="http://schemas.microsoft.com/office/powerpoint/2010/main" val="92051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Bild/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7" name="Foliennummernplatzhalter 6"/>
          <p:cNvSpPr>
            <a:spLocks noGrp="1"/>
          </p:cNvSpPr>
          <p:nvPr>
            <p:ph type="sldNum" sz="quarter" idx="10"/>
          </p:nvPr>
        </p:nvSpPr>
        <p:spPr/>
        <p:txBody>
          <a:bodyPr/>
          <a:lstStyle/>
          <a:p>
            <a:r>
              <a:rPr lang="de-CH" smtClean="0"/>
              <a:t>Seite </a:t>
            </a:r>
            <a:fld id="{41EA79BB-30CA-40E4-BF88-6080B9C43CC2}" type="slidenum">
              <a:rPr lang="de-CH" smtClean="0"/>
              <a:pPr/>
              <a:t>‹Nr.›</a:t>
            </a:fld>
            <a:endParaRPr lang="de-CH" dirty="0"/>
          </a:p>
        </p:txBody>
      </p:sp>
      <p:sp>
        <p:nvSpPr>
          <p:cNvPr id="5" name="Textplatzhalter 4"/>
          <p:cNvSpPr>
            <a:spLocks noGrp="1"/>
          </p:cNvSpPr>
          <p:nvPr>
            <p:ph type="body" sz="quarter" idx="11"/>
          </p:nvPr>
        </p:nvSpPr>
        <p:spPr>
          <a:xfrm>
            <a:off x="4679950" y="2449674"/>
            <a:ext cx="3563938" cy="360822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8" name="Textplatzhalter 7"/>
          <p:cNvSpPr>
            <a:spLocks noGrp="1"/>
          </p:cNvSpPr>
          <p:nvPr>
            <p:ph type="body" sz="quarter" idx="12"/>
          </p:nvPr>
        </p:nvSpPr>
        <p:spPr>
          <a:xfrm>
            <a:off x="900000" y="2168525"/>
            <a:ext cx="7343775" cy="247650"/>
          </a:xfrm>
        </p:spPr>
        <p:txBody>
          <a:bodyPr/>
          <a:lstStyle>
            <a:lvl1pPr>
              <a:spcAft>
                <a:spcPts val="0"/>
              </a:spcAft>
              <a:defRPr sz="2100">
                <a:solidFill>
                  <a:schemeClr val="accent4"/>
                </a:solidFill>
              </a:defRPr>
            </a:lvl1pPr>
            <a:lvl2pPr marL="0" indent="0">
              <a:buNone/>
              <a:defRPr/>
            </a:lvl2pPr>
          </a:lstStyle>
          <a:p>
            <a:pPr lvl="0"/>
            <a:r>
              <a:rPr lang="de-DE" smtClean="0"/>
              <a:t>Textmasterformat bearbeiten</a:t>
            </a:r>
          </a:p>
        </p:txBody>
      </p:sp>
      <p:sp>
        <p:nvSpPr>
          <p:cNvPr id="10" name="Bildplatzhalter 9"/>
          <p:cNvSpPr>
            <a:spLocks noGrp="1"/>
          </p:cNvSpPr>
          <p:nvPr>
            <p:ph type="pic" sz="quarter" idx="13"/>
          </p:nvPr>
        </p:nvSpPr>
        <p:spPr>
          <a:xfrm>
            <a:off x="900113" y="2506825"/>
            <a:ext cx="3571200" cy="3535200"/>
          </a:xfrm>
        </p:spPr>
        <p:txBody>
          <a:bodyPr/>
          <a:lstStyle/>
          <a:p>
            <a:r>
              <a:rPr lang="de-DE" smtClean="0"/>
              <a:t>Bild durch Klicken auf Symbol hinzufügen</a:t>
            </a:r>
            <a:endParaRPr lang="de-CH" dirty="0"/>
          </a:p>
        </p:txBody>
      </p:sp>
    </p:spTree>
    <p:extLst>
      <p:ext uri="{BB962C8B-B14F-4D97-AF65-F5344CB8AC3E}">
        <p14:creationId xmlns:p14="http://schemas.microsoft.com/office/powerpoint/2010/main" val="4084256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Text/Bi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7" name="Foliennummernplatzhalter 6"/>
          <p:cNvSpPr>
            <a:spLocks noGrp="1"/>
          </p:cNvSpPr>
          <p:nvPr>
            <p:ph type="sldNum" sz="quarter" idx="10"/>
          </p:nvPr>
        </p:nvSpPr>
        <p:spPr/>
        <p:txBody>
          <a:bodyPr/>
          <a:lstStyle/>
          <a:p>
            <a:r>
              <a:rPr lang="de-CH" smtClean="0"/>
              <a:t>Seite </a:t>
            </a:r>
            <a:fld id="{41EA79BB-30CA-40E4-BF88-6080B9C43CC2}" type="slidenum">
              <a:rPr lang="de-CH" smtClean="0"/>
              <a:pPr/>
              <a:t>‹Nr.›</a:t>
            </a:fld>
            <a:endParaRPr lang="de-CH" dirty="0"/>
          </a:p>
        </p:txBody>
      </p:sp>
      <p:sp>
        <p:nvSpPr>
          <p:cNvPr id="5" name="Textplatzhalter 4"/>
          <p:cNvSpPr>
            <a:spLocks noGrp="1"/>
          </p:cNvSpPr>
          <p:nvPr>
            <p:ph type="body" sz="quarter" idx="11"/>
          </p:nvPr>
        </p:nvSpPr>
        <p:spPr>
          <a:xfrm>
            <a:off x="900112" y="2449674"/>
            <a:ext cx="3563825" cy="360822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8" name="Textplatzhalter 7"/>
          <p:cNvSpPr>
            <a:spLocks noGrp="1"/>
          </p:cNvSpPr>
          <p:nvPr>
            <p:ph type="body" sz="quarter" idx="12"/>
          </p:nvPr>
        </p:nvSpPr>
        <p:spPr>
          <a:xfrm>
            <a:off x="900000" y="2167200"/>
            <a:ext cx="7343775" cy="247650"/>
          </a:xfrm>
        </p:spPr>
        <p:txBody>
          <a:bodyPr/>
          <a:lstStyle>
            <a:lvl1pPr>
              <a:spcAft>
                <a:spcPts val="0"/>
              </a:spcAft>
              <a:defRPr sz="2100">
                <a:solidFill>
                  <a:schemeClr val="accent4"/>
                </a:solidFill>
              </a:defRPr>
            </a:lvl1pPr>
            <a:lvl2pPr marL="0" indent="0">
              <a:buNone/>
              <a:defRPr/>
            </a:lvl2pPr>
          </a:lstStyle>
          <a:p>
            <a:pPr lvl="0"/>
            <a:r>
              <a:rPr lang="de-DE" smtClean="0"/>
              <a:t>Textmasterformat bearbeiten</a:t>
            </a:r>
          </a:p>
        </p:txBody>
      </p:sp>
      <p:sp>
        <p:nvSpPr>
          <p:cNvPr id="10" name="Bildplatzhalter 9"/>
          <p:cNvSpPr>
            <a:spLocks noGrp="1"/>
          </p:cNvSpPr>
          <p:nvPr>
            <p:ph type="pic" sz="quarter" idx="13"/>
          </p:nvPr>
        </p:nvSpPr>
        <p:spPr>
          <a:xfrm>
            <a:off x="4679950" y="2522699"/>
            <a:ext cx="3571200" cy="3535200"/>
          </a:xfrm>
        </p:spPr>
        <p:txBody>
          <a:bodyPr/>
          <a:lstStyle/>
          <a:p>
            <a:r>
              <a:rPr lang="de-DE" smtClean="0"/>
              <a:t>Bild durch Klicken auf Symbol hinzufügen</a:t>
            </a:r>
            <a:endParaRPr lang="de-CH" dirty="0"/>
          </a:p>
        </p:txBody>
      </p:sp>
    </p:spTree>
    <p:extLst>
      <p:ext uri="{BB962C8B-B14F-4D97-AF65-F5344CB8AC3E}">
        <p14:creationId xmlns:p14="http://schemas.microsoft.com/office/powerpoint/2010/main" val="1875312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Bild/Bi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7" name="Foliennummernplatzhalter 6"/>
          <p:cNvSpPr>
            <a:spLocks noGrp="1"/>
          </p:cNvSpPr>
          <p:nvPr>
            <p:ph type="sldNum" sz="quarter" idx="10"/>
          </p:nvPr>
        </p:nvSpPr>
        <p:spPr/>
        <p:txBody>
          <a:bodyPr/>
          <a:lstStyle/>
          <a:p>
            <a:r>
              <a:rPr lang="de-CH" smtClean="0"/>
              <a:t>Seite </a:t>
            </a:r>
            <a:fld id="{41EA79BB-30CA-40E4-BF88-6080B9C43CC2}" type="slidenum">
              <a:rPr lang="de-CH" smtClean="0"/>
              <a:pPr/>
              <a:t>‹Nr.›</a:t>
            </a:fld>
            <a:endParaRPr lang="de-CH" dirty="0"/>
          </a:p>
        </p:txBody>
      </p:sp>
      <p:sp>
        <p:nvSpPr>
          <p:cNvPr id="8" name="Textplatzhalter 7"/>
          <p:cNvSpPr>
            <a:spLocks noGrp="1"/>
          </p:cNvSpPr>
          <p:nvPr>
            <p:ph type="body" sz="quarter" idx="12"/>
          </p:nvPr>
        </p:nvSpPr>
        <p:spPr>
          <a:xfrm>
            <a:off x="900113" y="2167200"/>
            <a:ext cx="7343775" cy="247650"/>
          </a:xfrm>
        </p:spPr>
        <p:txBody>
          <a:bodyPr/>
          <a:lstStyle>
            <a:lvl1pPr>
              <a:spcAft>
                <a:spcPts val="0"/>
              </a:spcAft>
              <a:defRPr sz="2100">
                <a:solidFill>
                  <a:schemeClr val="accent4"/>
                </a:solidFill>
              </a:defRPr>
            </a:lvl1pPr>
            <a:lvl2pPr marL="0" indent="0">
              <a:buNone/>
              <a:defRPr/>
            </a:lvl2pPr>
          </a:lstStyle>
          <a:p>
            <a:pPr lvl="0"/>
            <a:r>
              <a:rPr lang="de-DE" smtClean="0"/>
              <a:t>Textmasterformat bearbeiten</a:t>
            </a:r>
          </a:p>
        </p:txBody>
      </p:sp>
      <p:sp>
        <p:nvSpPr>
          <p:cNvPr id="10" name="Bildplatzhalter 9"/>
          <p:cNvSpPr>
            <a:spLocks noGrp="1"/>
          </p:cNvSpPr>
          <p:nvPr>
            <p:ph type="pic" sz="quarter" idx="13"/>
          </p:nvPr>
        </p:nvSpPr>
        <p:spPr>
          <a:xfrm>
            <a:off x="4679950" y="2522699"/>
            <a:ext cx="3571200" cy="3535200"/>
          </a:xfrm>
        </p:spPr>
        <p:txBody>
          <a:bodyPr/>
          <a:lstStyle/>
          <a:p>
            <a:r>
              <a:rPr lang="de-DE" smtClean="0"/>
              <a:t>Bild durch Klicken auf Symbol hinzufügen</a:t>
            </a:r>
            <a:endParaRPr lang="de-CH" dirty="0"/>
          </a:p>
        </p:txBody>
      </p:sp>
      <p:sp>
        <p:nvSpPr>
          <p:cNvPr id="9" name="Bildplatzhalter 9"/>
          <p:cNvSpPr>
            <a:spLocks noGrp="1"/>
          </p:cNvSpPr>
          <p:nvPr>
            <p:ph type="pic" sz="quarter" idx="14"/>
          </p:nvPr>
        </p:nvSpPr>
        <p:spPr>
          <a:xfrm>
            <a:off x="900113" y="2522699"/>
            <a:ext cx="3571200" cy="3535200"/>
          </a:xfrm>
        </p:spPr>
        <p:txBody>
          <a:bodyPr/>
          <a:lstStyle/>
          <a:p>
            <a:r>
              <a:rPr lang="de-DE" smtClean="0"/>
              <a:t>Bild durch Klicken auf Symbol hinzufügen</a:t>
            </a:r>
            <a:endParaRPr lang="de-CH" dirty="0"/>
          </a:p>
        </p:txBody>
      </p:sp>
    </p:spTree>
    <p:extLst>
      <p:ext uri="{BB962C8B-B14F-4D97-AF65-F5344CB8AC3E}">
        <p14:creationId xmlns:p14="http://schemas.microsoft.com/office/powerpoint/2010/main" val="2994369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und Bi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7" name="Foliennummernplatzhalter 6"/>
          <p:cNvSpPr>
            <a:spLocks noGrp="1"/>
          </p:cNvSpPr>
          <p:nvPr>
            <p:ph type="sldNum" sz="quarter" idx="10"/>
          </p:nvPr>
        </p:nvSpPr>
        <p:spPr/>
        <p:txBody>
          <a:bodyPr/>
          <a:lstStyle/>
          <a:p>
            <a:r>
              <a:rPr lang="de-CH" smtClean="0"/>
              <a:t>Seite </a:t>
            </a:r>
            <a:fld id="{41EA79BB-30CA-40E4-BF88-6080B9C43CC2}" type="slidenum">
              <a:rPr lang="de-CH" smtClean="0"/>
              <a:pPr/>
              <a:t>‹Nr.›</a:t>
            </a:fld>
            <a:endParaRPr lang="de-CH" dirty="0"/>
          </a:p>
        </p:txBody>
      </p:sp>
      <p:sp>
        <p:nvSpPr>
          <p:cNvPr id="9" name="Bildplatzhalter 9"/>
          <p:cNvSpPr>
            <a:spLocks noGrp="1"/>
          </p:cNvSpPr>
          <p:nvPr>
            <p:ph type="pic" sz="quarter" idx="14"/>
          </p:nvPr>
        </p:nvSpPr>
        <p:spPr>
          <a:xfrm>
            <a:off x="900112" y="2168525"/>
            <a:ext cx="7343775" cy="3889374"/>
          </a:xfrm>
        </p:spPr>
        <p:txBody>
          <a:bodyPr/>
          <a:lstStyle/>
          <a:p>
            <a:r>
              <a:rPr lang="de-DE" smtClean="0"/>
              <a:t>Bild durch Klicken auf Symbol hinzufügen</a:t>
            </a:r>
            <a:endParaRPr lang="de-CH" dirty="0"/>
          </a:p>
        </p:txBody>
      </p:sp>
    </p:spTree>
    <p:extLst>
      <p:ext uri="{BB962C8B-B14F-4D97-AF65-F5344CB8AC3E}">
        <p14:creationId xmlns:p14="http://schemas.microsoft.com/office/powerpoint/2010/main" val="214462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d Diagram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7" name="Foliennummernplatzhalter 6"/>
          <p:cNvSpPr>
            <a:spLocks noGrp="1"/>
          </p:cNvSpPr>
          <p:nvPr>
            <p:ph type="sldNum" sz="quarter" idx="10"/>
          </p:nvPr>
        </p:nvSpPr>
        <p:spPr/>
        <p:txBody>
          <a:bodyPr/>
          <a:lstStyle/>
          <a:p>
            <a:r>
              <a:rPr lang="de-CH" smtClean="0"/>
              <a:t>Seite </a:t>
            </a:r>
            <a:fld id="{41EA79BB-30CA-40E4-BF88-6080B9C43CC2}" type="slidenum">
              <a:rPr lang="de-CH" smtClean="0"/>
              <a:pPr/>
              <a:t>‹Nr.›</a:t>
            </a:fld>
            <a:endParaRPr lang="de-CH" dirty="0"/>
          </a:p>
        </p:txBody>
      </p:sp>
      <p:sp>
        <p:nvSpPr>
          <p:cNvPr id="8" name="Textplatzhalter 7"/>
          <p:cNvSpPr>
            <a:spLocks noGrp="1"/>
          </p:cNvSpPr>
          <p:nvPr>
            <p:ph type="body" sz="quarter" idx="12"/>
          </p:nvPr>
        </p:nvSpPr>
        <p:spPr>
          <a:xfrm>
            <a:off x="900113" y="2167200"/>
            <a:ext cx="7343775" cy="247650"/>
          </a:xfrm>
        </p:spPr>
        <p:txBody>
          <a:bodyPr/>
          <a:lstStyle>
            <a:lvl1pPr>
              <a:spcAft>
                <a:spcPts val="0"/>
              </a:spcAft>
              <a:defRPr sz="2100">
                <a:solidFill>
                  <a:schemeClr val="accent4"/>
                </a:solidFill>
              </a:defRPr>
            </a:lvl1pPr>
            <a:lvl2pPr marL="0" indent="0">
              <a:buNone/>
              <a:defRPr/>
            </a:lvl2pPr>
          </a:lstStyle>
          <a:p>
            <a:pPr lvl="0"/>
            <a:r>
              <a:rPr lang="de-DE" smtClean="0"/>
              <a:t>Textmasterformat bearbeiten</a:t>
            </a:r>
          </a:p>
        </p:txBody>
      </p:sp>
      <p:sp>
        <p:nvSpPr>
          <p:cNvPr id="4" name="Inhaltsplatzhalter 3"/>
          <p:cNvSpPr>
            <a:spLocks noGrp="1"/>
          </p:cNvSpPr>
          <p:nvPr>
            <p:ph sz="quarter" idx="13"/>
          </p:nvPr>
        </p:nvSpPr>
        <p:spPr>
          <a:xfrm>
            <a:off x="900113" y="2523600"/>
            <a:ext cx="7343775" cy="3545851"/>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Tree>
    <p:extLst>
      <p:ext uri="{BB962C8B-B14F-4D97-AF65-F5344CB8AC3E}">
        <p14:creationId xmlns:p14="http://schemas.microsoft.com/office/powerpoint/2010/main" val="81096373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g"/><Relationship Id="rId15" Type="http://schemas.openxmlformats.org/officeDocument/2006/relationships/image" Target="../media/image2.w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60000"/>
          </a:schemeClr>
        </a:solidFill>
        <a:effectLst/>
      </p:bgPr>
    </p:bg>
    <p:spTree>
      <p:nvGrpSpPr>
        <p:cNvPr id="1" name=""/>
        <p:cNvGrpSpPr/>
        <p:nvPr/>
      </p:nvGrpSpPr>
      <p:grpSpPr>
        <a:xfrm>
          <a:off x="0" y="0"/>
          <a:ext cx="0" cy="0"/>
          <a:chOff x="0" y="0"/>
          <a:chExt cx="0" cy="0"/>
        </a:xfrm>
      </p:grpSpPr>
      <p:pic>
        <p:nvPicPr>
          <p:cNvPr id="5" name="Grafik 4"/>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6" y="0"/>
            <a:ext cx="9144000" cy="523702"/>
          </a:xfrm>
          <a:prstGeom prst="rect">
            <a:avLst/>
          </a:prstGeom>
        </p:spPr>
      </p:pic>
      <p:sp>
        <p:nvSpPr>
          <p:cNvPr id="2" name="Title Placeholder 1"/>
          <p:cNvSpPr>
            <a:spLocks noGrp="1"/>
          </p:cNvSpPr>
          <p:nvPr>
            <p:ph type="title"/>
          </p:nvPr>
        </p:nvSpPr>
        <p:spPr>
          <a:xfrm>
            <a:off x="900000" y="1598400"/>
            <a:ext cx="7343888" cy="381000"/>
          </a:xfrm>
          <a:prstGeom prst="rect">
            <a:avLst/>
          </a:prstGeom>
        </p:spPr>
        <p:txBody>
          <a:bodyPr vert="horz" lIns="0" tIns="0" rIns="0" bIns="0" rtlCol="0" anchor="t" anchorCtr="0">
            <a:noAutofit/>
          </a:bodyPr>
          <a:lstStyle/>
          <a:p>
            <a:r>
              <a:rPr lang="de-DE" dirty="0" smtClean="0"/>
              <a:t>Titelmasterformat durch Klicken bearbeiten</a:t>
            </a:r>
            <a:endParaRPr lang="en-US" dirty="0"/>
          </a:p>
        </p:txBody>
      </p:sp>
      <p:sp>
        <p:nvSpPr>
          <p:cNvPr id="3" name="Text Placeholder 2"/>
          <p:cNvSpPr>
            <a:spLocks noGrp="1"/>
          </p:cNvSpPr>
          <p:nvPr>
            <p:ph type="body" idx="1"/>
          </p:nvPr>
        </p:nvSpPr>
        <p:spPr>
          <a:xfrm>
            <a:off x="900000" y="2168524"/>
            <a:ext cx="7343888" cy="3772899"/>
          </a:xfrm>
          <a:prstGeom prst="rect">
            <a:avLst/>
          </a:prstGeom>
        </p:spPr>
        <p:txBody>
          <a:bodyPr vert="horz" lIns="0" tIns="0" rIns="0" bIns="0" rtlCol="0" anchor="t" anchorCtr="0">
            <a:no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6" name="Slide Number Placeholder 5"/>
          <p:cNvSpPr>
            <a:spLocks noGrp="1"/>
          </p:cNvSpPr>
          <p:nvPr>
            <p:ph type="sldNum" sz="quarter" idx="4"/>
          </p:nvPr>
        </p:nvSpPr>
        <p:spPr>
          <a:xfrm>
            <a:off x="7614000" y="6498000"/>
            <a:ext cx="681038" cy="176213"/>
          </a:xfrm>
          <a:prstGeom prst="rect">
            <a:avLst/>
          </a:prstGeom>
        </p:spPr>
        <p:txBody>
          <a:bodyPr vert="horz" lIns="0" tIns="0" rIns="0" bIns="0" rtlCol="0" anchor="t" anchorCtr="0">
            <a:noAutofit/>
          </a:bodyPr>
          <a:lstStyle>
            <a:lvl1pPr algn="r">
              <a:defRPr sz="900">
                <a:solidFill>
                  <a:schemeClr val="tx1"/>
                </a:solidFill>
              </a:defRPr>
            </a:lvl1pPr>
          </a:lstStyle>
          <a:p>
            <a:r>
              <a:rPr lang="de-CH" dirty="0" smtClean="0"/>
              <a:t>Seite </a:t>
            </a:r>
            <a:fld id="{41EA79BB-30CA-40E4-BF88-6080B9C43CC2}" type="slidenum">
              <a:rPr lang="de-CH" smtClean="0"/>
              <a:pPr/>
              <a:t>‹Nr.›</a:t>
            </a:fld>
            <a:endParaRPr lang="de-CH" dirty="0"/>
          </a:p>
        </p:txBody>
      </p:sp>
      <p:pic>
        <p:nvPicPr>
          <p:cNvPr id="7" name="Grafik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492000" y="126000"/>
            <a:ext cx="2151583" cy="288036"/>
          </a:xfrm>
          <a:prstGeom prst="rect">
            <a:avLst/>
          </a:prstGeom>
        </p:spPr>
      </p:pic>
    </p:spTree>
    <p:extLst>
      <p:ext uri="{BB962C8B-B14F-4D97-AF65-F5344CB8AC3E}">
        <p14:creationId xmlns:p14="http://schemas.microsoft.com/office/powerpoint/2010/main" val="3744318939"/>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2"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hf hdr="0" dt="0"/>
  <p:txStyles>
    <p:titleStyle>
      <a:lvl1pPr algn="l" defTabSz="914400" rtl="0" eaLnBrk="1" latinLnBrk="0" hangingPunct="1">
        <a:lnSpc>
          <a:spcPts val="2900"/>
        </a:lnSpc>
        <a:spcBef>
          <a:spcPct val="0"/>
        </a:spcBef>
        <a:buNone/>
        <a:defRPr sz="2700" kern="1200">
          <a:solidFill>
            <a:schemeClr val="tx2"/>
          </a:solidFill>
          <a:latin typeface="+mj-lt"/>
          <a:ea typeface="+mj-ea"/>
          <a:cs typeface="+mj-cs"/>
        </a:defRPr>
      </a:lvl1pPr>
    </p:titleStyle>
    <p:bodyStyle>
      <a:lvl1pPr marL="0" indent="0" algn="l" defTabSz="914400" rtl="0" eaLnBrk="1" latinLnBrk="0" hangingPunct="1">
        <a:lnSpc>
          <a:spcPts val="2170"/>
        </a:lnSpc>
        <a:spcBef>
          <a:spcPts val="0"/>
        </a:spcBef>
        <a:spcAft>
          <a:spcPts val="1100"/>
        </a:spcAft>
        <a:buFont typeface="Arial" panose="020B0604020202020204" pitchFamily="34" charset="0"/>
        <a:buNone/>
        <a:defRPr sz="1500" kern="1200">
          <a:solidFill>
            <a:schemeClr val="tx1"/>
          </a:solidFill>
          <a:latin typeface="+mn-lt"/>
          <a:ea typeface="+mn-ea"/>
          <a:cs typeface="+mn-cs"/>
        </a:defRPr>
      </a:lvl1pPr>
      <a:lvl2pPr marL="180000" indent="-180000" algn="l" defTabSz="914400" rtl="0" eaLnBrk="1" latinLnBrk="0" hangingPunct="1">
        <a:lnSpc>
          <a:spcPts val="2170"/>
        </a:lnSpc>
        <a:spcBef>
          <a:spcPts val="0"/>
        </a:spcBef>
        <a:spcAft>
          <a:spcPts val="1100"/>
        </a:spcAft>
        <a:buClr>
          <a:schemeClr val="accent1"/>
        </a:buClr>
        <a:buFont typeface="Arial" panose="020B0604020202020204" pitchFamily="34" charset="0"/>
        <a:buChar char="•"/>
        <a:defRPr sz="1500" kern="1200">
          <a:solidFill>
            <a:schemeClr val="tx1"/>
          </a:solidFill>
          <a:latin typeface="+mn-lt"/>
          <a:ea typeface="+mn-ea"/>
          <a:cs typeface="+mn-cs"/>
        </a:defRPr>
      </a:lvl2pPr>
      <a:lvl3pPr marL="486000" indent="-180000" algn="l" defTabSz="914400" rtl="0" eaLnBrk="1" latinLnBrk="0" hangingPunct="1">
        <a:lnSpc>
          <a:spcPts val="2170"/>
        </a:lnSpc>
        <a:spcBef>
          <a:spcPts val="0"/>
        </a:spcBef>
        <a:spcAft>
          <a:spcPts val="1100"/>
        </a:spcAft>
        <a:buClr>
          <a:schemeClr val="accent1"/>
        </a:buClr>
        <a:buFont typeface="Arial" panose="020B0604020202020204" pitchFamily="34" charset="0"/>
        <a:buChar char="•"/>
        <a:defRPr sz="1500" kern="1200">
          <a:solidFill>
            <a:schemeClr val="tx1"/>
          </a:solidFill>
          <a:latin typeface="+mn-lt"/>
          <a:ea typeface="+mn-ea"/>
          <a:cs typeface="+mn-cs"/>
        </a:defRPr>
      </a:lvl3pPr>
      <a:lvl4pPr marL="738000" indent="-180000" algn="l" defTabSz="914400" rtl="0" eaLnBrk="1" latinLnBrk="0" hangingPunct="1">
        <a:lnSpc>
          <a:spcPts val="2170"/>
        </a:lnSpc>
        <a:spcBef>
          <a:spcPts val="0"/>
        </a:spcBef>
        <a:spcAft>
          <a:spcPts val="0"/>
        </a:spcAft>
        <a:buClr>
          <a:schemeClr val="accent1"/>
        </a:buClr>
        <a:buFont typeface="Symbol" panose="05050102010706020507" pitchFamily="18" charset="2"/>
        <a:buChar char="-"/>
        <a:defRPr sz="1500" kern="1200">
          <a:solidFill>
            <a:schemeClr val="tx1"/>
          </a:solidFill>
          <a:latin typeface="+mn-lt"/>
          <a:ea typeface="+mn-ea"/>
          <a:cs typeface="+mn-cs"/>
        </a:defRPr>
      </a:lvl4pPr>
      <a:lvl5pPr marL="918000" indent="-180000" algn="l" defTabSz="914400" rtl="0" eaLnBrk="1" latinLnBrk="0" hangingPunct="1">
        <a:lnSpc>
          <a:spcPts val="2170"/>
        </a:lnSpc>
        <a:spcBef>
          <a:spcPts val="0"/>
        </a:spcBef>
        <a:spcAft>
          <a:spcPts val="0"/>
        </a:spcAft>
        <a:buClr>
          <a:schemeClr val="accent1"/>
        </a:buClr>
        <a:buFont typeface="Symbol" panose="05050102010706020507" pitchFamily="18" charset="2"/>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67" userDrawn="1">
          <p15:clr>
            <a:srgbClr val="F26B43"/>
          </p15:clr>
        </p15:guide>
        <p15:guide id="2" orient="horz" pos="1003" userDrawn="1">
          <p15:clr>
            <a:srgbClr val="F26B43"/>
          </p15:clr>
        </p15:guide>
        <p15:guide id="3" pos="5193" userDrawn="1">
          <p15:clr>
            <a:srgbClr val="F26B43"/>
          </p15:clr>
        </p15:guide>
        <p15:guide id="4" pos="2948" userDrawn="1">
          <p15:clr>
            <a:srgbClr val="F26B43"/>
          </p15:clr>
        </p15:guide>
        <p15:guide id="5" pos="2812" userDrawn="1">
          <p15:clr>
            <a:srgbClr val="F26B43"/>
          </p15:clr>
        </p15:guide>
        <p15:guide id="6" orient="horz" pos="1366" userDrawn="1">
          <p15:clr>
            <a:srgbClr val="F26B43"/>
          </p15:clr>
        </p15:guide>
        <p15:guide id="7" orient="horz" pos="3816" userDrawn="1">
          <p15:clr>
            <a:srgbClr val="F26B43"/>
          </p15:clr>
        </p15:guide>
        <p15:guide id="8" orient="horz" pos="4088" userDrawn="1">
          <p15:clr>
            <a:srgbClr val="F26B43"/>
          </p15:clr>
        </p15:guide>
        <p15:guide id="9" orient="horz" pos="1729" userDrawn="1">
          <p15:clr>
            <a:srgbClr val="F26B43"/>
          </p15:clr>
        </p15:guide>
        <p15:guide id="10" orient="horz" pos="209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H"/>
          </a:p>
        </p:txBody>
      </p:sp>
      <p:sp>
        <p:nvSpPr>
          <p:cNvPr id="3" name="Espace réservé du texte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10"/>
          </p:nvPr>
        </p:nvSpPr>
        <p:spPr/>
        <p:txBody>
          <a:bodyPr/>
          <a:lstStyle/>
          <a:p>
            <a:r>
              <a:rPr lang="de-CH" smtClean="0"/>
              <a:t>Seite </a:t>
            </a:r>
            <a:fld id="{41EA79BB-30CA-40E4-BF88-6080B9C43CC2}" type="slidenum">
              <a:rPr lang="de-CH" smtClean="0"/>
              <a:pPr/>
              <a:t>1</a:t>
            </a:fld>
            <a:endParaRPr lang="de-CH" dirty="0"/>
          </a:p>
        </p:txBody>
      </p:sp>
      <p:pic>
        <p:nvPicPr>
          <p:cNvPr id="5" name="Image 4" descr="C:\Users\jgrosclaude\Desktop\USAM\SD prime tower.png"/>
          <p:cNvPicPr/>
          <p:nvPr/>
        </p:nvPicPr>
        <p:blipFill>
          <a:blip r:embed="rId3">
            <a:extLst>
              <a:ext uri="{28A0092B-C50C-407E-A947-70E740481C1C}">
                <a14:useLocalDpi xmlns:a14="http://schemas.microsoft.com/office/drawing/2010/main" val="0"/>
              </a:ext>
            </a:extLst>
          </a:blip>
          <a:srcRect/>
          <a:stretch>
            <a:fillRect/>
          </a:stretch>
        </p:blipFill>
        <p:spPr bwMode="auto">
          <a:xfrm>
            <a:off x="0" y="508958"/>
            <a:ext cx="9144000" cy="6349042"/>
          </a:xfrm>
          <a:prstGeom prst="rect">
            <a:avLst/>
          </a:prstGeom>
          <a:noFill/>
          <a:ln>
            <a:noFill/>
          </a:ln>
        </p:spPr>
      </p:pic>
      <p:sp>
        <p:nvSpPr>
          <p:cNvPr id="8" name="ZoneTexte 7"/>
          <p:cNvSpPr txBox="1"/>
          <p:nvPr/>
        </p:nvSpPr>
        <p:spPr>
          <a:xfrm>
            <a:off x="153842" y="1544060"/>
            <a:ext cx="5394540" cy="1304925"/>
          </a:xfrm>
          <a:prstGeom prst="rect">
            <a:avLst/>
          </a:prstGeom>
          <a:noFill/>
        </p:spPr>
        <p:txBody>
          <a:bodyPr wrap="square" lIns="0" tIns="0" rIns="0" bIns="0" rtlCol="0">
            <a:noAutofit/>
          </a:bodyPr>
          <a:lstStyle/>
          <a:p>
            <a:r>
              <a:rPr lang="fr-CH" sz="4400" dirty="0" smtClean="0">
                <a:solidFill>
                  <a:schemeClr val="bg1"/>
                </a:solidFill>
              </a:rPr>
              <a:t>«Opportunités et défis de la révolution numérique: quel discours socialiste?»</a:t>
            </a:r>
            <a:endParaRPr lang="fr-CH" sz="4400" dirty="0">
              <a:solidFill>
                <a:schemeClr val="bg1"/>
              </a:solidFill>
            </a:endParaRPr>
          </a:p>
        </p:txBody>
      </p:sp>
      <p:sp>
        <p:nvSpPr>
          <p:cNvPr id="9" name="Titel 1"/>
          <p:cNvSpPr txBox="1">
            <a:spLocks/>
          </p:cNvSpPr>
          <p:nvPr/>
        </p:nvSpPr>
        <p:spPr>
          <a:xfrm>
            <a:off x="277667" y="709567"/>
            <a:ext cx="4519802" cy="2973912"/>
          </a:xfrm>
          <a:prstGeom prst="rect">
            <a:avLst/>
          </a:prstGeom>
        </p:spPr>
        <p:txBody>
          <a:bodyPr vert="horz" lIns="0" tIns="0" rIns="0" bIns="0" rtlCol="0" anchor="t" anchorCtr="0">
            <a:noAutofit/>
          </a:bodyPr>
          <a:lstStyle>
            <a:lvl1pPr algn="l" defTabSz="914400" rtl="0" eaLnBrk="1" latinLnBrk="0" hangingPunct="1">
              <a:lnSpc>
                <a:spcPts val="4900"/>
              </a:lnSpc>
              <a:spcBef>
                <a:spcPct val="0"/>
              </a:spcBef>
              <a:buNone/>
              <a:defRPr sz="4900" kern="1200" spc="-30" baseline="0">
                <a:solidFill>
                  <a:schemeClr val="tx2"/>
                </a:solidFill>
                <a:latin typeface="+mj-lt"/>
                <a:ea typeface="+mj-ea"/>
                <a:cs typeface="+mj-cs"/>
              </a:defRPr>
            </a:lvl1pPr>
          </a:lstStyle>
          <a:p>
            <a:pPr>
              <a:lnSpc>
                <a:spcPct val="100000"/>
              </a:lnSpc>
              <a:spcBef>
                <a:spcPts val="600"/>
              </a:spcBef>
            </a:pPr>
            <a:r>
              <a:rPr lang="fr-CH" sz="4400" dirty="0" smtClean="0">
                <a:solidFill>
                  <a:schemeClr val="bg1"/>
                </a:solidFill>
              </a:rPr>
              <a:t>Camp d’été JSS</a:t>
            </a:r>
            <a:endParaRPr lang="de-CH" dirty="0">
              <a:solidFill>
                <a:schemeClr val="tx1"/>
              </a:solidFill>
            </a:endParaRPr>
          </a:p>
        </p:txBody>
      </p:sp>
    </p:spTree>
    <p:extLst>
      <p:ext uri="{BB962C8B-B14F-4D97-AF65-F5344CB8AC3E}">
        <p14:creationId xmlns:p14="http://schemas.microsoft.com/office/powerpoint/2010/main" val="33555921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p>
            <a:r>
              <a:rPr lang="de-CH" smtClean="0"/>
              <a:t>Seite </a:t>
            </a:r>
            <a:fld id="{41EA79BB-30CA-40E4-BF88-6080B9C43CC2}" type="slidenum">
              <a:rPr lang="de-CH" smtClean="0"/>
              <a:pPr/>
              <a:t>10</a:t>
            </a:fld>
            <a:endParaRPr lang="de-CH" dirty="0"/>
          </a:p>
        </p:txBody>
      </p:sp>
      <p:sp>
        <p:nvSpPr>
          <p:cNvPr id="5" name="ZoneTexte 4"/>
          <p:cNvSpPr txBox="1"/>
          <p:nvPr/>
        </p:nvSpPr>
        <p:spPr>
          <a:xfrm>
            <a:off x="-1" y="533400"/>
            <a:ext cx="1576385" cy="1448912"/>
          </a:xfrm>
          <a:prstGeom prst="rect">
            <a:avLst/>
          </a:prstGeom>
          <a:solidFill>
            <a:schemeClr val="bg1"/>
          </a:solidFill>
        </p:spPr>
        <p:txBody>
          <a:bodyPr wrap="square" lIns="0" tIns="0" rIns="0" bIns="0" rtlCol="0">
            <a:noAutofit/>
          </a:bodyPr>
          <a:lstStyle/>
          <a:p>
            <a:r>
              <a:rPr lang="fr-CH" sz="9600" dirty="0" smtClean="0"/>
              <a:t> </a:t>
            </a:r>
            <a:r>
              <a:rPr lang="fr-CH" sz="9600" u="sng" dirty="0" smtClean="0"/>
              <a:t>9</a:t>
            </a:r>
            <a:endParaRPr lang="fr-CH" sz="4400" dirty="0"/>
          </a:p>
        </p:txBody>
      </p:sp>
      <p:sp>
        <p:nvSpPr>
          <p:cNvPr id="6" name="ZoneTexte 5"/>
          <p:cNvSpPr txBox="1"/>
          <p:nvPr/>
        </p:nvSpPr>
        <p:spPr>
          <a:xfrm>
            <a:off x="1119183" y="749300"/>
            <a:ext cx="6243642" cy="1308099"/>
          </a:xfrm>
          <a:prstGeom prst="rect">
            <a:avLst/>
          </a:prstGeom>
          <a:solidFill>
            <a:schemeClr val="bg1"/>
          </a:solidFill>
        </p:spPr>
        <p:txBody>
          <a:bodyPr wrap="square" lIns="0" tIns="0" rIns="0" bIns="0" rtlCol="0">
            <a:noAutofit/>
          </a:bodyPr>
          <a:lstStyle/>
          <a:p>
            <a:r>
              <a:rPr lang="fr-CH" sz="4400" dirty="0" smtClean="0"/>
              <a:t>Quid du monde politique?</a:t>
            </a:r>
            <a:endParaRPr lang="fr-CH" sz="4400" dirty="0"/>
          </a:p>
        </p:txBody>
      </p:sp>
      <p:sp>
        <p:nvSpPr>
          <p:cNvPr id="7" name="ZoneTexte 6"/>
          <p:cNvSpPr txBox="1"/>
          <p:nvPr/>
        </p:nvSpPr>
        <p:spPr>
          <a:xfrm>
            <a:off x="1576384" y="533400"/>
            <a:ext cx="4113216" cy="215900"/>
          </a:xfrm>
          <a:prstGeom prst="rect">
            <a:avLst/>
          </a:prstGeom>
          <a:solidFill>
            <a:schemeClr val="bg1"/>
          </a:solidFill>
        </p:spPr>
        <p:txBody>
          <a:bodyPr wrap="square" lIns="0" tIns="0" rIns="0" bIns="0" rtlCol="0">
            <a:noAutofit/>
          </a:bodyPr>
          <a:lstStyle/>
          <a:p>
            <a:endParaRPr lang="fr-CH" dirty="0"/>
          </a:p>
        </p:txBody>
      </p:sp>
      <p:pic>
        <p:nvPicPr>
          <p:cNvPr id="3" name="Bild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1" y="1853184"/>
            <a:ext cx="8918448" cy="5004816"/>
          </a:xfrm>
          <a:prstGeom prst="rect">
            <a:avLst/>
          </a:prstGeom>
        </p:spPr>
      </p:pic>
    </p:spTree>
    <p:extLst>
      <p:ext uri="{BB962C8B-B14F-4D97-AF65-F5344CB8AC3E}">
        <p14:creationId xmlns:p14="http://schemas.microsoft.com/office/powerpoint/2010/main" val="22658014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p>
            <a:r>
              <a:rPr lang="de-CH" smtClean="0"/>
              <a:t>Seite </a:t>
            </a:r>
            <a:fld id="{41EA79BB-30CA-40E4-BF88-6080B9C43CC2}" type="slidenum">
              <a:rPr lang="de-CH" smtClean="0"/>
              <a:pPr/>
              <a:t>11</a:t>
            </a:fld>
            <a:endParaRPr lang="de-CH" dirty="0"/>
          </a:p>
        </p:txBody>
      </p:sp>
      <p:sp>
        <p:nvSpPr>
          <p:cNvPr id="8" name="ZoneTexte 7"/>
          <p:cNvSpPr txBox="1"/>
          <p:nvPr/>
        </p:nvSpPr>
        <p:spPr>
          <a:xfrm>
            <a:off x="0" y="1247776"/>
            <a:ext cx="657225" cy="885824"/>
          </a:xfrm>
          <a:prstGeom prst="rect">
            <a:avLst/>
          </a:prstGeom>
          <a:solidFill>
            <a:schemeClr val="bg1"/>
          </a:solidFill>
        </p:spPr>
        <p:txBody>
          <a:bodyPr wrap="square" lIns="0" tIns="0" rIns="0" bIns="0" rtlCol="0">
            <a:noAutofit/>
          </a:bodyPr>
          <a:lstStyle/>
          <a:p>
            <a:endParaRPr lang="fr-CH" dirty="0"/>
          </a:p>
        </p:txBody>
      </p:sp>
      <p:pic>
        <p:nvPicPr>
          <p:cNvPr id="13" name="Image 12"/>
          <p:cNvPicPr/>
          <p:nvPr/>
        </p:nvPicPr>
        <p:blipFill rotWithShape="1">
          <a:blip r:embed="rId3"/>
          <a:srcRect l="36939" t="27980" r="36967" b="33050"/>
          <a:stretch/>
        </p:blipFill>
        <p:spPr bwMode="auto">
          <a:xfrm>
            <a:off x="1358900" y="1860552"/>
            <a:ext cx="6019800" cy="5026024"/>
          </a:xfrm>
          <a:prstGeom prst="rect">
            <a:avLst/>
          </a:prstGeom>
          <a:ln>
            <a:noFill/>
          </a:ln>
          <a:extLst>
            <a:ext uri="{53640926-AAD7-44D8-BBD7-CCE9431645EC}">
              <a14:shadowObscured xmlns:a14="http://schemas.microsoft.com/office/drawing/2010/main"/>
            </a:ext>
          </a:extLst>
        </p:spPr>
      </p:pic>
      <p:sp>
        <p:nvSpPr>
          <p:cNvPr id="14" name="ZoneTexte 13"/>
          <p:cNvSpPr txBox="1"/>
          <p:nvPr/>
        </p:nvSpPr>
        <p:spPr>
          <a:xfrm>
            <a:off x="0" y="519908"/>
            <a:ext cx="1549400" cy="1524000"/>
          </a:xfrm>
          <a:prstGeom prst="rect">
            <a:avLst/>
          </a:prstGeom>
          <a:solidFill>
            <a:schemeClr val="bg1"/>
          </a:solidFill>
        </p:spPr>
        <p:txBody>
          <a:bodyPr wrap="square" lIns="0" tIns="0" rIns="0" bIns="0" rtlCol="0">
            <a:noAutofit/>
          </a:bodyPr>
          <a:lstStyle/>
          <a:p>
            <a:r>
              <a:rPr lang="fr-CH" sz="9600" dirty="0" smtClean="0"/>
              <a:t> </a:t>
            </a:r>
            <a:r>
              <a:rPr lang="fr-CH" sz="9600" u="sng" dirty="0" smtClean="0"/>
              <a:t>10</a:t>
            </a:r>
            <a:endParaRPr lang="fr-CH" sz="9600" u="sng" dirty="0"/>
          </a:p>
        </p:txBody>
      </p:sp>
      <p:sp>
        <p:nvSpPr>
          <p:cNvPr id="15" name="ZoneTexte 14"/>
          <p:cNvSpPr txBox="1"/>
          <p:nvPr/>
        </p:nvSpPr>
        <p:spPr>
          <a:xfrm>
            <a:off x="7848600" y="6337300"/>
            <a:ext cx="533400" cy="393700"/>
          </a:xfrm>
          <a:prstGeom prst="rect">
            <a:avLst/>
          </a:prstGeom>
          <a:solidFill>
            <a:schemeClr val="bg1"/>
          </a:solidFill>
        </p:spPr>
        <p:txBody>
          <a:bodyPr wrap="square" lIns="0" tIns="0" rIns="0" bIns="0" rtlCol="0">
            <a:noAutofit/>
          </a:bodyPr>
          <a:lstStyle/>
          <a:p>
            <a:endParaRPr lang="fr-CH" dirty="0"/>
          </a:p>
        </p:txBody>
      </p:sp>
      <p:sp>
        <p:nvSpPr>
          <p:cNvPr id="17" name="ZoneTexte 16"/>
          <p:cNvSpPr txBox="1"/>
          <p:nvPr/>
        </p:nvSpPr>
        <p:spPr>
          <a:xfrm>
            <a:off x="1549400" y="773116"/>
            <a:ext cx="7385050" cy="1157288"/>
          </a:xfrm>
          <a:prstGeom prst="rect">
            <a:avLst/>
          </a:prstGeom>
          <a:solidFill>
            <a:schemeClr val="bg1"/>
          </a:solidFill>
        </p:spPr>
        <p:txBody>
          <a:bodyPr wrap="square" lIns="0" tIns="0" rIns="0" bIns="0" rtlCol="0">
            <a:noAutofit/>
          </a:bodyPr>
          <a:lstStyle/>
          <a:p>
            <a:r>
              <a:rPr lang="fr-CH" sz="4400" dirty="0" smtClean="0"/>
              <a:t> Conclusions intermédiaires</a:t>
            </a:r>
            <a:endParaRPr lang="fr-CH" sz="4400" dirty="0"/>
          </a:p>
        </p:txBody>
      </p:sp>
      <p:sp>
        <p:nvSpPr>
          <p:cNvPr id="18" name="ZoneTexte 17"/>
          <p:cNvSpPr txBox="1"/>
          <p:nvPr/>
        </p:nvSpPr>
        <p:spPr>
          <a:xfrm>
            <a:off x="1422400" y="519908"/>
            <a:ext cx="3949700" cy="302418"/>
          </a:xfrm>
          <a:prstGeom prst="rect">
            <a:avLst/>
          </a:prstGeom>
          <a:solidFill>
            <a:schemeClr val="bg1"/>
          </a:solidFill>
        </p:spPr>
        <p:txBody>
          <a:bodyPr wrap="square" lIns="0" tIns="0" rIns="0" bIns="0" rtlCol="0">
            <a:noAutofit/>
          </a:bodyPr>
          <a:lstStyle/>
          <a:p>
            <a:endParaRPr lang="fr-CH" dirty="0"/>
          </a:p>
        </p:txBody>
      </p:sp>
    </p:spTree>
    <p:extLst>
      <p:ext uri="{BB962C8B-B14F-4D97-AF65-F5344CB8AC3E}">
        <p14:creationId xmlns:p14="http://schemas.microsoft.com/office/powerpoint/2010/main" val="9103291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H"/>
          </a:p>
        </p:txBody>
      </p:sp>
      <p:sp>
        <p:nvSpPr>
          <p:cNvPr id="3" name="Espace réservé du texte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10"/>
          </p:nvPr>
        </p:nvSpPr>
        <p:spPr/>
        <p:txBody>
          <a:bodyPr/>
          <a:lstStyle/>
          <a:p>
            <a:r>
              <a:rPr lang="de-CH" smtClean="0"/>
              <a:t>Seite </a:t>
            </a:r>
            <a:fld id="{41EA79BB-30CA-40E4-BF88-6080B9C43CC2}" type="slidenum">
              <a:rPr lang="de-CH" smtClean="0"/>
              <a:pPr/>
              <a:t>12</a:t>
            </a:fld>
            <a:endParaRPr lang="de-CH" dirty="0"/>
          </a:p>
        </p:txBody>
      </p:sp>
      <p:pic>
        <p:nvPicPr>
          <p:cNvPr id="5" name="Image 4"/>
          <p:cNvPicPr/>
          <p:nvPr/>
        </p:nvPicPr>
        <p:blipFill rotWithShape="1">
          <a:blip r:embed="rId3"/>
          <a:srcRect l="11779" t="29060" r="32931" b="11966"/>
          <a:stretch/>
        </p:blipFill>
        <p:spPr bwMode="auto">
          <a:xfrm>
            <a:off x="0" y="533401"/>
            <a:ext cx="9144000" cy="6477000"/>
          </a:xfrm>
          <a:prstGeom prst="rect">
            <a:avLst/>
          </a:prstGeom>
          <a:ln>
            <a:noFill/>
          </a:ln>
          <a:extLst>
            <a:ext uri="{53640926-AAD7-44D8-BBD7-CCE9431645EC}">
              <a14:shadowObscured xmlns:a14="http://schemas.microsoft.com/office/drawing/2010/main"/>
            </a:ext>
          </a:extLst>
        </p:spPr>
      </p:pic>
      <p:sp>
        <p:nvSpPr>
          <p:cNvPr id="7" name="ZoneTexte 6"/>
          <p:cNvSpPr txBox="1"/>
          <p:nvPr/>
        </p:nvSpPr>
        <p:spPr>
          <a:xfrm>
            <a:off x="176664" y="5217462"/>
            <a:ext cx="4270076" cy="1184128"/>
          </a:xfrm>
          <a:prstGeom prst="rect">
            <a:avLst/>
          </a:prstGeom>
          <a:noFill/>
        </p:spPr>
        <p:txBody>
          <a:bodyPr wrap="square" lIns="0" tIns="0" rIns="0" bIns="0" rtlCol="0">
            <a:noAutofit/>
          </a:bodyPr>
          <a:lstStyle/>
          <a:p>
            <a:r>
              <a:rPr lang="fr-CH" sz="9600" u="sng" dirty="0" smtClean="0">
                <a:solidFill>
                  <a:schemeClr val="bg1"/>
                </a:solidFill>
              </a:rPr>
              <a:t>11</a:t>
            </a:r>
            <a:r>
              <a:rPr lang="fr-CH" sz="4400" dirty="0" smtClean="0">
                <a:solidFill>
                  <a:schemeClr val="bg1"/>
                </a:solidFill>
              </a:rPr>
              <a:t> Atelier</a:t>
            </a:r>
            <a:endParaRPr lang="fr-CH" sz="4400" dirty="0">
              <a:solidFill>
                <a:schemeClr val="bg1"/>
              </a:solidFill>
            </a:endParaRPr>
          </a:p>
        </p:txBody>
      </p:sp>
    </p:spTree>
    <p:extLst>
      <p:ext uri="{BB962C8B-B14F-4D97-AF65-F5344CB8AC3E}">
        <p14:creationId xmlns:p14="http://schemas.microsoft.com/office/powerpoint/2010/main" val="36006538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p>
            <a:r>
              <a:rPr lang="de-CH" smtClean="0"/>
              <a:t>Seite </a:t>
            </a:r>
            <a:fld id="{41EA79BB-30CA-40E4-BF88-6080B9C43CC2}" type="slidenum">
              <a:rPr lang="de-CH" smtClean="0"/>
              <a:pPr/>
              <a:t>13</a:t>
            </a:fld>
            <a:endParaRPr lang="de-CH" dirty="0"/>
          </a:p>
        </p:txBody>
      </p:sp>
      <p:pic>
        <p:nvPicPr>
          <p:cNvPr id="5" name="Image 4"/>
          <p:cNvPicPr/>
          <p:nvPr/>
        </p:nvPicPr>
        <p:blipFill rotWithShape="1">
          <a:blip r:embed="rId3"/>
          <a:srcRect l="16204" t="30571" r="50396" b="12110"/>
          <a:stretch/>
        </p:blipFill>
        <p:spPr bwMode="auto">
          <a:xfrm>
            <a:off x="0" y="545106"/>
            <a:ext cx="9144000" cy="6338294"/>
          </a:xfrm>
          <a:prstGeom prst="rect">
            <a:avLst/>
          </a:prstGeom>
          <a:ln>
            <a:noFill/>
          </a:ln>
          <a:extLst>
            <a:ext uri="{53640926-AAD7-44D8-BBD7-CCE9431645EC}">
              <a14:shadowObscured xmlns:a14="http://schemas.microsoft.com/office/drawing/2010/main"/>
            </a:ext>
          </a:extLst>
        </p:spPr>
      </p:pic>
      <p:sp>
        <p:nvSpPr>
          <p:cNvPr id="7" name="ZoneTexte 6"/>
          <p:cNvSpPr txBox="1"/>
          <p:nvPr/>
        </p:nvSpPr>
        <p:spPr>
          <a:xfrm>
            <a:off x="56072" y="519706"/>
            <a:ext cx="1337095" cy="1777042"/>
          </a:xfrm>
          <a:prstGeom prst="rect">
            <a:avLst/>
          </a:prstGeom>
          <a:noFill/>
        </p:spPr>
        <p:txBody>
          <a:bodyPr wrap="square" lIns="0" tIns="0" rIns="0" bIns="0" rtlCol="0">
            <a:noAutofit/>
          </a:bodyPr>
          <a:lstStyle/>
          <a:p>
            <a:r>
              <a:rPr lang="fr-CH" sz="9600" u="sng" dirty="0" smtClean="0"/>
              <a:t>12</a:t>
            </a:r>
            <a:endParaRPr lang="fr-CH" sz="9600" u="sng" dirty="0"/>
          </a:p>
        </p:txBody>
      </p:sp>
      <p:sp>
        <p:nvSpPr>
          <p:cNvPr id="8" name="ZoneTexte 7"/>
          <p:cNvSpPr txBox="1"/>
          <p:nvPr/>
        </p:nvSpPr>
        <p:spPr>
          <a:xfrm>
            <a:off x="1304267" y="753134"/>
            <a:ext cx="4917056" cy="862642"/>
          </a:xfrm>
          <a:prstGeom prst="rect">
            <a:avLst/>
          </a:prstGeom>
          <a:noFill/>
        </p:spPr>
        <p:txBody>
          <a:bodyPr wrap="square" lIns="0" tIns="0" rIns="0" bIns="0" rtlCol="0">
            <a:noAutofit/>
          </a:bodyPr>
          <a:lstStyle/>
          <a:p>
            <a:r>
              <a:rPr lang="fr-CH" sz="4400" dirty="0" smtClean="0"/>
              <a:t>Discussion</a:t>
            </a:r>
            <a:endParaRPr lang="fr-CH" sz="4400" dirty="0"/>
          </a:p>
        </p:txBody>
      </p:sp>
      <p:sp>
        <p:nvSpPr>
          <p:cNvPr id="2" name="ZoneTexte 1"/>
          <p:cNvSpPr txBox="1"/>
          <p:nvPr/>
        </p:nvSpPr>
        <p:spPr>
          <a:xfrm>
            <a:off x="381000" y="1930400"/>
            <a:ext cx="8382000" cy="4567600"/>
          </a:xfrm>
          <a:prstGeom prst="rect">
            <a:avLst/>
          </a:prstGeom>
          <a:solidFill>
            <a:srgbClr val="7F7F7F">
              <a:alpha val="70000"/>
            </a:srgbClr>
          </a:solidFill>
        </p:spPr>
        <p:txBody>
          <a:bodyPr wrap="square" lIns="0" tIns="0" rIns="0" bIns="0" rtlCol="0">
            <a:noAutofit/>
          </a:bodyPr>
          <a:lstStyle/>
          <a:p>
            <a:r>
              <a:rPr lang="fr-FR" sz="5400" i="1" dirty="0"/>
              <a:t>« </a:t>
            </a:r>
            <a:r>
              <a:rPr lang="fr-FR" sz="5400" i="1" dirty="0" smtClean="0"/>
              <a:t>Quand </a:t>
            </a:r>
            <a:r>
              <a:rPr lang="fr-FR" sz="5400" i="1" dirty="0"/>
              <a:t>le vent du changement se </a:t>
            </a:r>
            <a:r>
              <a:rPr lang="fr-FR" sz="5400" i="1" dirty="0" smtClean="0"/>
              <a:t>lève, </a:t>
            </a:r>
            <a:r>
              <a:rPr lang="fr-FR" sz="5400" i="1" dirty="0"/>
              <a:t>les uns construisent des </a:t>
            </a:r>
            <a:r>
              <a:rPr lang="fr-FR" sz="5400" i="1" dirty="0" smtClean="0"/>
              <a:t>murs, </a:t>
            </a:r>
            <a:r>
              <a:rPr lang="fr-FR" sz="5400" i="1" dirty="0"/>
              <a:t>les autres des moulins à vent. » </a:t>
            </a:r>
            <a:endParaRPr lang="fr-FR" sz="5400" i="1" dirty="0" smtClean="0"/>
          </a:p>
          <a:p>
            <a:r>
              <a:rPr lang="fr-FR" sz="3200" i="1" dirty="0" smtClean="0"/>
              <a:t> </a:t>
            </a:r>
          </a:p>
          <a:p>
            <a:r>
              <a:rPr lang="fr-FR" sz="3200" b="1" i="1" dirty="0" smtClean="0"/>
              <a:t>Proverbe </a:t>
            </a:r>
            <a:r>
              <a:rPr lang="fr-FR" sz="3200" b="1" i="1" dirty="0"/>
              <a:t>chinois</a:t>
            </a:r>
          </a:p>
          <a:p>
            <a:endParaRPr lang="fr-CH" dirty="0"/>
          </a:p>
        </p:txBody>
      </p:sp>
    </p:spTree>
    <p:extLst>
      <p:ext uri="{BB962C8B-B14F-4D97-AF65-F5344CB8AC3E}">
        <p14:creationId xmlns:p14="http://schemas.microsoft.com/office/powerpoint/2010/main" val="1388818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p>
            <a:r>
              <a:rPr lang="de-CH" smtClean="0"/>
              <a:t>Seite </a:t>
            </a:r>
            <a:fld id="{41EA79BB-30CA-40E4-BF88-6080B9C43CC2}" type="slidenum">
              <a:rPr lang="de-CH" smtClean="0"/>
              <a:pPr/>
              <a:t>2</a:t>
            </a:fld>
            <a:endParaRPr lang="de-CH"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18437"/>
            <a:ext cx="9144000" cy="633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nvSpPr>
        <p:spPr>
          <a:xfrm>
            <a:off x="263047" y="5417384"/>
            <a:ext cx="6038489" cy="1240200"/>
          </a:xfrm>
          <a:prstGeom prst="rect">
            <a:avLst/>
          </a:prstGeom>
          <a:noFill/>
        </p:spPr>
        <p:txBody>
          <a:bodyPr wrap="square" lIns="0" tIns="0" rIns="0" bIns="0" rtlCol="0">
            <a:noAutofit/>
          </a:bodyPr>
          <a:lstStyle/>
          <a:p>
            <a:r>
              <a:rPr lang="fr-CH" sz="9600" u="sng" dirty="0">
                <a:solidFill>
                  <a:schemeClr val="bg1"/>
                </a:solidFill>
              </a:rPr>
              <a:t>1</a:t>
            </a:r>
            <a:r>
              <a:rPr lang="fr-CH" sz="4400" dirty="0" smtClean="0">
                <a:solidFill>
                  <a:schemeClr val="bg1"/>
                </a:solidFill>
              </a:rPr>
              <a:t> SUISSEDIGITAL</a:t>
            </a:r>
            <a:endParaRPr lang="fr-CH" sz="4400" dirty="0">
              <a:solidFill>
                <a:schemeClr val="bg1"/>
              </a:solidFill>
            </a:endParaRPr>
          </a:p>
        </p:txBody>
      </p:sp>
    </p:spTree>
    <p:extLst>
      <p:ext uri="{BB962C8B-B14F-4D97-AF65-F5344CB8AC3E}">
        <p14:creationId xmlns:p14="http://schemas.microsoft.com/office/powerpoint/2010/main" val="8954777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p>
            <a:r>
              <a:rPr lang="de-CH" smtClean="0"/>
              <a:t>Seite </a:t>
            </a:r>
            <a:fld id="{41EA79BB-30CA-40E4-BF88-6080B9C43CC2}" type="slidenum">
              <a:rPr lang="de-CH" smtClean="0"/>
              <a:pPr/>
              <a:t>3</a:t>
            </a:fld>
            <a:endParaRPr lang="de-CH" dirty="0"/>
          </a:p>
        </p:txBody>
      </p:sp>
      <p:sp>
        <p:nvSpPr>
          <p:cNvPr id="6" name="ZoneTexte 5"/>
          <p:cNvSpPr txBox="1"/>
          <p:nvPr/>
        </p:nvSpPr>
        <p:spPr>
          <a:xfrm>
            <a:off x="370936" y="5257800"/>
            <a:ext cx="6038489" cy="1240200"/>
          </a:xfrm>
          <a:prstGeom prst="rect">
            <a:avLst/>
          </a:prstGeom>
          <a:noFill/>
        </p:spPr>
        <p:txBody>
          <a:bodyPr wrap="square" lIns="0" tIns="0" rIns="0" bIns="0" rtlCol="0">
            <a:noAutofit/>
          </a:bodyPr>
          <a:lstStyle/>
          <a:p>
            <a:r>
              <a:rPr lang="fr-CH" sz="9600" u="sng" dirty="0">
                <a:solidFill>
                  <a:schemeClr val="bg1"/>
                </a:solidFill>
              </a:rPr>
              <a:t>1</a:t>
            </a:r>
            <a:r>
              <a:rPr lang="fr-CH" sz="4400" dirty="0" smtClean="0">
                <a:solidFill>
                  <a:schemeClr val="bg1"/>
                </a:solidFill>
              </a:rPr>
              <a:t> Introduction</a:t>
            </a:r>
            <a:endParaRPr lang="fr-CH" sz="4400" dirty="0">
              <a:solidFill>
                <a:schemeClr val="bg1"/>
              </a:solidFill>
            </a:endParaRPr>
          </a:p>
        </p:txBody>
      </p:sp>
      <p:pic>
        <p:nvPicPr>
          <p:cNvPr id="7" name="Image 6"/>
          <p:cNvPicPr/>
          <p:nvPr/>
        </p:nvPicPr>
        <p:blipFill rotWithShape="1">
          <a:blip r:embed="rId3"/>
          <a:srcRect l="34496" t="25214" r="19469" b="18377"/>
          <a:stretch/>
        </p:blipFill>
        <p:spPr bwMode="auto">
          <a:xfrm>
            <a:off x="0" y="510436"/>
            <a:ext cx="9144000" cy="6347564"/>
          </a:xfrm>
          <a:prstGeom prst="rect">
            <a:avLst/>
          </a:prstGeom>
          <a:ln>
            <a:noFill/>
          </a:ln>
          <a:extLst>
            <a:ext uri="{53640926-AAD7-44D8-BBD7-CCE9431645EC}">
              <a14:shadowObscured xmlns:a14="http://schemas.microsoft.com/office/drawing/2010/main"/>
            </a:ext>
          </a:extLst>
        </p:spPr>
      </p:pic>
      <p:sp>
        <p:nvSpPr>
          <p:cNvPr id="8" name="ZoneTexte 7"/>
          <p:cNvSpPr txBox="1"/>
          <p:nvPr/>
        </p:nvSpPr>
        <p:spPr>
          <a:xfrm>
            <a:off x="263047" y="5417384"/>
            <a:ext cx="6038489" cy="1240200"/>
          </a:xfrm>
          <a:prstGeom prst="rect">
            <a:avLst/>
          </a:prstGeom>
          <a:noFill/>
        </p:spPr>
        <p:txBody>
          <a:bodyPr wrap="square" lIns="0" tIns="0" rIns="0" bIns="0" rtlCol="0">
            <a:noAutofit/>
          </a:bodyPr>
          <a:lstStyle/>
          <a:p>
            <a:r>
              <a:rPr lang="fr-CH" sz="9600" u="sng" dirty="0">
                <a:solidFill>
                  <a:schemeClr val="bg1"/>
                </a:solidFill>
              </a:rPr>
              <a:t>2</a:t>
            </a:r>
            <a:r>
              <a:rPr lang="fr-CH" sz="4400" dirty="0" smtClean="0">
                <a:solidFill>
                  <a:schemeClr val="bg1"/>
                </a:solidFill>
              </a:rPr>
              <a:t> Déroulé du module</a:t>
            </a:r>
            <a:endParaRPr lang="fr-CH" sz="4400" dirty="0">
              <a:solidFill>
                <a:schemeClr val="bg1"/>
              </a:solidFill>
            </a:endParaRPr>
          </a:p>
        </p:txBody>
      </p:sp>
    </p:spTree>
    <p:extLst>
      <p:ext uri="{BB962C8B-B14F-4D97-AF65-F5344CB8AC3E}">
        <p14:creationId xmlns:p14="http://schemas.microsoft.com/office/powerpoint/2010/main" val="41259239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H"/>
          </a:p>
        </p:txBody>
      </p:sp>
      <p:sp>
        <p:nvSpPr>
          <p:cNvPr id="3" name="Espace réservé du texte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10"/>
          </p:nvPr>
        </p:nvSpPr>
        <p:spPr/>
        <p:txBody>
          <a:bodyPr/>
          <a:lstStyle/>
          <a:p>
            <a:r>
              <a:rPr lang="de-CH" smtClean="0"/>
              <a:t>Seite </a:t>
            </a:r>
            <a:fld id="{41EA79BB-30CA-40E4-BF88-6080B9C43CC2}" type="slidenum">
              <a:rPr lang="de-CH" smtClean="0"/>
              <a:pPr/>
              <a:t>4</a:t>
            </a:fld>
            <a:endParaRPr lang="de-CH" dirty="0"/>
          </a:p>
        </p:txBody>
      </p:sp>
      <p:pic>
        <p:nvPicPr>
          <p:cNvPr id="5" name="Grafik 1"/>
          <p:cNvPicPr/>
          <p:nvPr/>
        </p:nvPicPr>
        <p:blipFill rotWithShape="1">
          <a:blip r:embed="rId3"/>
          <a:srcRect l="15045" t="11464" r="16335" b="3879"/>
          <a:stretch/>
        </p:blipFill>
        <p:spPr bwMode="auto">
          <a:xfrm>
            <a:off x="0" y="507310"/>
            <a:ext cx="9144000" cy="6350689"/>
          </a:xfrm>
          <a:prstGeom prst="rect">
            <a:avLst/>
          </a:prstGeom>
          <a:ln>
            <a:noFill/>
          </a:ln>
          <a:extLst>
            <a:ext uri="{53640926-AAD7-44D8-BBD7-CCE9431645EC}">
              <a14:shadowObscured xmlns:a14="http://schemas.microsoft.com/office/drawing/2010/main"/>
            </a:ext>
          </a:extLst>
        </p:spPr>
      </p:pic>
      <p:sp>
        <p:nvSpPr>
          <p:cNvPr id="6" name="ZoneTexte 5"/>
          <p:cNvSpPr txBox="1"/>
          <p:nvPr/>
        </p:nvSpPr>
        <p:spPr>
          <a:xfrm>
            <a:off x="301924" y="350729"/>
            <a:ext cx="750262" cy="801665"/>
          </a:xfrm>
          <a:prstGeom prst="rect">
            <a:avLst/>
          </a:prstGeom>
          <a:noFill/>
        </p:spPr>
        <p:txBody>
          <a:bodyPr wrap="square" lIns="0" tIns="0" rIns="0" bIns="0" rtlCol="0">
            <a:noAutofit/>
          </a:bodyPr>
          <a:lstStyle/>
          <a:p>
            <a:r>
              <a:rPr lang="fr-CH" sz="9600" u="sng" dirty="0" smtClean="0">
                <a:solidFill>
                  <a:schemeClr val="bg1"/>
                </a:solidFill>
              </a:rPr>
              <a:t>3</a:t>
            </a:r>
            <a:endParaRPr lang="fr-CH" sz="4400" b="1" dirty="0">
              <a:solidFill>
                <a:schemeClr val="bg1"/>
              </a:solidFill>
            </a:endParaRPr>
          </a:p>
        </p:txBody>
      </p:sp>
      <p:sp>
        <p:nvSpPr>
          <p:cNvPr id="7" name="Rectangle 6"/>
          <p:cNvSpPr/>
          <p:nvPr/>
        </p:nvSpPr>
        <p:spPr>
          <a:xfrm>
            <a:off x="1052186" y="608420"/>
            <a:ext cx="4471792" cy="769441"/>
          </a:xfrm>
          <a:prstGeom prst="rect">
            <a:avLst/>
          </a:prstGeom>
        </p:spPr>
        <p:txBody>
          <a:bodyPr wrap="square">
            <a:spAutoFit/>
          </a:bodyPr>
          <a:lstStyle/>
          <a:p>
            <a:r>
              <a:rPr lang="fr-CH" sz="4400" dirty="0">
                <a:solidFill>
                  <a:schemeClr val="bg1"/>
                </a:solidFill>
              </a:rPr>
              <a:t>Numérisation</a:t>
            </a:r>
            <a:r>
              <a:rPr lang="fr-CH" sz="4400" b="1" dirty="0">
                <a:solidFill>
                  <a:schemeClr val="bg1"/>
                </a:solidFill>
              </a:rPr>
              <a:t>?</a:t>
            </a:r>
            <a:endParaRPr lang="fr-CH" sz="4400" dirty="0"/>
          </a:p>
        </p:txBody>
      </p:sp>
      <p:sp>
        <p:nvSpPr>
          <p:cNvPr id="8" name="ZoneTexte 7"/>
          <p:cNvSpPr txBox="1"/>
          <p:nvPr/>
        </p:nvSpPr>
        <p:spPr>
          <a:xfrm>
            <a:off x="209550" y="4895849"/>
            <a:ext cx="8820150" cy="1857375"/>
          </a:xfrm>
          <a:prstGeom prst="rect">
            <a:avLst/>
          </a:prstGeom>
          <a:solidFill>
            <a:schemeClr val="bg1">
              <a:lumMod val="75000"/>
            </a:schemeClr>
          </a:solidFill>
        </p:spPr>
        <p:txBody>
          <a:bodyPr wrap="square" lIns="0" tIns="0" rIns="0" bIns="0" rtlCol="0">
            <a:noAutofit/>
          </a:bodyPr>
          <a:lstStyle/>
          <a:p>
            <a:pPr algn="just"/>
            <a:r>
              <a:rPr lang="fr-CH" sz="3600" b="1" dirty="0" smtClean="0">
                <a:solidFill>
                  <a:schemeClr val="bg1"/>
                </a:solidFill>
              </a:rPr>
              <a:t>Mise </a:t>
            </a:r>
            <a:r>
              <a:rPr lang="fr-CH" sz="3600" b="1" dirty="0">
                <a:solidFill>
                  <a:schemeClr val="bg1"/>
                </a:solidFill>
              </a:rPr>
              <a:t>en œuvre </a:t>
            </a:r>
            <a:r>
              <a:rPr lang="fr-CH" sz="3600" b="1" i="1" dirty="0" smtClean="0">
                <a:solidFill>
                  <a:schemeClr val="bg1"/>
                </a:solidFill>
              </a:rPr>
              <a:t>d’outils</a:t>
            </a:r>
            <a:r>
              <a:rPr lang="fr-CH" sz="3600" b="1" dirty="0" smtClean="0">
                <a:solidFill>
                  <a:schemeClr val="bg1"/>
                </a:solidFill>
              </a:rPr>
              <a:t> </a:t>
            </a:r>
            <a:r>
              <a:rPr lang="fr-CH" sz="3600" b="1" dirty="0">
                <a:solidFill>
                  <a:schemeClr val="bg1"/>
                </a:solidFill>
              </a:rPr>
              <a:t>permettant une </a:t>
            </a:r>
            <a:r>
              <a:rPr lang="fr-CH" sz="3600" b="1" i="1" dirty="0">
                <a:solidFill>
                  <a:schemeClr val="bg1"/>
                </a:solidFill>
              </a:rPr>
              <a:t>perméabilité</a:t>
            </a:r>
            <a:r>
              <a:rPr lang="fr-CH" sz="3600" b="1" dirty="0">
                <a:solidFill>
                  <a:schemeClr val="bg1"/>
                </a:solidFill>
              </a:rPr>
              <a:t> quasi illimitée entre les </a:t>
            </a:r>
            <a:r>
              <a:rPr lang="fr-CH" sz="3600" b="1" i="1" dirty="0">
                <a:solidFill>
                  <a:schemeClr val="bg1"/>
                </a:solidFill>
              </a:rPr>
              <a:t>hommes</a:t>
            </a:r>
            <a:r>
              <a:rPr lang="fr-CH" sz="3600" b="1" dirty="0">
                <a:solidFill>
                  <a:schemeClr val="bg1"/>
                </a:solidFill>
              </a:rPr>
              <a:t>, </a:t>
            </a:r>
            <a:r>
              <a:rPr lang="fr-CH" sz="3600" b="1" i="1" dirty="0">
                <a:solidFill>
                  <a:schemeClr val="bg1"/>
                </a:solidFill>
              </a:rPr>
              <a:t>les machines </a:t>
            </a:r>
            <a:r>
              <a:rPr lang="fr-CH" sz="3600" b="1" dirty="0">
                <a:solidFill>
                  <a:schemeClr val="bg1"/>
                </a:solidFill>
              </a:rPr>
              <a:t>et </a:t>
            </a:r>
            <a:r>
              <a:rPr lang="fr-CH" sz="3600" b="1" i="1" dirty="0">
                <a:solidFill>
                  <a:schemeClr val="bg1"/>
                </a:solidFill>
              </a:rPr>
              <a:t>les </a:t>
            </a:r>
            <a:r>
              <a:rPr lang="fr-CH" sz="3600" b="1" i="1" dirty="0" smtClean="0">
                <a:solidFill>
                  <a:schemeClr val="bg1"/>
                </a:solidFill>
              </a:rPr>
              <a:t>logiciels.</a:t>
            </a:r>
            <a:endParaRPr lang="fr-CH" sz="3600" i="1" dirty="0">
              <a:solidFill>
                <a:schemeClr val="bg1"/>
              </a:solidFill>
            </a:endParaRPr>
          </a:p>
        </p:txBody>
      </p:sp>
    </p:spTree>
    <p:extLst>
      <p:ext uri="{BB962C8B-B14F-4D97-AF65-F5344CB8AC3E}">
        <p14:creationId xmlns:p14="http://schemas.microsoft.com/office/powerpoint/2010/main" val="354939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p>
            <a:endParaRPr lang="de-CH" dirty="0"/>
          </a:p>
        </p:txBody>
      </p:sp>
      <p:pic>
        <p:nvPicPr>
          <p:cNvPr id="6" name="Grafik 2"/>
          <p:cNvPicPr/>
          <p:nvPr/>
        </p:nvPicPr>
        <p:blipFill rotWithShape="1">
          <a:blip r:embed="rId3"/>
          <a:srcRect l="23458" t="25759" r="23609" b="19097"/>
          <a:stretch/>
        </p:blipFill>
        <p:spPr bwMode="auto">
          <a:xfrm>
            <a:off x="0" y="1621765"/>
            <a:ext cx="9144000" cy="5236235"/>
          </a:xfrm>
          <a:prstGeom prst="rect">
            <a:avLst/>
          </a:prstGeom>
          <a:ln>
            <a:noFill/>
          </a:ln>
          <a:extLst>
            <a:ext uri="{53640926-AAD7-44D8-BBD7-CCE9431645EC}">
              <a14:shadowObscured xmlns:a14="http://schemas.microsoft.com/office/drawing/2010/main"/>
            </a:ext>
          </a:extLst>
        </p:spPr>
      </p:pic>
      <p:sp>
        <p:nvSpPr>
          <p:cNvPr id="10" name="ZoneTexte 9"/>
          <p:cNvSpPr txBox="1"/>
          <p:nvPr/>
        </p:nvSpPr>
        <p:spPr>
          <a:xfrm>
            <a:off x="776377" y="888521"/>
            <a:ext cx="45719" cy="45719"/>
          </a:xfrm>
          <a:prstGeom prst="rect">
            <a:avLst/>
          </a:prstGeom>
          <a:noFill/>
        </p:spPr>
        <p:txBody>
          <a:bodyPr wrap="square" lIns="0" tIns="0" rIns="0" bIns="0" rtlCol="0">
            <a:noAutofit/>
          </a:bodyPr>
          <a:lstStyle/>
          <a:p>
            <a:endParaRPr lang="fr-CH" dirty="0"/>
          </a:p>
        </p:txBody>
      </p:sp>
      <p:sp>
        <p:nvSpPr>
          <p:cNvPr id="11" name="ZoneTexte 10"/>
          <p:cNvSpPr txBox="1"/>
          <p:nvPr/>
        </p:nvSpPr>
        <p:spPr>
          <a:xfrm>
            <a:off x="0" y="517586"/>
            <a:ext cx="9144000" cy="1199072"/>
          </a:xfrm>
          <a:prstGeom prst="rect">
            <a:avLst/>
          </a:prstGeom>
          <a:solidFill>
            <a:srgbClr val="00B0F0"/>
          </a:solidFill>
          <a:ln>
            <a:solidFill>
              <a:schemeClr val="bg1"/>
            </a:solidFill>
          </a:ln>
        </p:spPr>
        <p:txBody>
          <a:bodyPr wrap="square" lIns="0" tIns="0" rIns="0" bIns="0" rtlCol="0">
            <a:noAutofit/>
          </a:bodyPr>
          <a:lstStyle/>
          <a:p>
            <a:endParaRPr lang="fr-CH" dirty="0"/>
          </a:p>
        </p:txBody>
      </p:sp>
      <p:sp>
        <p:nvSpPr>
          <p:cNvPr id="12" name="ZoneTexte 11"/>
          <p:cNvSpPr txBox="1"/>
          <p:nvPr/>
        </p:nvSpPr>
        <p:spPr>
          <a:xfrm>
            <a:off x="284672" y="215660"/>
            <a:ext cx="776377" cy="940278"/>
          </a:xfrm>
          <a:prstGeom prst="rect">
            <a:avLst/>
          </a:prstGeom>
          <a:noFill/>
        </p:spPr>
        <p:txBody>
          <a:bodyPr wrap="square" lIns="0" tIns="0" rIns="0" bIns="0" rtlCol="0">
            <a:noAutofit/>
          </a:bodyPr>
          <a:lstStyle/>
          <a:p>
            <a:r>
              <a:rPr lang="fr-CH" sz="9600" u="sng" dirty="0">
                <a:solidFill>
                  <a:schemeClr val="bg1"/>
                </a:solidFill>
              </a:rPr>
              <a:t>4</a:t>
            </a:r>
          </a:p>
        </p:txBody>
      </p:sp>
      <p:sp>
        <p:nvSpPr>
          <p:cNvPr id="13" name="ZoneTexte 12"/>
          <p:cNvSpPr txBox="1"/>
          <p:nvPr/>
        </p:nvSpPr>
        <p:spPr>
          <a:xfrm>
            <a:off x="1061050" y="601692"/>
            <a:ext cx="4649638" cy="935966"/>
          </a:xfrm>
          <a:prstGeom prst="rect">
            <a:avLst/>
          </a:prstGeom>
          <a:noFill/>
        </p:spPr>
        <p:txBody>
          <a:bodyPr wrap="square" lIns="0" tIns="0" rIns="0" bIns="0" rtlCol="0">
            <a:noAutofit/>
          </a:bodyPr>
          <a:lstStyle/>
          <a:p>
            <a:r>
              <a:rPr lang="fr-CH" sz="4400" dirty="0" smtClean="0">
                <a:solidFill>
                  <a:schemeClr val="bg1"/>
                </a:solidFill>
              </a:rPr>
              <a:t>Un peu d’Histoire…</a:t>
            </a:r>
            <a:endParaRPr lang="fr-CH" sz="4400" dirty="0">
              <a:solidFill>
                <a:schemeClr val="bg1"/>
              </a:solidFill>
            </a:endParaRPr>
          </a:p>
        </p:txBody>
      </p:sp>
      <p:sp>
        <p:nvSpPr>
          <p:cNvPr id="14" name="Rectangle 13"/>
          <p:cNvSpPr/>
          <p:nvPr/>
        </p:nvSpPr>
        <p:spPr>
          <a:xfrm>
            <a:off x="4822166" y="1621765"/>
            <a:ext cx="776378" cy="879898"/>
          </a:xfrm>
          <a:prstGeom prst="rect">
            <a:avLst/>
          </a:prstGeom>
          <a:no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3944412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p:nvPr/>
        </p:nvPicPr>
        <p:blipFill rotWithShape="1">
          <a:blip r:embed="rId3"/>
          <a:srcRect l="12260" t="30556" r="46392" b="28846"/>
          <a:stretch/>
        </p:blipFill>
        <p:spPr bwMode="auto">
          <a:xfrm>
            <a:off x="0" y="516453"/>
            <a:ext cx="9144000" cy="6341545"/>
          </a:xfrm>
          <a:prstGeom prst="rect">
            <a:avLst/>
          </a:prstGeom>
          <a:ln>
            <a:noFill/>
          </a:ln>
          <a:extLst>
            <a:ext uri="{53640926-AAD7-44D8-BBD7-CCE9431645EC}">
              <a14:shadowObscured xmlns:a14="http://schemas.microsoft.com/office/drawing/2010/main"/>
            </a:ext>
          </a:extLst>
        </p:spPr>
      </p:pic>
      <p:sp>
        <p:nvSpPr>
          <p:cNvPr id="2" name="ZoneTexte 1"/>
          <p:cNvSpPr txBox="1"/>
          <p:nvPr/>
        </p:nvSpPr>
        <p:spPr>
          <a:xfrm>
            <a:off x="0" y="663879"/>
            <a:ext cx="7265096" cy="375781"/>
          </a:xfrm>
          <a:prstGeom prst="rect">
            <a:avLst/>
          </a:prstGeom>
          <a:solidFill>
            <a:schemeClr val="bg2"/>
          </a:solidFill>
        </p:spPr>
        <p:txBody>
          <a:bodyPr wrap="square" lIns="0" tIns="0" rIns="0" bIns="0" rtlCol="0">
            <a:noAutofit/>
          </a:bodyPr>
          <a:lstStyle/>
          <a:p>
            <a:endParaRPr lang="fr-CH" dirty="0"/>
          </a:p>
        </p:txBody>
      </p:sp>
      <p:sp>
        <p:nvSpPr>
          <p:cNvPr id="4" name="ZoneTexte 3"/>
          <p:cNvSpPr txBox="1"/>
          <p:nvPr/>
        </p:nvSpPr>
        <p:spPr>
          <a:xfrm>
            <a:off x="134360" y="305648"/>
            <a:ext cx="776377" cy="940278"/>
          </a:xfrm>
          <a:prstGeom prst="rect">
            <a:avLst/>
          </a:prstGeom>
          <a:noFill/>
        </p:spPr>
        <p:txBody>
          <a:bodyPr wrap="square" lIns="0" tIns="0" rIns="0" bIns="0" rtlCol="0">
            <a:noAutofit/>
          </a:bodyPr>
          <a:lstStyle/>
          <a:p>
            <a:r>
              <a:rPr lang="fr-CH" sz="9600" u="sng" dirty="0"/>
              <a:t>5</a:t>
            </a:r>
          </a:p>
        </p:txBody>
      </p:sp>
      <p:sp>
        <p:nvSpPr>
          <p:cNvPr id="5" name="ZoneTexte 4"/>
          <p:cNvSpPr txBox="1"/>
          <p:nvPr/>
        </p:nvSpPr>
        <p:spPr>
          <a:xfrm>
            <a:off x="910737" y="514183"/>
            <a:ext cx="7018238" cy="523207"/>
          </a:xfrm>
          <a:prstGeom prst="rect">
            <a:avLst/>
          </a:prstGeom>
          <a:noFill/>
        </p:spPr>
        <p:txBody>
          <a:bodyPr wrap="square" lIns="0" tIns="0" rIns="0" bIns="0" rtlCol="0">
            <a:noAutofit/>
          </a:bodyPr>
          <a:lstStyle/>
          <a:p>
            <a:r>
              <a:rPr lang="fr-CH" sz="4400" dirty="0" smtClean="0"/>
              <a:t>Quelles conséquences?</a:t>
            </a:r>
            <a:endParaRPr lang="fr-CH" sz="4400" dirty="0"/>
          </a:p>
        </p:txBody>
      </p:sp>
    </p:spTree>
    <p:extLst>
      <p:ext uri="{BB962C8B-B14F-4D97-AF65-F5344CB8AC3E}">
        <p14:creationId xmlns:p14="http://schemas.microsoft.com/office/powerpoint/2010/main" val="16263610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p>
            <a:r>
              <a:rPr lang="de-CH" smtClean="0"/>
              <a:t>Seite </a:t>
            </a:r>
            <a:fld id="{41EA79BB-30CA-40E4-BF88-6080B9C43CC2}" type="slidenum">
              <a:rPr lang="de-CH" smtClean="0"/>
              <a:pPr/>
              <a:t>7</a:t>
            </a:fld>
            <a:endParaRPr lang="de-CH" dirty="0"/>
          </a:p>
        </p:txBody>
      </p:sp>
      <p:pic>
        <p:nvPicPr>
          <p:cNvPr id="6" name="Image 5"/>
          <p:cNvPicPr/>
          <p:nvPr/>
        </p:nvPicPr>
        <p:blipFill rotWithShape="1">
          <a:blip r:embed="rId3"/>
          <a:srcRect l="15866" t="13889" r="9733" b="11752"/>
          <a:stretch/>
        </p:blipFill>
        <p:spPr bwMode="auto">
          <a:xfrm>
            <a:off x="0" y="520230"/>
            <a:ext cx="9144000" cy="6337770"/>
          </a:xfrm>
          <a:prstGeom prst="rect">
            <a:avLst/>
          </a:prstGeom>
          <a:ln>
            <a:noFill/>
          </a:ln>
          <a:extLst>
            <a:ext uri="{53640926-AAD7-44D8-BBD7-CCE9431645EC}">
              <a14:shadowObscured xmlns:a14="http://schemas.microsoft.com/office/drawing/2010/main"/>
            </a:ext>
          </a:extLst>
        </p:spPr>
      </p:pic>
      <p:sp>
        <p:nvSpPr>
          <p:cNvPr id="5" name="ZoneTexte 4"/>
          <p:cNvSpPr txBox="1"/>
          <p:nvPr/>
        </p:nvSpPr>
        <p:spPr>
          <a:xfrm>
            <a:off x="300625" y="5179512"/>
            <a:ext cx="8567802" cy="1553227"/>
          </a:xfrm>
          <a:prstGeom prst="rect">
            <a:avLst/>
          </a:prstGeom>
          <a:noFill/>
        </p:spPr>
        <p:txBody>
          <a:bodyPr wrap="square" lIns="0" tIns="0" rIns="0" bIns="0" rtlCol="0">
            <a:noAutofit/>
          </a:bodyPr>
          <a:lstStyle/>
          <a:p>
            <a:r>
              <a:rPr lang="fr-CH" sz="9600" u="sng" dirty="0">
                <a:solidFill>
                  <a:schemeClr val="bg1"/>
                </a:solidFill>
              </a:rPr>
              <a:t>6</a:t>
            </a:r>
            <a:r>
              <a:rPr lang="fr-CH" sz="9600" dirty="0" smtClean="0">
                <a:solidFill>
                  <a:schemeClr val="bg1"/>
                </a:solidFill>
              </a:rPr>
              <a:t> </a:t>
            </a:r>
            <a:r>
              <a:rPr lang="fr-CH" sz="4400" dirty="0" smtClean="0">
                <a:solidFill>
                  <a:schemeClr val="bg1"/>
                </a:solidFill>
              </a:rPr>
              <a:t>Concrètement ça donne quoi?</a:t>
            </a:r>
            <a:r>
              <a:rPr lang="fr-CH" dirty="0" smtClean="0">
                <a:solidFill>
                  <a:schemeClr val="bg1"/>
                </a:solidFill>
              </a:rPr>
              <a:t> </a:t>
            </a:r>
            <a:endParaRPr lang="fr-CH" sz="4400" dirty="0">
              <a:solidFill>
                <a:schemeClr val="bg1"/>
              </a:solidFill>
            </a:endParaRPr>
          </a:p>
          <a:p>
            <a:endParaRPr lang="fr-CH" dirty="0"/>
          </a:p>
        </p:txBody>
      </p:sp>
    </p:spTree>
    <p:extLst>
      <p:ext uri="{BB962C8B-B14F-4D97-AF65-F5344CB8AC3E}">
        <p14:creationId xmlns:p14="http://schemas.microsoft.com/office/powerpoint/2010/main" val="1445717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H"/>
          </a:p>
        </p:txBody>
      </p:sp>
      <p:sp>
        <p:nvSpPr>
          <p:cNvPr id="3" name="Espace réservé du texte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10"/>
          </p:nvPr>
        </p:nvSpPr>
        <p:spPr/>
        <p:txBody>
          <a:bodyPr/>
          <a:lstStyle/>
          <a:p>
            <a:r>
              <a:rPr lang="de-CH" smtClean="0"/>
              <a:t>Seite </a:t>
            </a:r>
            <a:fld id="{41EA79BB-30CA-40E4-BF88-6080B9C43CC2}" type="slidenum">
              <a:rPr lang="de-CH" smtClean="0"/>
              <a:pPr/>
              <a:t>8</a:t>
            </a:fld>
            <a:endParaRPr lang="de-CH" dirty="0"/>
          </a:p>
        </p:txBody>
      </p:sp>
      <p:pic>
        <p:nvPicPr>
          <p:cNvPr id="5" name="Image 4"/>
          <p:cNvPicPr/>
          <p:nvPr/>
        </p:nvPicPr>
        <p:blipFill rotWithShape="1">
          <a:blip r:embed="rId3"/>
          <a:srcRect l="15610" t="14939" r="15606" b="9457"/>
          <a:stretch/>
        </p:blipFill>
        <p:spPr bwMode="auto">
          <a:xfrm>
            <a:off x="8626" y="523234"/>
            <a:ext cx="9144000" cy="6330201"/>
          </a:xfrm>
          <a:prstGeom prst="rect">
            <a:avLst/>
          </a:prstGeom>
          <a:ln>
            <a:noFill/>
          </a:ln>
          <a:extLst>
            <a:ext uri="{53640926-AAD7-44D8-BBD7-CCE9431645EC}">
              <a14:shadowObscured xmlns:a14="http://schemas.microsoft.com/office/drawing/2010/main"/>
            </a:ext>
          </a:extLst>
        </p:spPr>
      </p:pic>
      <p:sp>
        <p:nvSpPr>
          <p:cNvPr id="6" name="ZoneTexte 5"/>
          <p:cNvSpPr txBox="1"/>
          <p:nvPr/>
        </p:nvSpPr>
        <p:spPr>
          <a:xfrm>
            <a:off x="120769" y="309368"/>
            <a:ext cx="984131" cy="1345721"/>
          </a:xfrm>
          <a:prstGeom prst="rect">
            <a:avLst/>
          </a:prstGeom>
          <a:noFill/>
        </p:spPr>
        <p:txBody>
          <a:bodyPr wrap="square" lIns="0" tIns="0" rIns="0" bIns="0" rtlCol="0">
            <a:noAutofit/>
          </a:bodyPr>
          <a:lstStyle/>
          <a:p>
            <a:r>
              <a:rPr lang="fr-CH" sz="9600" u="sng" dirty="0"/>
              <a:t>7</a:t>
            </a:r>
          </a:p>
        </p:txBody>
      </p:sp>
      <p:sp>
        <p:nvSpPr>
          <p:cNvPr id="7" name="ZoneTexte 6"/>
          <p:cNvSpPr txBox="1"/>
          <p:nvPr/>
        </p:nvSpPr>
        <p:spPr>
          <a:xfrm>
            <a:off x="974784" y="470056"/>
            <a:ext cx="7211683" cy="615452"/>
          </a:xfrm>
          <a:prstGeom prst="rect">
            <a:avLst/>
          </a:prstGeom>
          <a:noFill/>
        </p:spPr>
        <p:txBody>
          <a:bodyPr wrap="square" lIns="0" tIns="0" rIns="0" bIns="0" rtlCol="0">
            <a:noAutofit/>
          </a:bodyPr>
          <a:lstStyle/>
          <a:p>
            <a:r>
              <a:rPr lang="fr-CH" sz="4400" dirty="0" smtClean="0"/>
              <a:t>Quelques caractéristiques  </a:t>
            </a:r>
            <a:endParaRPr lang="fr-CH" sz="4400" dirty="0"/>
          </a:p>
        </p:txBody>
      </p:sp>
    </p:spTree>
    <p:extLst>
      <p:ext uri="{BB962C8B-B14F-4D97-AF65-F5344CB8AC3E}">
        <p14:creationId xmlns:p14="http://schemas.microsoft.com/office/powerpoint/2010/main" val="21651497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H"/>
          </a:p>
        </p:txBody>
      </p:sp>
      <p:sp>
        <p:nvSpPr>
          <p:cNvPr id="3" name="Espace réservé du texte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10"/>
          </p:nvPr>
        </p:nvSpPr>
        <p:spPr/>
        <p:txBody>
          <a:bodyPr/>
          <a:lstStyle/>
          <a:p>
            <a:r>
              <a:rPr lang="de-CH" smtClean="0"/>
              <a:t>Seite </a:t>
            </a:r>
            <a:fld id="{41EA79BB-30CA-40E4-BF88-6080B9C43CC2}" type="slidenum">
              <a:rPr lang="de-CH" smtClean="0"/>
              <a:pPr/>
              <a:t>9</a:t>
            </a:fld>
            <a:endParaRPr lang="de-CH" dirty="0"/>
          </a:p>
        </p:txBody>
      </p:sp>
      <p:pic>
        <p:nvPicPr>
          <p:cNvPr id="5" name="Image 4"/>
          <p:cNvPicPr/>
          <p:nvPr/>
        </p:nvPicPr>
        <p:blipFill rotWithShape="1">
          <a:blip r:embed="rId3"/>
          <a:srcRect l="27853" t="32825" r="34773" b="23142"/>
          <a:stretch/>
        </p:blipFill>
        <p:spPr bwMode="auto">
          <a:xfrm>
            <a:off x="0" y="504670"/>
            <a:ext cx="9144000" cy="6353330"/>
          </a:xfrm>
          <a:prstGeom prst="rect">
            <a:avLst/>
          </a:prstGeom>
          <a:ln>
            <a:noFill/>
          </a:ln>
          <a:extLst>
            <a:ext uri="{53640926-AAD7-44D8-BBD7-CCE9431645EC}">
              <a14:shadowObscured xmlns:a14="http://schemas.microsoft.com/office/drawing/2010/main"/>
            </a:ext>
          </a:extLst>
        </p:spPr>
      </p:pic>
      <p:sp>
        <p:nvSpPr>
          <p:cNvPr id="7" name="ZoneTexte 6"/>
          <p:cNvSpPr txBox="1"/>
          <p:nvPr/>
        </p:nvSpPr>
        <p:spPr>
          <a:xfrm>
            <a:off x="1164921" y="1035277"/>
            <a:ext cx="7779054" cy="776377"/>
          </a:xfrm>
          <a:prstGeom prst="rect">
            <a:avLst/>
          </a:prstGeom>
          <a:noFill/>
        </p:spPr>
        <p:txBody>
          <a:bodyPr wrap="square" lIns="0" tIns="0" rIns="0" bIns="0" rtlCol="0">
            <a:noAutofit/>
          </a:bodyPr>
          <a:lstStyle/>
          <a:p>
            <a:r>
              <a:rPr lang="fr-CH" sz="4400" dirty="0" smtClean="0">
                <a:solidFill>
                  <a:schemeClr val="bg1"/>
                </a:solidFill>
              </a:rPr>
              <a:t>Opportunités, </a:t>
            </a:r>
            <a:r>
              <a:rPr lang="fr-CH" sz="4400" dirty="0">
                <a:solidFill>
                  <a:schemeClr val="bg1"/>
                </a:solidFill>
              </a:rPr>
              <a:t>défis, risques…?</a:t>
            </a:r>
          </a:p>
        </p:txBody>
      </p:sp>
      <p:sp>
        <p:nvSpPr>
          <p:cNvPr id="8" name="ZoneTexte 7"/>
          <p:cNvSpPr txBox="1"/>
          <p:nvPr/>
        </p:nvSpPr>
        <p:spPr>
          <a:xfrm>
            <a:off x="351898" y="760236"/>
            <a:ext cx="1364168" cy="1526876"/>
          </a:xfrm>
          <a:prstGeom prst="rect">
            <a:avLst/>
          </a:prstGeom>
          <a:noFill/>
        </p:spPr>
        <p:txBody>
          <a:bodyPr wrap="square" lIns="0" tIns="0" rIns="0" bIns="0" rtlCol="0">
            <a:noAutofit/>
          </a:bodyPr>
          <a:lstStyle/>
          <a:p>
            <a:r>
              <a:rPr lang="fr-CH" sz="9600" u="sng" dirty="0">
                <a:solidFill>
                  <a:schemeClr val="bg1"/>
                </a:solidFill>
              </a:rPr>
              <a:t>8</a:t>
            </a:r>
          </a:p>
        </p:txBody>
      </p:sp>
    </p:spTree>
    <p:extLst>
      <p:ext uri="{BB962C8B-B14F-4D97-AF65-F5344CB8AC3E}">
        <p14:creationId xmlns:p14="http://schemas.microsoft.com/office/powerpoint/2010/main" val="654393100"/>
      </p:ext>
    </p:extLst>
  </p:cSld>
  <p:clrMapOvr>
    <a:masterClrMapping/>
  </p:clrMapOvr>
  <p:timing>
    <p:tnLst>
      <p:par>
        <p:cTn id="1" dur="indefinite" restart="never" nodeType="tmRoot"/>
      </p:par>
    </p:tnLst>
  </p:timing>
</p:sld>
</file>

<file path=ppt/theme/theme1.xml><?xml version="1.0" encoding="utf-8"?>
<a:theme xmlns:a="http://schemas.openxmlformats.org/drawingml/2006/main" name="SuisseDigital">
  <a:themeElements>
    <a:clrScheme name="SuisseDigital">
      <a:dk1>
        <a:sysClr val="windowText" lastClr="000000"/>
      </a:dk1>
      <a:lt1>
        <a:sysClr val="window" lastClr="FFFFFF"/>
      </a:lt1>
      <a:dk2>
        <a:srgbClr val="AAA096"/>
      </a:dk2>
      <a:lt2>
        <a:srgbClr val="FFFFFF"/>
      </a:lt2>
      <a:accent1>
        <a:srgbClr val="FF0F00"/>
      </a:accent1>
      <a:accent2>
        <a:srgbClr val="971005"/>
      </a:accent2>
      <a:accent3>
        <a:srgbClr val="C34D31"/>
      </a:accent3>
      <a:accent4>
        <a:srgbClr val="CA7E60"/>
      </a:accent4>
      <a:accent5>
        <a:srgbClr val="A6826E"/>
      </a:accent5>
      <a:accent6>
        <a:srgbClr val="D0A995"/>
      </a:accent6>
      <a:hlink>
        <a:srgbClr val="000000"/>
      </a:hlink>
      <a:folHlink>
        <a:srgbClr val="000000"/>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defRPr dirty="0"/>
        </a:defPPr>
      </a:lstStyle>
    </a:txDef>
  </a:objectDefaults>
  <a:extraClrSchemeLst>
    <a:extraClrScheme>
      <a:clrScheme name="SuisseDigital">
        <a:dk1>
          <a:sysClr val="windowText" lastClr="000000"/>
        </a:dk1>
        <a:lt1>
          <a:sysClr val="window" lastClr="FFFFFF"/>
        </a:lt1>
        <a:dk2>
          <a:srgbClr val="AAA096"/>
        </a:dk2>
        <a:lt2>
          <a:srgbClr val="FFFFFF"/>
        </a:lt2>
        <a:accent1>
          <a:srgbClr val="FF0F00"/>
        </a:accent1>
        <a:accent2>
          <a:srgbClr val="971005"/>
        </a:accent2>
        <a:accent3>
          <a:srgbClr val="C34D31"/>
        </a:accent3>
        <a:accent4>
          <a:srgbClr val="CA7E60"/>
        </a:accent4>
        <a:accent5>
          <a:srgbClr val="A6826E"/>
        </a:accent5>
        <a:accent6>
          <a:srgbClr val="D0A995"/>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uisseDigital_Vorlage_de.potx" id="{B9FC744D-7B83-4087-9FB6-6290D0CA76C3}" vid="{CEDF62AA-31EC-4CC7-9BE0-754CB970236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SuisseDigital_Vorlage_de</Template>
  <TotalTime>0</TotalTime>
  <Words>1336</Words>
  <Application>Microsoft Macintosh PowerPoint</Application>
  <PresentationFormat>Bildschirmpräsentation (4:3)</PresentationFormat>
  <Paragraphs>155</Paragraphs>
  <Slides>13</Slides>
  <Notes>13</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13</vt:i4>
      </vt:variant>
    </vt:vector>
  </HeadingPairs>
  <TitlesOfParts>
    <vt:vector size="19" baseType="lpstr">
      <vt:lpstr>Arial</vt:lpstr>
      <vt:lpstr>Calibri</vt:lpstr>
      <vt:lpstr>Calibri Light</vt:lpstr>
      <vt:lpstr>Mangal</vt:lpstr>
      <vt:lpstr>Symbol</vt:lpstr>
      <vt:lpstr>SuisseDigital</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Präsentation Titel 1</dc:title>
  <dc:creator>Reto Zumoberhaus</dc:creator>
  <cp:lastModifiedBy>Olga Baranova</cp:lastModifiedBy>
  <cp:revision>524</cp:revision>
  <cp:lastPrinted>2016-11-14T13:25:02Z</cp:lastPrinted>
  <dcterms:created xsi:type="dcterms:W3CDTF">2015-09-03T07:29:33Z</dcterms:created>
  <dcterms:modified xsi:type="dcterms:W3CDTF">2017-08-09T08:19:00Z</dcterms:modified>
</cp:coreProperties>
</file>