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9" r:id="rId2"/>
    <p:sldId id="298" r:id="rId3"/>
    <p:sldId id="300" r:id="rId4"/>
    <p:sldId id="259" r:id="rId5"/>
    <p:sldId id="301" r:id="rId6"/>
    <p:sldId id="260" r:id="rId7"/>
    <p:sldId id="261" r:id="rId8"/>
    <p:sldId id="264" r:id="rId9"/>
    <p:sldId id="265" r:id="rId10"/>
    <p:sldId id="267" r:id="rId11"/>
    <p:sldId id="268" r:id="rId12"/>
    <p:sldId id="269" r:id="rId13"/>
    <p:sldId id="275" r:id="rId14"/>
    <p:sldId id="277" r:id="rId15"/>
    <p:sldId id="279" r:id="rId16"/>
    <p:sldId id="280" r:id="rId17"/>
    <p:sldId id="282" r:id="rId18"/>
    <p:sldId id="283" r:id="rId19"/>
    <p:sldId id="284" r:id="rId20"/>
    <p:sldId id="285" r:id="rId21"/>
    <p:sldId id="286" r:id="rId22"/>
    <p:sldId id="287" r:id="rId23"/>
    <p:sldId id="289" r:id="rId24"/>
    <p:sldId id="290" r:id="rId25"/>
    <p:sldId id="291" r:id="rId26"/>
    <p:sldId id="302" r:id="rId27"/>
    <p:sldId id="293" r:id="rId28"/>
    <p:sldId id="294" r:id="rId29"/>
    <p:sldId id="295" r:id="rId30"/>
    <p:sldId id="303" r:id="rId31"/>
    <p:sldId id="297" r:id="rId32"/>
  </p:sldIdLst>
  <p:sldSz cx="12192000" cy="6858000"/>
  <p:notesSz cx="6858000" cy="12192000"/>
  <p:defaultTex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ja Jansen" initials="RJ" lastIdx="1" clrIdx="0"/>
  <p:cmAuthor id="2" name="Nicola Siegrist" initials="N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2FA41A-E3D3-A0A5-70CF-D95BA2AE3360}">
  <a:tblStyle styleId="{762FA41A-E3D3-A0A5-70CF-D95BA2AE3360}" styleName="Dark Style 2 - Accent 1/Accent 2">
    <a:wholeTbl>
      <a:tcTxStyle>
        <a:fontRef idx="minor"/>
        <a:schemeClr val="dk1"/>
      </a:tcTxStyle>
      <a:tcStyle>
        <a:tcBdr>
          <a:left>
            <a:ln w="12700">
              <a:noFill/>
            </a:ln>
          </a:left>
          <a:right>
            <a:ln w="12700">
              <a:noFill/>
            </a:ln>
          </a:right>
          <a:top>
            <a:ln w="12700">
              <a:noFill/>
            </a:ln>
          </a:top>
          <a:bottom>
            <a:ln w="12700">
              <a:noFill/>
            </a:ln>
          </a:bottom>
          <a:insideH>
            <a:ln w="12700">
              <a:noFill/>
            </a:ln>
          </a:insideH>
          <a:insideV>
            <a:ln w="12700">
              <a:no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schemeClr val="dk1"/>
      </a:tcTxStyle>
      <a:tcStyle>
        <a:tcBdr/>
      </a:tcStyle>
    </a:lastCol>
    <a:firstCol>
      <a:tcTxStyle b="on">
        <a:fontRef idx="minor"/>
        <a:schemeClr val="dk1"/>
      </a:tcTxStyle>
      <a:tcStyle>
        <a:tcBdr/>
      </a:tcStyle>
    </a:firstCol>
    <a:lastRow>
      <a:tcTxStyle b="on">
        <a:fontRef idx="minor"/>
        <a:schemeClr val="dk1"/>
      </a:tcTxStyle>
      <a:tcStyle>
        <a:tcBdr>
          <a:top>
            <a:ln w="38100">
              <a:solidFill>
                <a:schemeClr val="dk1"/>
              </a:solidFill>
            </a:ln>
          </a:top>
        </a:tcBdr>
        <a:fill>
          <a:solidFill>
            <a:schemeClr val="accent1">
              <a:tint val="20000"/>
            </a:schemeClr>
          </a:solidFill>
        </a:fill>
      </a:tcStyle>
    </a:lastRow>
    <a:seCell>
      <a:tcStyle>
        <a:tcBdr/>
      </a:tcStyle>
    </a:seCell>
    <a:swCell>
      <a:tcStyle>
        <a:tcBdr/>
      </a:tcStyle>
    </a:swCell>
    <a:firstRow>
      <a:tcTxStyle b="on">
        <a:fontRef idx="minor"/>
        <a:schemeClr val="lt1"/>
      </a:tcTxStyle>
      <a:tcStyle>
        <a:tcBdr>
          <a:bottom>
            <a:ln w="12700">
              <a:noFill/>
            </a:ln>
          </a:bottom>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61" autoAdjust="0"/>
    <p:restoredTop sz="65047" autoAdjust="0"/>
  </p:normalViewPr>
  <p:slideViewPr>
    <p:cSldViewPr>
      <p:cViewPr varScale="1">
        <p:scale>
          <a:sx n="40" d="100"/>
          <a:sy n="40" d="100"/>
        </p:scale>
        <p:origin x="130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5T19:55:20" idx="1">
    <p:pos x="5455" y="0"/>
    <p:text>die folgenden drei grafiken müssen neu angeschrieben werden
--&gt; siehe Skizze</p:text>
    <p:extLst mod="1">
      <p:ext uri="{C676402C-5697-4E1C-873F-D02D1690AC5C}">
        <p15:threadingInfo xmlns:p15="http://schemas.microsoft.com/office/powerpoint/2012/main" timeZoneBias="-120"/>
      </p:ext>
      <p:ext uri="{19B8F6BF-5375-455C-9EA6-DF929625EA0E}">
        <p15:presenceInfo xmlns="" xmlns:m="http://schemas.openxmlformats.org/officeDocument/2006/math" xmlns:w="http://schemas.openxmlformats.org/wordprocessingml/2006/main" xmlns:p15="http://schemas.microsoft.com/office/powerpoint/2012/main" userId="teamlab_data:0;33;ocaq9fftroib_ronja.jansen@juso.ch;1;12;Ronja Jansen;2;1;0;3;20;2021-07-05T17:55:20Z;4;38;{619CA04C-209F-1376-C897-963790877D98};" providerId="AD"/>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a:p>
        </p:txBody>
      </p:sp>
      <p:sp>
        <p:nvSpPr>
          <p:cNvPr id="5"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152DEBA0-D1EE-4BEF-9A76-6DAF68014548}" type="datetimeFigureOut">
              <a:rPr lang="de-DE"/>
              <a:t>24.08.2021</a:t>
            </a:fld>
            <a:endParaRPr/>
          </a:p>
        </p:txBody>
      </p:sp>
      <p:sp>
        <p:nvSpPr>
          <p:cNvPr id="6"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a:p>
        </p:txBody>
      </p:sp>
      <p:sp>
        <p:nvSpPr>
          <p:cNvPr id="7"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9"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89E394EA-D8F7-408C-A8FB-A6F0FE868EE4}" type="slidenum">
              <a:rPr/>
              <a:t>‹Nr.›</a:t>
            </a:fld>
            <a:endParaRPr/>
          </a:p>
        </p:txBody>
      </p:sp>
    </p:spTree>
    <p:extLst>
      <p:ext uri="{BB962C8B-B14F-4D97-AF65-F5344CB8AC3E}">
        <p14:creationId xmlns:p14="http://schemas.microsoft.com/office/powerpoint/2010/main" val="902385630"/>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0.7fac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marR="0" lvl="0" indent="0" algn="l">
              <a:spcBef>
                <a:spcPts val="0"/>
              </a:spcBef>
              <a:buSzPct val="25000"/>
              <a:buNone/>
              <a:defRPr/>
            </a:pPr>
            <a:r>
              <a:rPr lang="de-DE" sz="1200" b="0" i="0" u="none" strike="noStrike" cap="none" dirty="0">
                <a:latin typeface="Arial"/>
                <a:ea typeface="Arial"/>
                <a:cs typeface="Arial"/>
              </a:rPr>
              <a:t>Zeitübersicht:</a:t>
            </a:r>
            <a:endParaRPr lang="de-DE" dirty="0"/>
          </a:p>
          <a:p>
            <a:pPr marL="171450" marR="0" lvl="0" indent="-171450" algn="l">
              <a:spcBef>
                <a:spcPts val="0"/>
              </a:spcBef>
              <a:buSzPct val="100000"/>
              <a:buFont typeface="Arial"/>
              <a:buChar char="•"/>
              <a:defRPr/>
            </a:pPr>
            <a:r>
              <a:rPr lang="de-DE" sz="1200" b="0" i="0" u="none" strike="noStrike" cap="none" dirty="0">
                <a:latin typeface="Calibri"/>
                <a:ea typeface="Calibri"/>
                <a:cs typeface="Calibri"/>
              </a:rPr>
              <a:t>Intro (5 Minuten)</a:t>
            </a:r>
            <a:endParaRPr lang="de-DE" dirty="0"/>
          </a:p>
          <a:p>
            <a:pPr marL="171450" marR="0" lvl="0" indent="-171450" algn="l">
              <a:spcBef>
                <a:spcPts val="0"/>
              </a:spcBef>
              <a:buSzPct val="100000"/>
              <a:buFont typeface="Arial"/>
              <a:buChar char="•"/>
              <a:defRPr/>
            </a:pPr>
            <a:r>
              <a:rPr lang="de-DE" sz="1200" b="0" i="0" u="none" strike="noStrike" cap="none" dirty="0">
                <a:latin typeface="Calibri"/>
                <a:ea typeface="Calibri"/>
                <a:cs typeface="Calibri"/>
              </a:rPr>
              <a:t>Arbeitswerttheorie (5 Minuten) + Ausbeutung und ihre Folgen (5 Minuten)</a:t>
            </a:r>
            <a:endParaRPr lang="de-DE" dirty="0"/>
          </a:p>
          <a:p>
            <a:pPr marL="171450" marR="0" lvl="0" indent="-171450" algn="l">
              <a:spcBef>
                <a:spcPts val="0"/>
              </a:spcBef>
              <a:buSzPct val="100000"/>
              <a:buFont typeface="Arial"/>
              <a:buChar char="•"/>
              <a:defRPr/>
            </a:pPr>
            <a:r>
              <a:rPr lang="de-DE" sz="1200" b="0" i="0" u="none" strike="noStrike" cap="none" dirty="0">
                <a:latin typeface="Calibri"/>
                <a:ea typeface="Calibri"/>
                <a:cs typeface="Calibri"/>
              </a:rPr>
              <a:t>Die «99%-Initiative» (10 Minuten)</a:t>
            </a:r>
            <a:endParaRPr lang="de-DE" dirty="0"/>
          </a:p>
          <a:p>
            <a:pPr marL="171450" marR="0" lvl="0" indent="-171450" algn="l">
              <a:spcBef>
                <a:spcPts val="0"/>
              </a:spcBef>
              <a:buSzPct val="100000"/>
              <a:buFont typeface="Arial"/>
              <a:buChar char="•"/>
              <a:defRPr/>
            </a:pPr>
            <a:r>
              <a:rPr lang="de-DE" sz="1200" b="0" i="0" u="none" strike="noStrike" cap="none" dirty="0">
                <a:latin typeface="Calibri"/>
                <a:ea typeface="Calibri"/>
                <a:cs typeface="Calibri"/>
              </a:rPr>
              <a:t>Argumente (5 Minuten)</a:t>
            </a:r>
            <a:endParaRPr lang="de-DE" dirty="0"/>
          </a:p>
          <a:p>
            <a:pPr marL="171450" marR="0" lvl="0" indent="-171450" algn="l">
              <a:spcBef>
                <a:spcPts val="0"/>
              </a:spcBef>
              <a:buSzPct val="100000"/>
              <a:buFont typeface="Arial"/>
              <a:buChar char="•"/>
              <a:defRPr/>
            </a:pPr>
            <a:endParaRPr lang="de-DE" sz="1200" b="0" i="0" u="none" strike="noStrike" cap="none" dirty="0">
              <a:latin typeface="Calibri"/>
              <a:ea typeface="Calibri"/>
              <a:cs typeface="Calibri"/>
            </a:endParaRPr>
          </a:p>
          <a:p>
            <a:pPr marL="0" marR="0" lvl="0" indent="0" algn="l">
              <a:spcBef>
                <a:spcPts val="0"/>
              </a:spcBef>
              <a:buSzPct val="100000"/>
              <a:buFont typeface="Arial"/>
              <a:buNone/>
              <a:defRPr/>
            </a:pPr>
            <a:r>
              <a:rPr lang="de-DE" sz="1200" b="0" i="0" u="none" strike="noStrike" cap="none" dirty="0">
                <a:latin typeface="Calibri"/>
                <a:ea typeface="Calibri"/>
                <a:cs typeface="Calibri"/>
              </a:rPr>
              <a:t>Dauer insgesamt: 30 Minuten</a:t>
            </a:r>
            <a:endParaRPr lang="de-DE" dirty="0"/>
          </a:p>
          <a:p>
            <a:pPr>
              <a:defRPr/>
            </a:pPr>
            <a:endParaRPr lang="de-CH" dirty="0"/>
          </a:p>
          <a:p>
            <a:pPr>
              <a:defRPr/>
            </a:pPr>
            <a:endParaRPr dirty="0"/>
          </a:p>
        </p:txBody>
      </p:sp>
      <p:sp>
        <p:nvSpPr>
          <p:cNvPr id="6" name="Slide Number Placeholder 3"/>
          <p:cNvSpPr>
            <a:spLocks noGrp="1"/>
          </p:cNvSpPr>
          <p:nvPr>
            <p:ph type="sldNum" sz="quarter" idx="5"/>
          </p:nvPr>
        </p:nvSpPr>
        <p:spPr bwMode="auto"/>
        <p:txBody>
          <a:bodyPr/>
          <a:lstStyle/>
          <a:p>
            <a:pPr>
              <a:defRPr/>
            </a:pPr>
            <a:fld id="{89E394EA-D8F7-408C-A8FB-A6F0FE868EE4}" type="slidenum">
              <a:rPr/>
              <a:t>1</a:t>
            </a:fld>
            <a:endParaRPr/>
          </a:p>
        </p:txBody>
      </p:sp>
    </p:spTree>
    <p:extLst>
      <p:ext uri="{BB962C8B-B14F-4D97-AF65-F5344CB8AC3E}">
        <p14:creationId xmlns:p14="http://schemas.microsoft.com/office/powerpoint/2010/main" val="402802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CH" sz="1200" b="1" i="0" u="none" strike="noStrike" cap="none" spc="0" dirty="0">
                <a:solidFill>
                  <a:schemeClr val="tx1"/>
                </a:solidFill>
                <a:latin typeface="+mn-lt"/>
                <a:ea typeface="+mn-ea"/>
                <a:cs typeface="+mn-cs"/>
              </a:rPr>
              <a:t>Wichtige Folie für die Kollektive! </a:t>
            </a:r>
          </a:p>
          <a:p>
            <a:pPr>
              <a:defRPr/>
            </a:pPr>
            <a:endParaRPr lang="de-CH" sz="1200" b="0" i="0" u="none" strike="noStrike" cap="none" spc="0" dirty="0">
              <a:solidFill>
                <a:schemeClr val="tx1"/>
              </a:solidFill>
              <a:latin typeface="+mn-lt"/>
              <a:ea typeface="+mn-ea"/>
              <a:cs typeface="+mn-cs"/>
            </a:endParaRPr>
          </a:p>
          <a:p>
            <a:pPr>
              <a:defRPr/>
            </a:pPr>
            <a:r>
              <a:rPr lang="de-CH" sz="1200" b="0" i="0" u="none" strike="noStrike" cap="none" spc="0" dirty="0">
                <a:solidFill>
                  <a:schemeClr val="tx1"/>
                </a:solidFill>
                <a:latin typeface="+mn-lt"/>
                <a:ea typeface="+mn-ea"/>
                <a:cs typeface="+mn-cs"/>
              </a:rPr>
              <a:t>Damit die Kapitalist*in Geld verdienen kann, braucht es also Arbeiter*innen die arbeiten. </a:t>
            </a:r>
            <a:br>
              <a:rPr dirty="0"/>
            </a:br>
            <a:br>
              <a:rPr dirty="0"/>
            </a:br>
            <a:r>
              <a:rPr dirty="0"/>
              <a:t>Aber es </a:t>
            </a:r>
            <a:r>
              <a:rPr dirty="0" err="1"/>
              <a:t>braucht</a:t>
            </a:r>
            <a:r>
              <a:rPr dirty="0"/>
              <a:t> </a:t>
            </a:r>
            <a:r>
              <a:rPr dirty="0" err="1"/>
              <a:t>noch</a:t>
            </a:r>
            <a:r>
              <a:rPr dirty="0"/>
              <a:t> </a:t>
            </a:r>
            <a:r>
              <a:rPr dirty="0" err="1"/>
              <a:t>mehr</a:t>
            </a:r>
            <a:r>
              <a:rPr dirty="0"/>
              <a:t>: </a:t>
            </a:r>
          </a:p>
          <a:p>
            <a:pPr>
              <a:defRPr/>
            </a:pPr>
            <a:r>
              <a:rPr dirty="0" err="1"/>
              <a:t>Damit</a:t>
            </a:r>
            <a:r>
              <a:rPr dirty="0"/>
              <a:t> </a:t>
            </a:r>
            <a:r>
              <a:rPr dirty="0" err="1"/>
              <a:t>diese</a:t>
            </a:r>
            <a:r>
              <a:rPr dirty="0"/>
              <a:t> </a:t>
            </a:r>
            <a:r>
              <a:rPr dirty="0" err="1"/>
              <a:t>Arbeiter</a:t>
            </a:r>
            <a:r>
              <a:rPr dirty="0"/>
              <a:t>*</a:t>
            </a:r>
            <a:r>
              <a:rPr dirty="0" err="1"/>
              <a:t>innen</a:t>
            </a:r>
            <a:r>
              <a:rPr dirty="0"/>
              <a:t> </a:t>
            </a:r>
            <a:r>
              <a:rPr dirty="0" err="1"/>
              <a:t>überhaupt</a:t>
            </a:r>
            <a:r>
              <a:rPr dirty="0"/>
              <a:t> </a:t>
            </a:r>
            <a:r>
              <a:rPr dirty="0" err="1"/>
              <a:t>arbeiten</a:t>
            </a:r>
            <a:r>
              <a:rPr dirty="0"/>
              <a:t> </a:t>
            </a:r>
            <a:r>
              <a:rPr dirty="0" err="1"/>
              <a:t>kann</a:t>
            </a:r>
            <a:r>
              <a:rPr dirty="0"/>
              <a:t>, </a:t>
            </a:r>
            <a:r>
              <a:rPr dirty="0" err="1"/>
              <a:t>braucht</a:t>
            </a:r>
            <a:r>
              <a:rPr dirty="0"/>
              <a:t> es </a:t>
            </a:r>
            <a:r>
              <a:rPr dirty="0" err="1"/>
              <a:t>jemand</a:t>
            </a:r>
            <a:r>
              <a:rPr dirty="0"/>
              <a:t>, der die </a:t>
            </a:r>
            <a:r>
              <a:rPr dirty="0" err="1"/>
              <a:t>Arbeiter</a:t>
            </a:r>
            <a:r>
              <a:rPr dirty="0"/>
              <a:t>*in </a:t>
            </a:r>
            <a:r>
              <a:rPr dirty="0" err="1"/>
              <a:t>aufzieht</a:t>
            </a:r>
            <a:r>
              <a:rPr dirty="0"/>
              <a:t>. </a:t>
            </a:r>
            <a:r>
              <a:rPr dirty="0" err="1"/>
              <a:t>Jemand</a:t>
            </a:r>
            <a:r>
              <a:rPr dirty="0"/>
              <a:t> der </a:t>
            </a:r>
            <a:r>
              <a:rPr dirty="0" err="1"/>
              <a:t>sie</a:t>
            </a:r>
            <a:r>
              <a:rPr dirty="0"/>
              <a:t> </a:t>
            </a:r>
            <a:r>
              <a:rPr dirty="0" err="1"/>
              <a:t>Pflegt</a:t>
            </a:r>
            <a:r>
              <a:rPr dirty="0"/>
              <a:t> </a:t>
            </a:r>
            <a:r>
              <a:rPr dirty="0" err="1"/>
              <a:t>wenn</a:t>
            </a:r>
            <a:r>
              <a:rPr dirty="0"/>
              <a:t> </a:t>
            </a:r>
            <a:r>
              <a:rPr dirty="0" err="1"/>
              <a:t>sie</a:t>
            </a:r>
            <a:r>
              <a:rPr dirty="0"/>
              <a:t> </a:t>
            </a:r>
            <a:r>
              <a:rPr dirty="0" err="1"/>
              <a:t>krank</a:t>
            </a:r>
            <a:r>
              <a:rPr dirty="0"/>
              <a:t> </a:t>
            </a:r>
            <a:r>
              <a:rPr dirty="0" err="1"/>
              <a:t>oder</a:t>
            </a:r>
            <a:r>
              <a:rPr dirty="0"/>
              <a:t> alt </a:t>
            </a:r>
            <a:r>
              <a:rPr dirty="0" err="1"/>
              <a:t>ist</a:t>
            </a:r>
            <a:r>
              <a:rPr dirty="0"/>
              <a:t>. </a:t>
            </a:r>
            <a:br>
              <a:rPr dirty="0"/>
            </a:br>
            <a:r>
              <a:rPr dirty="0" err="1"/>
              <a:t>Diese</a:t>
            </a:r>
            <a:r>
              <a:rPr dirty="0"/>
              <a:t> Arbeit </a:t>
            </a:r>
            <a:r>
              <a:rPr dirty="0" err="1"/>
              <a:t>nennen</a:t>
            </a:r>
            <a:r>
              <a:rPr dirty="0"/>
              <a:t> </a:t>
            </a:r>
            <a:r>
              <a:rPr dirty="0" err="1"/>
              <a:t>wir</a:t>
            </a:r>
            <a:r>
              <a:rPr dirty="0"/>
              <a:t> Care-Arbeit, also Sorge Arbeit. Es </a:t>
            </a:r>
            <a:r>
              <a:rPr dirty="0" err="1"/>
              <a:t>gibt</a:t>
            </a:r>
            <a:r>
              <a:rPr dirty="0"/>
              <a:t> Care-Arbeit die </a:t>
            </a:r>
            <a:r>
              <a:rPr dirty="0" err="1"/>
              <a:t>bezahlt</a:t>
            </a:r>
            <a:r>
              <a:rPr dirty="0"/>
              <a:t> </a:t>
            </a:r>
            <a:r>
              <a:rPr dirty="0" err="1"/>
              <a:t>wird</a:t>
            </a:r>
            <a:r>
              <a:rPr dirty="0"/>
              <a:t>, </a:t>
            </a:r>
            <a:r>
              <a:rPr dirty="0" err="1"/>
              <a:t>z.B.</a:t>
            </a:r>
            <a:r>
              <a:rPr dirty="0"/>
              <a:t> </a:t>
            </a:r>
            <a:r>
              <a:rPr dirty="0" err="1"/>
              <a:t>im</a:t>
            </a:r>
            <a:r>
              <a:rPr dirty="0"/>
              <a:t> Spital, </a:t>
            </a:r>
            <a:r>
              <a:rPr dirty="0" err="1"/>
              <a:t>aber</a:t>
            </a:r>
            <a:r>
              <a:rPr dirty="0"/>
              <a:t> die </a:t>
            </a:r>
            <a:r>
              <a:rPr dirty="0" err="1"/>
              <a:t>meiste</a:t>
            </a:r>
            <a:r>
              <a:rPr dirty="0"/>
              <a:t> Care-Arbeit </a:t>
            </a:r>
            <a:r>
              <a:rPr dirty="0" err="1"/>
              <a:t>wird</a:t>
            </a:r>
            <a:r>
              <a:rPr dirty="0"/>
              <a:t> </a:t>
            </a:r>
            <a:r>
              <a:rPr dirty="0" err="1"/>
              <a:t>unbezahlt</a:t>
            </a:r>
            <a:r>
              <a:rPr dirty="0"/>
              <a:t> </a:t>
            </a:r>
            <a:r>
              <a:rPr dirty="0" err="1"/>
              <a:t>verrichtet</a:t>
            </a:r>
            <a:r>
              <a:rPr dirty="0"/>
              <a:t>. </a:t>
            </a:r>
            <a:br>
              <a:rPr dirty="0"/>
            </a:br>
            <a:r>
              <a:rPr dirty="0"/>
              <a:t>Heute </a:t>
            </a:r>
            <a:r>
              <a:rPr dirty="0" err="1"/>
              <a:t>werden</a:t>
            </a:r>
            <a:r>
              <a:rPr dirty="0"/>
              <a:t> in der Schweiz </a:t>
            </a:r>
            <a:r>
              <a:rPr dirty="0" err="1"/>
              <a:t>mehr</a:t>
            </a:r>
            <a:r>
              <a:rPr dirty="0"/>
              <a:t> </a:t>
            </a:r>
            <a:r>
              <a:rPr dirty="0" err="1"/>
              <a:t>Stunden</a:t>
            </a:r>
            <a:r>
              <a:rPr dirty="0"/>
              <a:t> </a:t>
            </a:r>
            <a:r>
              <a:rPr dirty="0" err="1"/>
              <a:t>unbezahlte</a:t>
            </a:r>
            <a:r>
              <a:rPr dirty="0"/>
              <a:t> Arbeit </a:t>
            </a:r>
            <a:r>
              <a:rPr dirty="0" err="1"/>
              <a:t>geleistet</a:t>
            </a:r>
            <a:r>
              <a:rPr dirty="0"/>
              <a:t> </a:t>
            </a:r>
            <a:r>
              <a:rPr dirty="0" err="1"/>
              <a:t>als</a:t>
            </a:r>
            <a:r>
              <a:rPr dirty="0"/>
              <a:t> </a:t>
            </a:r>
            <a:r>
              <a:rPr dirty="0" err="1"/>
              <a:t>bezahlte</a:t>
            </a:r>
            <a:r>
              <a:rPr dirty="0"/>
              <a:t>. </a:t>
            </a:r>
            <a:br>
              <a:rPr dirty="0"/>
            </a:br>
            <a:r>
              <a:rPr dirty="0"/>
              <a:t>Frauen </a:t>
            </a:r>
            <a:r>
              <a:rPr dirty="0" err="1"/>
              <a:t>leisten</a:t>
            </a:r>
            <a:r>
              <a:rPr dirty="0"/>
              <a:t> den </a:t>
            </a:r>
            <a:r>
              <a:rPr dirty="0" err="1"/>
              <a:t>Grossteil</a:t>
            </a:r>
            <a:r>
              <a:rPr dirty="0"/>
              <a:t> </a:t>
            </a:r>
            <a:r>
              <a:rPr dirty="0" err="1"/>
              <a:t>davon</a:t>
            </a:r>
            <a:r>
              <a:rPr dirty="0"/>
              <a:t>, </a:t>
            </a:r>
            <a:r>
              <a:rPr dirty="0" err="1"/>
              <a:t>rund</a:t>
            </a:r>
            <a:r>
              <a:rPr dirty="0"/>
              <a:t> </a:t>
            </a:r>
            <a:r>
              <a:rPr dirty="0" err="1"/>
              <a:t>doppelt</a:t>
            </a:r>
            <a:r>
              <a:rPr dirty="0"/>
              <a:t> so </a:t>
            </a:r>
            <a:r>
              <a:rPr dirty="0" err="1"/>
              <a:t>viel</a:t>
            </a:r>
            <a:r>
              <a:rPr dirty="0"/>
              <a:t> </a:t>
            </a:r>
            <a:r>
              <a:rPr dirty="0" err="1"/>
              <a:t>wie</a:t>
            </a:r>
            <a:r>
              <a:rPr dirty="0"/>
              <a:t> </a:t>
            </a:r>
            <a:r>
              <a:rPr dirty="0" err="1"/>
              <a:t>Männer</a:t>
            </a:r>
            <a:r>
              <a:rPr dirty="0"/>
              <a:t>. Dies hat massive </a:t>
            </a:r>
            <a:r>
              <a:rPr dirty="0" err="1"/>
              <a:t>ökonomische</a:t>
            </a:r>
            <a:r>
              <a:rPr dirty="0"/>
              <a:t> </a:t>
            </a:r>
            <a:r>
              <a:rPr dirty="0" err="1"/>
              <a:t>Konsequenzen</a:t>
            </a:r>
            <a:r>
              <a:rPr dirty="0"/>
              <a:t> </a:t>
            </a:r>
            <a:r>
              <a:rPr dirty="0" err="1"/>
              <a:t>für</a:t>
            </a:r>
            <a:r>
              <a:rPr dirty="0"/>
              <a:t> Frauen. </a:t>
            </a:r>
            <a:r>
              <a:rPr dirty="0" err="1"/>
              <a:t>Männer</a:t>
            </a:r>
            <a:r>
              <a:rPr dirty="0"/>
              <a:t> und Frauen </a:t>
            </a:r>
            <a:r>
              <a:rPr dirty="0" err="1"/>
              <a:t>leisten</a:t>
            </a:r>
            <a:r>
              <a:rPr dirty="0"/>
              <a:t> </a:t>
            </a:r>
            <a:r>
              <a:rPr dirty="0" err="1"/>
              <a:t>heute</a:t>
            </a:r>
            <a:r>
              <a:rPr dirty="0"/>
              <a:t> </a:t>
            </a:r>
            <a:r>
              <a:rPr dirty="0" err="1"/>
              <a:t>etwa</a:t>
            </a:r>
            <a:r>
              <a:rPr dirty="0"/>
              <a:t> </a:t>
            </a:r>
            <a:r>
              <a:rPr dirty="0" err="1"/>
              <a:t>gleich</a:t>
            </a:r>
            <a:r>
              <a:rPr dirty="0"/>
              <a:t> </a:t>
            </a:r>
            <a:r>
              <a:rPr dirty="0" err="1"/>
              <a:t>viel</a:t>
            </a:r>
            <a:r>
              <a:rPr dirty="0"/>
              <a:t> </a:t>
            </a:r>
            <a:r>
              <a:rPr dirty="0" err="1"/>
              <a:t>Arbeitsstunden</a:t>
            </a:r>
            <a:r>
              <a:rPr dirty="0"/>
              <a:t>, </a:t>
            </a:r>
            <a:r>
              <a:rPr dirty="0" err="1"/>
              <a:t>aber</a:t>
            </a:r>
            <a:r>
              <a:rPr dirty="0"/>
              <a:t> </a:t>
            </a:r>
            <a:r>
              <a:rPr dirty="0" err="1"/>
              <a:t>wegen</a:t>
            </a:r>
            <a:r>
              <a:rPr dirty="0"/>
              <a:t> </a:t>
            </a:r>
            <a:r>
              <a:rPr dirty="0" err="1"/>
              <a:t>unbezahler</a:t>
            </a:r>
            <a:r>
              <a:rPr dirty="0"/>
              <a:t> Arbeit </a:t>
            </a:r>
            <a:r>
              <a:rPr dirty="0" err="1"/>
              <a:t>verdienen</a:t>
            </a:r>
            <a:r>
              <a:rPr dirty="0"/>
              <a:t> die Frauen in der Schweiz </a:t>
            </a:r>
            <a:r>
              <a:rPr dirty="0" err="1"/>
              <a:t>heute</a:t>
            </a:r>
            <a:r>
              <a:rPr dirty="0"/>
              <a:t> </a:t>
            </a:r>
            <a:r>
              <a:rPr dirty="0" err="1"/>
              <a:t>über</a:t>
            </a:r>
            <a:r>
              <a:rPr dirty="0"/>
              <a:t> 80 </a:t>
            </a:r>
            <a:r>
              <a:rPr dirty="0" err="1"/>
              <a:t>Milliarden</a:t>
            </a:r>
            <a:r>
              <a:rPr dirty="0"/>
              <a:t> Franken </a:t>
            </a:r>
            <a:r>
              <a:rPr dirty="0" err="1"/>
              <a:t>weniger</a:t>
            </a:r>
            <a:r>
              <a:rPr dirty="0"/>
              <a:t> </a:t>
            </a:r>
            <a:r>
              <a:rPr dirty="0" err="1"/>
              <a:t>als</a:t>
            </a:r>
            <a:r>
              <a:rPr dirty="0"/>
              <a:t> </a:t>
            </a:r>
            <a:r>
              <a:rPr dirty="0" err="1"/>
              <a:t>Männer</a:t>
            </a:r>
            <a:r>
              <a:rPr dirty="0"/>
              <a:t>. </a:t>
            </a:r>
            <a:br>
              <a:rPr dirty="0"/>
            </a:br>
            <a:br>
              <a:rPr dirty="0"/>
            </a:br>
            <a:r>
              <a:rPr dirty="0"/>
              <a:t>Die </a:t>
            </a:r>
            <a:r>
              <a:rPr dirty="0" err="1"/>
              <a:t>Kapitalist</a:t>
            </a:r>
            <a:r>
              <a:rPr dirty="0"/>
              <a:t>*</a:t>
            </a:r>
            <a:r>
              <a:rPr dirty="0" err="1"/>
              <a:t>innen</a:t>
            </a:r>
            <a:r>
              <a:rPr dirty="0"/>
              <a:t> </a:t>
            </a:r>
            <a:r>
              <a:rPr dirty="0" err="1"/>
              <a:t>beuten</a:t>
            </a:r>
            <a:r>
              <a:rPr dirty="0"/>
              <a:t> also </a:t>
            </a:r>
            <a:r>
              <a:rPr dirty="0" err="1"/>
              <a:t>nicht</a:t>
            </a:r>
            <a:r>
              <a:rPr dirty="0"/>
              <a:t> </a:t>
            </a:r>
            <a:r>
              <a:rPr dirty="0" err="1"/>
              <a:t>nur</a:t>
            </a:r>
            <a:r>
              <a:rPr dirty="0"/>
              <a:t> </a:t>
            </a:r>
            <a:r>
              <a:rPr dirty="0" err="1"/>
              <a:t>Arbeiter</a:t>
            </a:r>
            <a:r>
              <a:rPr dirty="0"/>
              <a:t>*</a:t>
            </a:r>
            <a:r>
              <a:rPr dirty="0" err="1"/>
              <a:t>innen</a:t>
            </a:r>
            <a:r>
              <a:rPr dirty="0"/>
              <a:t> </a:t>
            </a:r>
            <a:r>
              <a:rPr dirty="0" err="1"/>
              <a:t>aus</a:t>
            </a:r>
            <a:r>
              <a:rPr dirty="0"/>
              <a:t>, </a:t>
            </a:r>
            <a:r>
              <a:rPr dirty="0" err="1"/>
              <a:t>sondern</a:t>
            </a:r>
            <a:r>
              <a:rPr dirty="0"/>
              <a:t> </a:t>
            </a:r>
            <a:r>
              <a:rPr dirty="0" err="1"/>
              <a:t>auch</a:t>
            </a:r>
            <a:r>
              <a:rPr dirty="0"/>
              <a:t> Menschen (</a:t>
            </a:r>
            <a:r>
              <a:rPr dirty="0" err="1"/>
              <a:t>insbesondere</a:t>
            </a:r>
            <a:r>
              <a:rPr dirty="0"/>
              <a:t> Frauen) die </a:t>
            </a:r>
            <a:r>
              <a:rPr dirty="0" err="1"/>
              <a:t>unbezahlte</a:t>
            </a:r>
            <a:r>
              <a:rPr dirty="0"/>
              <a:t> Care-Arbeit </a:t>
            </a:r>
            <a:r>
              <a:rPr dirty="0" err="1"/>
              <a:t>leisten</a:t>
            </a:r>
            <a:r>
              <a:rPr dirty="0"/>
              <a:t>. Weil </a:t>
            </a:r>
            <a:r>
              <a:rPr dirty="0" err="1"/>
              <a:t>diese</a:t>
            </a:r>
            <a:r>
              <a:rPr dirty="0"/>
              <a:t> </a:t>
            </a:r>
            <a:r>
              <a:rPr dirty="0" err="1"/>
              <a:t>überhaupt</a:t>
            </a:r>
            <a:r>
              <a:rPr dirty="0"/>
              <a:t> die </a:t>
            </a:r>
            <a:r>
              <a:rPr dirty="0" err="1"/>
              <a:t>Grundlage</a:t>
            </a:r>
            <a:r>
              <a:rPr dirty="0"/>
              <a:t> </a:t>
            </a:r>
            <a:r>
              <a:rPr dirty="0" err="1"/>
              <a:t>darstellt</a:t>
            </a:r>
            <a:r>
              <a:rPr dirty="0"/>
              <a:t>, </a:t>
            </a:r>
            <a:r>
              <a:rPr dirty="0" err="1"/>
              <a:t>damit</a:t>
            </a:r>
            <a:r>
              <a:rPr dirty="0"/>
              <a:t> </a:t>
            </a:r>
            <a:r>
              <a:rPr dirty="0" err="1"/>
              <a:t>jemand</a:t>
            </a:r>
            <a:r>
              <a:rPr dirty="0"/>
              <a:t> in </a:t>
            </a:r>
            <a:r>
              <a:rPr dirty="0" err="1"/>
              <a:t>ihrem</a:t>
            </a:r>
            <a:r>
              <a:rPr dirty="0"/>
              <a:t> </a:t>
            </a:r>
            <a:r>
              <a:rPr dirty="0" err="1"/>
              <a:t>Betrieb</a:t>
            </a:r>
            <a:r>
              <a:rPr dirty="0"/>
              <a:t> </a:t>
            </a:r>
            <a:r>
              <a:rPr dirty="0" err="1"/>
              <a:t>arbeiten</a:t>
            </a:r>
            <a:r>
              <a:rPr dirty="0"/>
              <a:t> </a:t>
            </a:r>
            <a:r>
              <a:rPr dirty="0" err="1"/>
              <a:t>kann</a:t>
            </a:r>
            <a:r>
              <a:rPr dirty="0"/>
              <a:t>. </a:t>
            </a:r>
            <a:br>
              <a:rPr dirty="0"/>
            </a:br>
            <a:br>
              <a:rPr dirty="0"/>
            </a:br>
            <a:endParaRPr dirty="0"/>
          </a:p>
          <a:p>
            <a:pPr>
              <a:defRPr/>
            </a:pPr>
            <a:r>
              <a:rPr lang="en-US" sz="1200" b="0" i="0" u="none" strike="noStrike" cap="none" spc="0" dirty="0" err="1">
                <a:solidFill>
                  <a:schemeClr val="tx1"/>
                </a:solidFill>
                <a:latin typeface="+mn-lt"/>
                <a:ea typeface="+mn-ea"/>
                <a:cs typeface="+mn-cs"/>
              </a:rPr>
              <a:t>Vorher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haben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uns</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Beispiel</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eines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Coiffeurbetriebs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angeschaut</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a:solidFill>
                  <a:schemeClr val="tx1"/>
                </a:solidFill>
                <a:latin typeface="+mn-lt"/>
                <a:ea typeface="+mn-ea"/>
                <a:cs typeface="+mn-cs"/>
              </a:rPr>
              <a:t>Dort gab es </a:t>
            </a:r>
            <a:r>
              <a:rPr lang="en-US" sz="1200" b="0" i="0" u="none" strike="noStrike" cap="none" spc="0" dirty="0" err="1">
                <a:solidFill>
                  <a:schemeClr val="tx1"/>
                </a:solidFill>
                <a:latin typeface="+mn-lt"/>
                <a:ea typeface="+mn-ea"/>
                <a:cs typeface="+mn-cs"/>
              </a:rPr>
              <a:t>eine</a:t>
            </a:r>
            <a:r>
              <a:rPr lang="en-US" sz="1200" b="0" i="0" u="none" strike="noStrike" cap="none" spc="0" dirty="0">
                <a:solidFill>
                  <a:schemeClr val="tx1"/>
                </a:solidFill>
                <a:latin typeface="+mn-lt"/>
                <a:ea typeface="+mn-ea"/>
                <a:cs typeface="+mn-cs"/>
              </a:rPr>
              <a:t> Coiffeuse, die </a:t>
            </a:r>
            <a:r>
              <a:rPr lang="en-US" sz="1200" b="0" i="0" u="none" strike="noStrike" cap="none" spc="0" dirty="0" err="1">
                <a:solidFill>
                  <a:schemeClr val="tx1"/>
                </a:solidFill>
                <a:latin typeface="+mn-lt"/>
                <a:ea typeface="+mn-ea"/>
                <a:cs typeface="+mn-cs"/>
              </a:rPr>
              <a:t>für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ihr</a:t>
            </a:r>
            <a:r>
              <a:rPr lang="en-US" sz="1200" b="0" i="0" u="none" strike="noStrike" cap="none" spc="0" dirty="0">
                <a:solidFill>
                  <a:schemeClr val="tx1"/>
                </a:solidFill>
                <a:latin typeface="+mn-lt"/>
                <a:ea typeface="+mn-ea"/>
                <a:cs typeface="+mn-cs"/>
              </a:rPr>
              <a:t> Geld </a:t>
            </a:r>
            <a:r>
              <a:rPr lang="en-US" sz="1200" b="0" i="0" u="none" strike="noStrike" cap="none" spc="0" dirty="0" err="1">
                <a:solidFill>
                  <a:schemeClr val="tx1"/>
                </a:solidFill>
                <a:latin typeface="+mn-lt"/>
                <a:ea typeface="+mn-ea"/>
                <a:cs typeface="+mn-cs"/>
              </a:rPr>
              <a:t>arbeiten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musste</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eine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Kapitalist</a:t>
            </a:r>
            <a:r>
              <a:rPr lang="en-US" sz="1200" b="0" i="0" u="none" strike="noStrike" cap="none" spc="0" dirty="0">
                <a:solidFill>
                  <a:schemeClr val="tx1"/>
                </a:solidFill>
                <a:latin typeface="+mn-lt"/>
                <a:ea typeface="+mn-ea"/>
                <a:cs typeface="+mn-cs"/>
              </a:rPr>
              <a:t>*in, die den </a:t>
            </a:r>
            <a:r>
              <a:rPr lang="en-US" sz="1200" b="0" i="0" u="none" strike="noStrike" cap="none" spc="0" dirty="0" err="1">
                <a:solidFill>
                  <a:schemeClr val="tx1"/>
                </a:solidFill>
                <a:latin typeface="+mn-lt"/>
                <a:ea typeface="+mn-ea"/>
                <a:cs typeface="+mn-cs"/>
              </a:rPr>
              <a:t>Betrieb</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besitzt</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ihr</a:t>
            </a:r>
            <a:r>
              <a:rPr lang="en-US" sz="1200" b="0" i="0" u="none" strike="noStrike" cap="none" spc="0" dirty="0">
                <a:solidFill>
                  <a:schemeClr val="tx1"/>
                </a:solidFill>
                <a:latin typeface="+mn-lt"/>
                <a:ea typeface="+mn-ea"/>
                <a:cs typeface="+mn-cs"/>
              </a:rPr>
              <a:t> Geld </a:t>
            </a:r>
            <a:r>
              <a:rPr lang="en-US" sz="1200" b="0" i="0" u="none" strike="noStrike" cap="none" spc="0" dirty="0" err="1">
                <a:solidFill>
                  <a:schemeClr val="tx1"/>
                </a:solidFill>
                <a:latin typeface="+mn-lt"/>
                <a:ea typeface="+mn-ea"/>
                <a:cs typeface="+mn-cs"/>
              </a:rPr>
              <a:t>für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arbeiten</a:t>
            </a:r>
            <a:r>
              <a:rPr lang="en-US" sz="1200" b="0" i="0" u="none" strike="noStrike" cap="none" spc="0" dirty="0">
                <a:solidFill>
                  <a:schemeClr val="tx1"/>
                </a:solidFill>
                <a:latin typeface="+mn-lt"/>
                <a:ea typeface="+mn-ea"/>
                <a:cs typeface="+mn-cs"/>
              </a:rPr>
              <a:t> lies. </a:t>
            </a:r>
            <a:r>
              <a:rPr lang="en-US" sz="1200" b="0" i="0" u="none" strike="noStrike" cap="none" spc="0" dirty="0" err="1">
                <a:solidFill>
                  <a:schemeClr val="tx1"/>
                </a:solidFill>
                <a:latin typeface="+mn-lt"/>
                <a:ea typeface="+mn-ea"/>
                <a:cs typeface="+mn-cs"/>
              </a:rPr>
              <a:t>Damit</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alles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überhaupt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stattfinden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konnte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braucht</a:t>
            </a:r>
            <a:r>
              <a:rPr lang="en-US" sz="1200" b="0" i="0" u="none" strike="noStrike" cap="none" spc="0" dirty="0">
                <a:solidFill>
                  <a:schemeClr val="tx1"/>
                </a:solidFill>
                <a:latin typeface="+mn-lt"/>
                <a:ea typeface="+mn-ea"/>
                <a:cs typeface="+mn-cs"/>
              </a:rPr>
              <a:t> es </a:t>
            </a:r>
            <a:r>
              <a:rPr lang="en-US" sz="1200" b="0" i="0" u="none" strike="noStrike" cap="none" spc="0" dirty="0" err="1">
                <a:solidFill>
                  <a:schemeClr val="tx1"/>
                </a:solidFill>
                <a:latin typeface="+mn-lt"/>
                <a:ea typeface="+mn-ea"/>
                <a:cs typeface="+mn-cs"/>
              </a:rPr>
              <a:t>unbezahlte</a:t>
            </a:r>
            <a:r>
              <a:rPr lang="en-US" sz="1200" b="0" i="0" u="none" strike="noStrike" cap="none" spc="0" dirty="0">
                <a:solidFill>
                  <a:schemeClr val="tx1"/>
                </a:solidFill>
                <a:latin typeface="+mn-lt"/>
                <a:ea typeface="+mn-ea"/>
                <a:cs typeface="+mn-cs"/>
              </a:rPr>
              <a:t> Care-Arbeit. </a:t>
            </a:r>
            <a:br>
              <a:rPr lang="en-US" sz="1200" b="0" i="0" u="none" strike="noStrike" cap="none" spc="0" dirty="0">
                <a:solidFill>
                  <a:schemeClr val="tx1"/>
                </a:solidFill>
                <a:latin typeface="+mn-lt"/>
                <a:ea typeface="+mn-ea"/>
                <a:cs typeface="+mn-cs"/>
              </a:rPr>
            </a:br>
            <a:r>
              <a:rPr lang="en-US" sz="1200" b="0" i="0" u="none" strike="noStrike" cap="none" spc="0" dirty="0" err="1">
                <a:solidFill>
                  <a:schemeClr val="tx1"/>
                </a:solidFill>
                <a:latin typeface="+mn-lt"/>
                <a:ea typeface="+mn-ea"/>
                <a:cs typeface="+mn-cs"/>
              </a:rPr>
              <a:t>Gibt</a:t>
            </a:r>
            <a:r>
              <a:rPr lang="en-US" sz="1200" b="0" i="0" u="none" strike="noStrike" cap="none" spc="0" dirty="0">
                <a:solidFill>
                  <a:schemeClr val="tx1"/>
                </a:solidFill>
                <a:latin typeface="+mn-lt"/>
                <a:ea typeface="+mn-ea"/>
                <a:cs typeface="+mn-cs"/>
              </a:rPr>
              <a:t> es </a:t>
            </a:r>
            <a:r>
              <a:rPr lang="en-US" sz="1200" b="0" i="0" u="none" strike="noStrike" cap="none" spc="0" dirty="0" err="1">
                <a:solidFill>
                  <a:schemeClr val="tx1"/>
                </a:solidFill>
                <a:latin typeface="+mn-lt"/>
                <a:ea typeface="+mn-ea"/>
                <a:cs typeface="+mn-cs"/>
              </a:rPr>
              <a:t>noch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Fragen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dazu</a:t>
            </a:r>
            <a:r>
              <a:rPr lang="en-US" sz="1200" b="0" i="0" u="none" strike="noStrike" cap="none" spc="0" dirty="0">
                <a:solidFill>
                  <a:schemeClr val="tx1"/>
                </a:solidFill>
                <a:latin typeface="+mn-lt"/>
                <a:ea typeface="+mn-ea"/>
                <a:cs typeface="+mn-cs"/>
              </a:rPr>
              <a:t>? </a:t>
            </a:r>
            <a:endParaRPr dirty="0"/>
          </a:p>
          <a:p>
            <a:pPr>
              <a:defRPr/>
            </a:pPr>
            <a:endParaRPr dirty="0"/>
          </a:p>
          <a:p>
            <a:pPr>
              <a:defRPr/>
            </a:pPr>
            <a:br>
              <a:rPr dirty="0"/>
            </a:br>
            <a:endParaRPr lang="de-CH" sz="1200" b="0" i="0" u="none" strike="noStrike" cap="none" spc="0" dirty="0">
              <a:solidFill>
                <a:schemeClr val="tx1"/>
              </a:solidFill>
              <a:latin typeface="Calibri"/>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err="1"/>
              <a:t>Vorher</a:t>
            </a:r>
            <a:r>
              <a:rPr dirty="0"/>
              <a:t> </a:t>
            </a:r>
            <a:r>
              <a:rPr dirty="0" err="1"/>
              <a:t>haben</a:t>
            </a:r>
            <a:r>
              <a:rPr dirty="0"/>
              <a:t> </a:t>
            </a:r>
            <a:r>
              <a:rPr dirty="0" err="1"/>
              <a:t>wir</a:t>
            </a:r>
            <a:r>
              <a:rPr dirty="0"/>
              <a:t> </a:t>
            </a:r>
            <a:r>
              <a:rPr dirty="0" err="1"/>
              <a:t>uns</a:t>
            </a:r>
            <a:r>
              <a:rPr dirty="0"/>
              <a:t> das </a:t>
            </a:r>
            <a:r>
              <a:rPr dirty="0" err="1"/>
              <a:t>Beispiel</a:t>
            </a:r>
            <a:r>
              <a:rPr dirty="0"/>
              <a:t> </a:t>
            </a:r>
            <a:r>
              <a:rPr dirty="0" err="1"/>
              <a:t>eines</a:t>
            </a:r>
            <a:r>
              <a:rPr dirty="0"/>
              <a:t> </a:t>
            </a:r>
            <a:r>
              <a:rPr dirty="0" err="1"/>
              <a:t>Coiffeurbetriebs</a:t>
            </a:r>
            <a:r>
              <a:rPr dirty="0"/>
              <a:t> </a:t>
            </a:r>
            <a:r>
              <a:rPr dirty="0" err="1"/>
              <a:t>angeschaut</a:t>
            </a:r>
            <a:r>
              <a:rPr dirty="0"/>
              <a:t>. </a:t>
            </a:r>
            <a:br>
              <a:rPr dirty="0"/>
            </a:br>
            <a:r>
              <a:rPr dirty="0"/>
              <a:t>Dort gab es </a:t>
            </a:r>
            <a:r>
              <a:rPr dirty="0" err="1"/>
              <a:t>eine</a:t>
            </a:r>
            <a:r>
              <a:rPr dirty="0"/>
              <a:t> Coiffeuse, die </a:t>
            </a:r>
            <a:r>
              <a:rPr dirty="0" err="1"/>
              <a:t>für</a:t>
            </a:r>
            <a:r>
              <a:rPr dirty="0"/>
              <a:t> </a:t>
            </a:r>
            <a:r>
              <a:rPr dirty="0" err="1"/>
              <a:t>ihr</a:t>
            </a:r>
            <a:r>
              <a:rPr dirty="0"/>
              <a:t> Geld </a:t>
            </a:r>
            <a:r>
              <a:rPr dirty="0" err="1"/>
              <a:t>arbeiten</a:t>
            </a:r>
            <a:r>
              <a:rPr dirty="0"/>
              <a:t> </a:t>
            </a:r>
            <a:r>
              <a:rPr dirty="0" err="1"/>
              <a:t>musste</a:t>
            </a:r>
            <a:r>
              <a:rPr dirty="0"/>
              <a:t>, und </a:t>
            </a:r>
            <a:r>
              <a:rPr dirty="0" err="1"/>
              <a:t>eine</a:t>
            </a:r>
            <a:r>
              <a:rPr dirty="0"/>
              <a:t> </a:t>
            </a:r>
            <a:r>
              <a:rPr dirty="0" err="1"/>
              <a:t>Kapitalist</a:t>
            </a:r>
            <a:r>
              <a:rPr dirty="0"/>
              <a:t>*in, die den </a:t>
            </a:r>
            <a:r>
              <a:rPr dirty="0" err="1"/>
              <a:t>Betrieb</a:t>
            </a:r>
            <a:r>
              <a:rPr dirty="0"/>
              <a:t> </a:t>
            </a:r>
            <a:r>
              <a:rPr dirty="0" err="1"/>
              <a:t>besitzt</a:t>
            </a:r>
            <a:r>
              <a:rPr dirty="0"/>
              <a:t> und </a:t>
            </a:r>
            <a:r>
              <a:rPr dirty="0" err="1"/>
              <a:t>ihr</a:t>
            </a:r>
            <a:r>
              <a:rPr dirty="0"/>
              <a:t> Geld </a:t>
            </a:r>
            <a:r>
              <a:rPr dirty="0" err="1"/>
              <a:t>für</a:t>
            </a:r>
            <a:r>
              <a:rPr dirty="0"/>
              <a:t> </a:t>
            </a:r>
            <a:r>
              <a:rPr dirty="0" err="1"/>
              <a:t>sich</a:t>
            </a:r>
            <a:r>
              <a:rPr dirty="0"/>
              <a:t> </a:t>
            </a:r>
            <a:r>
              <a:rPr dirty="0" err="1"/>
              <a:t>arbeiten</a:t>
            </a:r>
            <a:r>
              <a:rPr dirty="0"/>
              <a:t> lies. </a:t>
            </a:r>
            <a:r>
              <a:rPr dirty="0" err="1"/>
              <a:t>Damit</a:t>
            </a:r>
            <a:r>
              <a:rPr dirty="0"/>
              <a:t> das </a:t>
            </a:r>
            <a:r>
              <a:rPr dirty="0" err="1"/>
              <a:t>alles</a:t>
            </a:r>
            <a:r>
              <a:rPr dirty="0"/>
              <a:t> </a:t>
            </a:r>
            <a:r>
              <a:rPr dirty="0" err="1"/>
              <a:t>überhaupt</a:t>
            </a:r>
            <a:r>
              <a:rPr dirty="0"/>
              <a:t> </a:t>
            </a:r>
            <a:r>
              <a:rPr dirty="0" err="1"/>
              <a:t>stattfinden</a:t>
            </a:r>
            <a:r>
              <a:rPr dirty="0"/>
              <a:t> </a:t>
            </a:r>
            <a:r>
              <a:rPr dirty="0" err="1"/>
              <a:t>konnte</a:t>
            </a:r>
            <a:r>
              <a:rPr dirty="0"/>
              <a:t>, </a:t>
            </a:r>
            <a:r>
              <a:rPr dirty="0" err="1"/>
              <a:t>braucht</a:t>
            </a:r>
            <a:r>
              <a:rPr dirty="0"/>
              <a:t> es </a:t>
            </a:r>
            <a:r>
              <a:rPr dirty="0" err="1"/>
              <a:t>unbezahlte</a:t>
            </a:r>
            <a:r>
              <a:rPr dirty="0"/>
              <a:t> Care-Arbeit. </a:t>
            </a:r>
            <a:br>
              <a:rPr dirty="0"/>
            </a:br>
            <a:r>
              <a:rPr dirty="0" err="1"/>
              <a:t>Gibt</a:t>
            </a:r>
            <a:r>
              <a:rPr dirty="0"/>
              <a:t> es </a:t>
            </a:r>
            <a:r>
              <a:rPr dirty="0" err="1"/>
              <a:t>noch</a:t>
            </a:r>
            <a:r>
              <a:rPr dirty="0"/>
              <a:t> </a:t>
            </a:r>
            <a:r>
              <a:rPr dirty="0" err="1"/>
              <a:t>Fragen</a:t>
            </a:r>
            <a:r>
              <a:rPr dirty="0"/>
              <a:t> </a:t>
            </a:r>
            <a:r>
              <a:rPr dirty="0" err="1"/>
              <a:t>dazu</a:t>
            </a:r>
            <a:r>
              <a:rPr dirty="0"/>
              <a:t>? </a:t>
            </a:r>
            <a:br>
              <a:rPr dirty="0"/>
            </a:br>
            <a:r>
              <a:rPr dirty="0"/>
              <a:t>—&gt; </a:t>
            </a:r>
            <a:r>
              <a:rPr dirty="0" err="1"/>
              <a:t>weiter</a:t>
            </a:r>
            <a:r>
              <a:rPr dirty="0"/>
              <a:t> </a:t>
            </a:r>
            <a:r>
              <a:rPr dirty="0" err="1"/>
              <a:t>nach</a:t>
            </a:r>
            <a:r>
              <a:rPr dirty="0"/>
              <a:t> </a:t>
            </a:r>
            <a:r>
              <a:rPr dirty="0" err="1"/>
              <a:t>beantwortung</a:t>
            </a:r>
            <a:br>
              <a:rPr dirty="0"/>
            </a:br>
            <a:br>
              <a:rPr dirty="0"/>
            </a:br>
            <a:br>
              <a:rPr dirty="0"/>
            </a:br>
            <a:r>
              <a:rPr dirty="0" err="1"/>
              <a:t>Im</a:t>
            </a:r>
            <a:r>
              <a:rPr dirty="0"/>
              <a:t> </a:t>
            </a:r>
            <a:r>
              <a:rPr dirty="0" err="1"/>
              <a:t>heutigen</a:t>
            </a:r>
            <a:r>
              <a:rPr dirty="0"/>
              <a:t> </a:t>
            </a:r>
            <a:r>
              <a:rPr dirty="0" err="1"/>
              <a:t>Kontext</a:t>
            </a:r>
            <a:r>
              <a:rPr dirty="0"/>
              <a:t> </a:t>
            </a:r>
            <a:r>
              <a:rPr dirty="0" err="1"/>
              <a:t>zeigt</a:t>
            </a:r>
            <a:r>
              <a:rPr dirty="0"/>
              <a:t> der </a:t>
            </a:r>
            <a:r>
              <a:rPr dirty="0" err="1"/>
              <a:t>Kapitalismus</a:t>
            </a:r>
            <a:r>
              <a:rPr dirty="0"/>
              <a:t> </a:t>
            </a:r>
            <a:r>
              <a:rPr dirty="0" err="1"/>
              <a:t>aber</a:t>
            </a:r>
            <a:r>
              <a:rPr dirty="0"/>
              <a:t> </a:t>
            </a:r>
            <a:r>
              <a:rPr dirty="0" err="1"/>
              <a:t>meistens</a:t>
            </a:r>
            <a:r>
              <a:rPr dirty="0"/>
              <a:t> </a:t>
            </a:r>
            <a:r>
              <a:rPr dirty="0" err="1"/>
              <a:t>ein</a:t>
            </a:r>
            <a:r>
              <a:rPr dirty="0"/>
              <a:t> </a:t>
            </a:r>
            <a:r>
              <a:rPr dirty="0" err="1"/>
              <a:t>anderes</a:t>
            </a:r>
            <a:r>
              <a:rPr dirty="0"/>
              <a:t> </a:t>
            </a:r>
            <a:r>
              <a:rPr dirty="0" err="1"/>
              <a:t>Gesicht</a:t>
            </a:r>
            <a:r>
              <a:rPr dirty="0"/>
              <a:t>. </a:t>
            </a:r>
          </a:p>
          <a:p>
            <a:pPr>
              <a:defRPr/>
            </a:pPr>
            <a:endParaRPr dirty="0"/>
          </a:p>
          <a:p>
            <a:pPr>
              <a:defRPr/>
            </a:pPr>
            <a:r>
              <a:rPr dirty="0" err="1"/>
              <a:t>Kapitalist</a:t>
            </a:r>
            <a:r>
              <a:rPr dirty="0"/>
              <a:t>*</a:t>
            </a:r>
            <a:r>
              <a:rPr dirty="0" err="1"/>
              <a:t>innen</a:t>
            </a:r>
            <a:r>
              <a:rPr dirty="0"/>
              <a:t> </a:t>
            </a:r>
            <a:r>
              <a:rPr dirty="0" err="1"/>
              <a:t>sind</a:t>
            </a:r>
            <a:r>
              <a:rPr dirty="0"/>
              <a:t> </a:t>
            </a:r>
            <a:r>
              <a:rPr dirty="0" err="1"/>
              <a:t>heute</a:t>
            </a:r>
            <a:r>
              <a:rPr dirty="0"/>
              <a:t> oft  </a:t>
            </a:r>
            <a:r>
              <a:rPr dirty="0" err="1"/>
              <a:t>nicht</a:t>
            </a:r>
            <a:r>
              <a:rPr dirty="0"/>
              <a:t> </a:t>
            </a:r>
            <a:r>
              <a:rPr dirty="0" err="1"/>
              <a:t>einfach</a:t>
            </a:r>
            <a:r>
              <a:rPr dirty="0"/>
              <a:t> </a:t>
            </a:r>
            <a:r>
              <a:rPr dirty="0" err="1"/>
              <a:t>Einzelpersonen</a:t>
            </a:r>
            <a:r>
              <a:rPr dirty="0"/>
              <a:t>, die </a:t>
            </a:r>
            <a:r>
              <a:rPr dirty="0" err="1"/>
              <a:t>direkt</a:t>
            </a:r>
            <a:r>
              <a:rPr dirty="0"/>
              <a:t> </a:t>
            </a:r>
            <a:r>
              <a:rPr dirty="0" err="1"/>
              <a:t>einen</a:t>
            </a:r>
            <a:r>
              <a:rPr dirty="0"/>
              <a:t> </a:t>
            </a:r>
            <a:r>
              <a:rPr dirty="0" err="1"/>
              <a:t>kleinen</a:t>
            </a:r>
            <a:r>
              <a:rPr dirty="0"/>
              <a:t> </a:t>
            </a:r>
            <a:r>
              <a:rPr dirty="0" err="1"/>
              <a:t>Betrieb</a:t>
            </a:r>
            <a:r>
              <a:rPr dirty="0"/>
              <a:t> </a:t>
            </a:r>
            <a:r>
              <a:rPr dirty="0" err="1"/>
              <a:t>besitzen</a:t>
            </a:r>
            <a:r>
              <a:rPr dirty="0"/>
              <a:t>,  </a:t>
            </a:r>
            <a:r>
              <a:rPr dirty="0" err="1"/>
              <a:t>sondern</a:t>
            </a:r>
            <a:r>
              <a:rPr dirty="0"/>
              <a:t> </a:t>
            </a:r>
            <a:r>
              <a:rPr dirty="0" err="1"/>
              <a:t>Grossaktionär</a:t>
            </a:r>
            <a:r>
              <a:rPr dirty="0"/>
              <a:t>*</a:t>
            </a:r>
            <a:r>
              <a:rPr dirty="0" err="1"/>
              <a:t>innen</a:t>
            </a:r>
            <a:r>
              <a:rPr dirty="0"/>
              <a:t>, die </a:t>
            </a:r>
            <a:r>
              <a:rPr dirty="0" err="1"/>
              <a:t>ihr</a:t>
            </a:r>
            <a:r>
              <a:rPr dirty="0"/>
              <a:t> Geld an den </a:t>
            </a:r>
            <a:r>
              <a:rPr dirty="0" err="1"/>
              <a:t>Finanzmärkten</a:t>
            </a:r>
            <a:r>
              <a:rPr dirty="0"/>
              <a:t> </a:t>
            </a:r>
            <a:r>
              <a:rPr dirty="0" err="1"/>
              <a:t>investieren</a:t>
            </a:r>
            <a:r>
              <a:rPr dirty="0"/>
              <a:t>. </a:t>
            </a:r>
            <a:br>
              <a:rPr dirty="0"/>
            </a:br>
            <a:br>
              <a:rPr dirty="0"/>
            </a:br>
            <a:r>
              <a:rPr dirty="0" err="1"/>
              <a:t>Grundsätzlich</a:t>
            </a:r>
            <a:r>
              <a:rPr dirty="0"/>
              <a:t> </a:t>
            </a:r>
            <a:r>
              <a:rPr dirty="0" err="1"/>
              <a:t>unterscheiden</a:t>
            </a:r>
            <a:r>
              <a:rPr dirty="0"/>
              <a:t> </a:t>
            </a:r>
            <a:r>
              <a:rPr dirty="0" err="1"/>
              <a:t>wir</a:t>
            </a:r>
            <a:r>
              <a:rPr dirty="0"/>
              <a:t> </a:t>
            </a:r>
            <a:r>
              <a:rPr dirty="0" err="1"/>
              <a:t>heute</a:t>
            </a:r>
            <a:r>
              <a:rPr dirty="0"/>
              <a:t> in den </a:t>
            </a:r>
            <a:r>
              <a:rPr dirty="0" err="1"/>
              <a:t>Wirtschaft</a:t>
            </a:r>
            <a:r>
              <a:rPr dirty="0"/>
              <a:t> </a:t>
            </a:r>
            <a:r>
              <a:rPr dirty="0" err="1"/>
              <a:t>zwischen</a:t>
            </a:r>
            <a:r>
              <a:rPr dirty="0"/>
              <a:t> </a:t>
            </a:r>
            <a:r>
              <a:rPr dirty="0" err="1"/>
              <a:t>zwei</a:t>
            </a:r>
            <a:r>
              <a:rPr dirty="0"/>
              <a:t> </a:t>
            </a:r>
            <a:r>
              <a:rPr dirty="0" err="1"/>
              <a:t>grossen</a:t>
            </a:r>
            <a:r>
              <a:rPr dirty="0"/>
              <a:t> </a:t>
            </a:r>
            <a:r>
              <a:rPr dirty="0" err="1"/>
              <a:t>Bereichen</a:t>
            </a:r>
            <a:r>
              <a:rPr dirty="0"/>
              <a:t>: </a:t>
            </a:r>
            <a:br>
              <a:rPr dirty="0"/>
            </a:br>
            <a:r>
              <a:rPr dirty="0"/>
              <a:t>Die </a:t>
            </a:r>
            <a:r>
              <a:rPr dirty="0" err="1"/>
              <a:t>Realwirtschaft</a:t>
            </a:r>
            <a:r>
              <a:rPr dirty="0"/>
              <a:t>: Dort </a:t>
            </a:r>
            <a:r>
              <a:rPr dirty="0" err="1"/>
              <a:t>wird</a:t>
            </a:r>
            <a:r>
              <a:rPr dirty="0"/>
              <a:t> </a:t>
            </a:r>
            <a:r>
              <a:rPr dirty="0" err="1"/>
              <a:t>mit</a:t>
            </a:r>
            <a:r>
              <a:rPr dirty="0"/>
              <a:t> </a:t>
            </a:r>
            <a:r>
              <a:rPr dirty="0" err="1"/>
              <a:t>Gütern</a:t>
            </a:r>
            <a:r>
              <a:rPr dirty="0"/>
              <a:t> </a:t>
            </a:r>
            <a:r>
              <a:rPr dirty="0" err="1"/>
              <a:t>gehandelt</a:t>
            </a:r>
            <a:r>
              <a:rPr dirty="0"/>
              <a:t>. Das </a:t>
            </a:r>
            <a:r>
              <a:rPr dirty="0" err="1"/>
              <a:t>Ziel</a:t>
            </a:r>
            <a:r>
              <a:rPr dirty="0"/>
              <a:t> </a:t>
            </a:r>
            <a:r>
              <a:rPr dirty="0" err="1"/>
              <a:t>ist</a:t>
            </a:r>
            <a:r>
              <a:rPr dirty="0"/>
              <a:t>, </a:t>
            </a:r>
            <a:r>
              <a:rPr dirty="0" err="1"/>
              <a:t>dass</a:t>
            </a:r>
            <a:r>
              <a:rPr dirty="0"/>
              <a:t>  </a:t>
            </a:r>
            <a:r>
              <a:rPr dirty="0" err="1"/>
              <a:t>Gütern</a:t>
            </a:r>
            <a:r>
              <a:rPr dirty="0"/>
              <a:t>, </a:t>
            </a:r>
            <a:r>
              <a:rPr dirty="0" err="1"/>
              <a:t>z.b.</a:t>
            </a:r>
            <a:r>
              <a:rPr dirty="0"/>
              <a:t> </a:t>
            </a:r>
            <a:r>
              <a:rPr dirty="0" err="1"/>
              <a:t>Stühlen</a:t>
            </a:r>
            <a:r>
              <a:rPr dirty="0"/>
              <a:t>, </a:t>
            </a:r>
            <a:r>
              <a:rPr dirty="0" err="1"/>
              <a:t>Holz</a:t>
            </a:r>
            <a:r>
              <a:rPr dirty="0"/>
              <a:t> </a:t>
            </a:r>
            <a:r>
              <a:rPr dirty="0" err="1"/>
              <a:t>oder</a:t>
            </a:r>
            <a:r>
              <a:rPr dirty="0"/>
              <a:t> </a:t>
            </a:r>
            <a:r>
              <a:rPr dirty="0" err="1"/>
              <a:t>Dienstleistungen</a:t>
            </a:r>
            <a:r>
              <a:rPr dirty="0"/>
              <a:t> </a:t>
            </a:r>
            <a:r>
              <a:rPr dirty="0" err="1"/>
              <a:t>wie</a:t>
            </a:r>
            <a:r>
              <a:rPr dirty="0"/>
              <a:t> </a:t>
            </a:r>
            <a:r>
              <a:rPr dirty="0" err="1"/>
              <a:t>Haarschnitte</a:t>
            </a:r>
            <a:r>
              <a:rPr dirty="0"/>
              <a:t> </a:t>
            </a:r>
            <a:r>
              <a:rPr dirty="0" err="1"/>
              <a:t>bei</a:t>
            </a:r>
            <a:r>
              <a:rPr dirty="0"/>
              <a:t> den Menschen </a:t>
            </a:r>
            <a:r>
              <a:rPr dirty="0" err="1"/>
              <a:t>landen</a:t>
            </a:r>
            <a:r>
              <a:rPr dirty="0"/>
              <a:t>, die </a:t>
            </a:r>
            <a:r>
              <a:rPr dirty="0" err="1"/>
              <a:t>sie</a:t>
            </a:r>
            <a:r>
              <a:rPr dirty="0"/>
              <a:t> </a:t>
            </a:r>
            <a:r>
              <a:rPr dirty="0" err="1"/>
              <a:t>brauchen</a:t>
            </a:r>
            <a:r>
              <a:rPr dirty="0"/>
              <a:t> und </a:t>
            </a:r>
            <a:r>
              <a:rPr dirty="0" err="1"/>
              <a:t>kaufen</a:t>
            </a:r>
            <a:r>
              <a:rPr dirty="0"/>
              <a:t> </a:t>
            </a:r>
            <a:r>
              <a:rPr dirty="0" err="1"/>
              <a:t>wollen</a:t>
            </a:r>
            <a:r>
              <a:rPr dirty="0"/>
              <a:t>. </a:t>
            </a:r>
            <a:br>
              <a:rPr dirty="0"/>
            </a:br>
            <a:br>
              <a:rPr dirty="0"/>
            </a:br>
            <a:r>
              <a:rPr dirty="0"/>
              <a:t>Die </a:t>
            </a:r>
            <a:r>
              <a:rPr dirty="0" err="1"/>
              <a:t>Finanzwirtschaft</a:t>
            </a:r>
            <a:r>
              <a:rPr dirty="0"/>
              <a:t>: Dort </a:t>
            </a:r>
            <a:r>
              <a:rPr dirty="0" err="1"/>
              <a:t>wird</a:t>
            </a:r>
            <a:r>
              <a:rPr dirty="0"/>
              <a:t> </a:t>
            </a:r>
            <a:r>
              <a:rPr dirty="0" err="1"/>
              <a:t>nicht</a:t>
            </a:r>
            <a:r>
              <a:rPr dirty="0"/>
              <a:t> </a:t>
            </a:r>
            <a:r>
              <a:rPr dirty="0" err="1"/>
              <a:t>mit</a:t>
            </a:r>
            <a:r>
              <a:rPr dirty="0"/>
              <a:t> </a:t>
            </a:r>
            <a:r>
              <a:rPr dirty="0" err="1"/>
              <a:t>realen</a:t>
            </a:r>
            <a:r>
              <a:rPr dirty="0"/>
              <a:t> </a:t>
            </a:r>
            <a:r>
              <a:rPr dirty="0" err="1"/>
              <a:t>Gütern</a:t>
            </a:r>
            <a:r>
              <a:rPr dirty="0"/>
              <a:t> </a:t>
            </a:r>
            <a:r>
              <a:rPr dirty="0" err="1"/>
              <a:t>gehandelt</a:t>
            </a:r>
            <a:r>
              <a:rPr dirty="0"/>
              <a:t>, </a:t>
            </a:r>
            <a:r>
              <a:rPr dirty="0" err="1"/>
              <a:t>sondern</a:t>
            </a:r>
            <a:r>
              <a:rPr dirty="0"/>
              <a:t> </a:t>
            </a:r>
            <a:r>
              <a:rPr dirty="0" err="1"/>
              <a:t>mit</a:t>
            </a:r>
            <a:r>
              <a:rPr dirty="0"/>
              <a:t> Geld und </a:t>
            </a:r>
            <a:r>
              <a:rPr dirty="0" err="1"/>
              <a:t>Anteilsscheinen</a:t>
            </a:r>
            <a:r>
              <a:rPr dirty="0"/>
              <a:t>. Das </a:t>
            </a:r>
            <a:r>
              <a:rPr dirty="0" err="1"/>
              <a:t>offizielle</a:t>
            </a:r>
            <a:r>
              <a:rPr dirty="0"/>
              <a:t> </a:t>
            </a:r>
            <a:r>
              <a:rPr dirty="0" err="1"/>
              <a:t>Ziel</a:t>
            </a:r>
            <a:r>
              <a:rPr dirty="0"/>
              <a:t> </a:t>
            </a:r>
            <a:r>
              <a:rPr dirty="0" err="1"/>
              <a:t>ist</a:t>
            </a:r>
            <a:r>
              <a:rPr dirty="0"/>
              <a:t> </a:t>
            </a:r>
            <a:r>
              <a:rPr dirty="0" err="1"/>
              <a:t>dabei</a:t>
            </a:r>
            <a:r>
              <a:rPr dirty="0"/>
              <a:t> </a:t>
            </a:r>
            <a:r>
              <a:rPr dirty="0" err="1"/>
              <a:t>nicht</a:t>
            </a:r>
            <a:r>
              <a:rPr dirty="0"/>
              <a:t> die </a:t>
            </a:r>
            <a:r>
              <a:rPr dirty="0" err="1"/>
              <a:t>Verteilung</a:t>
            </a:r>
            <a:r>
              <a:rPr dirty="0"/>
              <a:t> von </a:t>
            </a:r>
            <a:r>
              <a:rPr dirty="0" err="1"/>
              <a:t>Gütern</a:t>
            </a:r>
            <a:r>
              <a:rPr dirty="0"/>
              <a:t>, </a:t>
            </a:r>
            <a:r>
              <a:rPr dirty="0" err="1"/>
              <a:t>sondern</a:t>
            </a:r>
            <a:r>
              <a:rPr dirty="0"/>
              <a:t>, </a:t>
            </a:r>
            <a:r>
              <a:rPr dirty="0" err="1"/>
              <a:t>dass</a:t>
            </a:r>
            <a:r>
              <a:rPr dirty="0"/>
              <a:t> Geld an </a:t>
            </a:r>
            <a:r>
              <a:rPr dirty="0" err="1"/>
              <a:t>Unternehemen</a:t>
            </a:r>
            <a:r>
              <a:rPr dirty="0"/>
              <a:t> </a:t>
            </a:r>
            <a:r>
              <a:rPr dirty="0" err="1"/>
              <a:t>fliesst</a:t>
            </a:r>
            <a:r>
              <a:rPr dirty="0"/>
              <a:t>, die </a:t>
            </a:r>
            <a:r>
              <a:rPr dirty="0" err="1"/>
              <a:t>eine</a:t>
            </a:r>
            <a:r>
              <a:rPr dirty="0"/>
              <a:t> </a:t>
            </a:r>
            <a:r>
              <a:rPr dirty="0" err="1"/>
              <a:t>Finanzierung</a:t>
            </a:r>
            <a:r>
              <a:rPr dirty="0"/>
              <a:t> </a:t>
            </a:r>
            <a:r>
              <a:rPr dirty="0" err="1"/>
              <a:t>brauchen</a:t>
            </a:r>
            <a:r>
              <a:rPr dirty="0"/>
              <a:t>. </a:t>
            </a:r>
            <a:br>
              <a:rPr dirty="0"/>
            </a:br>
            <a:r>
              <a:rPr dirty="0"/>
              <a:t>Es </a:t>
            </a:r>
            <a:r>
              <a:rPr dirty="0" err="1"/>
              <a:t>geht</a:t>
            </a:r>
            <a:r>
              <a:rPr dirty="0"/>
              <a:t> also </a:t>
            </a:r>
            <a:r>
              <a:rPr dirty="0" err="1"/>
              <a:t>darum</a:t>
            </a:r>
            <a:r>
              <a:rPr dirty="0"/>
              <a:t>, </a:t>
            </a:r>
            <a:r>
              <a:rPr dirty="0" err="1"/>
              <a:t>dass</a:t>
            </a:r>
            <a:r>
              <a:rPr dirty="0"/>
              <a:t> Kapital an </a:t>
            </a:r>
            <a:r>
              <a:rPr dirty="0" err="1"/>
              <a:t>diese</a:t>
            </a:r>
            <a:r>
              <a:rPr dirty="0"/>
              <a:t> </a:t>
            </a:r>
            <a:r>
              <a:rPr dirty="0" err="1"/>
              <a:t>Orte</a:t>
            </a:r>
            <a:r>
              <a:rPr dirty="0"/>
              <a:t> </a:t>
            </a:r>
            <a:r>
              <a:rPr dirty="0" err="1"/>
              <a:t>fliesst</a:t>
            </a:r>
            <a:r>
              <a:rPr dirty="0"/>
              <a:t> wo </a:t>
            </a:r>
            <a:r>
              <a:rPr dirty="0" err="1"/>
              <a:t>wirklich</a:t>
            </a:r>
            <a:r>
              <a:rPr dirty="0"/>
              <a:t> </a:t>
            </a:r>
            <a:r>
              <a:rPr dirty="0" err="1"/>
              <a:t>gearbeitet</a:t>
            </a:r>
            <a:r>
              <a:rPr dirty="0"/>
              <a:t> </a:t>
            </a:r>
            <a:r>
              <a:rPr dirty="0" err="1"/>
              <a:t>wird</a:t>
            </a:r>
            <a:r>
              <a:rPr dirty="0"/>
              <a:t>. </a:t>
            </a:r>
          </a:p>
          <a:p>
            <a:pPr>
              <a:defRPr/>
            </a:pPr>
            <a:endParaRPr dirty="0"/>
          </a:p>
          <a:p>
            <a:pPr>
              <a:defRPr/>
            </a:pPr>
            <a:r>
              <a:rPr dirty="0"/>
              <a:t>An </a:t>
            </a:r>
            <a:r>
              <a:rPr dirty="0" err="1"/>
              <a:t>Finanzmärkten</a:t>
            </a:r>
            <a:r>
              <a:rPr dirty="0"/>
              <a:t> </a:t>
            </a:r>
            <a:r>
              <a:rPr dirty="0" err="1"/>
              <a:t>wird</a:t>
            </a:r>
            <a:r>
              <a:rPr dirty="0"/>
              <a:t> </a:t>
            </a:r>
            <a:r>
              <a:rPr dirty="0" err="1"/>
              <a:t>z.B.</a:t>
            </a:r>
            <a:r>
              <a:rPr dirty="0"/>
              <a:t> </a:t>
            </a:r>
            <a:r>
              <a:rPr dirty="0" err="1"/>
              <a:t>mit</a:t>
            </a:r>
            <a:r>
              <a:rPr dirty="0"/>
              <a:t> </a:t>
            </a:r>
            <a:r>
              <a:rPr dirty="0" err="1"/>
              <a:t>Aktien</a:t>
            </a:r>
            <a:r>
              <a:rPr dirty="0"/>
              <a:t> </a:t>
            </a:r>
            <a:r>
              <a:rPr dirty="0" err="1"/>
              <a:t>gehandelt</a:t>
            </a:r>
            <a:r>
              <a:rPr dirty="0"/>
              <a:t>. Das </a:t>
            </a:r>
            <a:r>
              <a:rPr dirty="0" err="1"/>
              <a:t>sind</a:t>
            </a:r>
            <a:r>
              <a:rPr dirty="0"/>
              <a:t> </a:t>
            </a:r>
            <a:r>
              <a:rPr dirty="0" err="1"/>
              <a:t>Anteilsscheine</a:t>
            </a:r>
            <a:r>
              <a:rPr dirty="0"/>
              <a:t>, </a:t>
            </a:r>
            <a:r>
              <a:rPr dirty="0" err="1"/>
              <a:t>welche</a:t>
            </a:r>
            <a:r>
              <a:rPr dirty="0"/>
              <a:t> dem </a:t>
            </a:r>
            <a:r>
              <a:rPr dirty="0" err="1"/>
              <a:t>Eigentümer</a:t>
            </a:r>
            <a:r>
              <a:rPr dirty="0"/>
              <a:t> </a:t>
            </a:r>
            <a:r>
              <a:rPr dirty="0" err="1"/>
              <a:t>einen</a:t>
            </a:r>
            <a:r>
              <a:rPr dirty="0"/>
              <a:t> </a:t>
            </a:r>
            <a:r>
              <a:rPr dirty="0" err="1"/>
              <a:t>kleinen</a:t>
            </a:r>
            <a:r>
              <a:rPr dirty="0"/>
              <a:t> </a:t>
            </a:r>
            <a:r>
              <a:rPr dirty="0" err="1"/>
              <a:t>Anteil</a:t>
            </a:r>
            <a:r>
              <a:rPr dirty="0"/>
              <a:t> des </a:t>
            </a:r>
            <a:r>
              <a:rPr dirty="0" err="1"/>
              <a:t>Eigentums</a:t>
            </a:r>
            <a:r>
              <a:rPr dirty="0"/>
              <a:t> </a:t>
            </a:r>
            <a:r>
              <a:rPr dirty="0" err="1"/>
              <a:t>eines</a:t>
            </a:r>
            <a:r>
              <a:rPr dirty="0"/>
              <a:t> </a:t>
            </a:r>
            <a:r>
              <a:rPr dirty="0" err="1"/>
              <a:t>Unternehmens</a:t>
            </a:r>
            <a:r>
              <a:rPr dirty="0"/>
              <a:t> </a:t>
            </a:r>
            <a:r>
              <a:rPr dirty="0" err="1"/>
              <a:t>zusichern</a:t>
            </a:r>
            <a:r>
              <a:rPr dirty="0"/>
              <a:t>. </a:t>
            </a:r>
            <a:r>
              <a:rPr dirty="0" err="1"/>
              <a:t>Im</a:t>
            </a:r>
            <a:r>
              <a:rPr dirty="0"/>
              <a:t> </a:t>
            </a:r>
            <a:r>
              <a:rPr dirty="0" err="1"/>
              <a:t>Gegenzug</a:t>
            </a:r>
            <a:r>
              <a:rPr dirty="0"/>
              <a:t> </a:t>
            </a:r>
            <a:r>
              <a:rPr dirty="0" err="1"/>
              <a:t>erhalten</a:t>
            </a:r>
            <a:r>
              <a:rPr dirty="0"/>
              <a:t> die </a:t>
            </a:r>
            <a:r>
              <a:rPr dirty="0" err="1"/>
              <a:t>Aktionär</a:t>
            </a:r>
            <a:r>
              <a:rPr dirty="0"/>
              <a:t>*</a:t>
            </a:r>
            <a:r>
              <a:rPr dirty="0" err="1"/>
              <a:t>innen</a:t>
            </a:r>
            <a:r>
              <a:rPr dirty="0"/>
              <a:t> </a:t>
            </a:r>
            <a:r>
              <a:rPr dirty="0" err="1"/>
              <a:t>ein</a:t>
            </a:r>
            <a:r>
              <a:rPr dirty="0"/>
              <a:t> </a:t>
            </a:r>
            <a:r>
              <a:rPr dirty="0" err="1"/>
              <a:t>Stimmrecht</a:t>
            </a:r>
            <a:r>
              <a:rPr dirty="0"/>
              <a:t> an den </a:t>
            </a:r>
            <a:r>
              <a:rPr dirty="0" err="1"/>
              <a:t>Aktionärsversammlungen</a:t>
            </a:r>
            <a:r>
              <a:rPr dirty="0"/>
              <a:t>, wo </a:t>
            </a:r>
            <a:r>
              <a:rPr dirty="0" err="1"/>
              <a:t>über</a:t>
            </a:r>
            <a:r>
              <a:rPr dirty="0"/>
              <a:t> das </a:t>
            </a:r>
            <a:r>
              <a:rPr dirty="0" err="1"/>
              <a:t>Schicklsal</a:t>
            </a:r>
            <a:r>
              <a:rPr dirty="0"/>
              <a:t> des </a:t>
            </a:r>
            <a:r>
              <a:rPr dirty="0" err="1"/>
              <a:t>Unternehmens</a:t>
            </a:r>
            <a:r>
              <a:rPr dirty="0"/>
              <a:t> </a:t>
            </a:r>
            <a:r>
              <a:rPr dirty="0" err="1"/>
              <a:t>entschieden</a:t>
            </a:r>
            <a:r>
              <a:rPr dirty="0"/>
              <a:t> </a:t>
            </a:r>
            <a:r>
              <a:rPr dirty="0" err="1"/>
              <a:t>wird</a:t>
            </a:r>
            <a:r>
              <a:rPr dirty="0"/>
              <a:t>. </a:t>
            </a:r>
            <a:r>
              <a:rPr dirty="0" err="1"/>
              <a:t>Zudem</a:t>
            </a:r>
            <a:r>
              <a:rPr dirty="0"/>
              <a:t> </a:t>
            </a:r>
            <a:r>
              <a:rPr dirty="0" err="1"/>
              <a:t>können</a:t>
            </a:r>
            <a:r>
              <a:rPr dirty="0"/>
              <a:t> die </a:t>
            </a:r>
            <a:r>
              <a:rPr dirty="0" err="1"/>
              <a:t>Aktionär</a:t>
            </a:r>
            <a:r>
              <a:rPr dirty="0"/>
              <a:t>*</a:t>
            </a:r>
            <a:r>
              <a:rPr dirty="0" err="1"/>
              <a:t>innen</a:t>
            </a:r>
            <a:r>
              <a:rPr dirty="0"/>
              <a:t> </a:t>
            </a:r>
            <a:r>
              <a:rPr dirty="0" err="1"/>
              <a:t>dort</a:t>
            </a:r>
            <a:r>
              <a:rPr dirty="0"/>
              <a:t> </a:t>
            </a:r>
            <a:r>
              <a:rPr dirty="0" err="1"/>
              <a:t>auch</a:t>
            </a:r>
            <a:r>
              <a:rPr dirty="0"/>
              <a:t> </a:t>
            </a:r>
            <a:r>
              <a:rPr dirty="0" err="1"/>
              <a:t>bestimmen</a:t>
            </a:r>
            <a:r>
              <a:rPr dirty="0"/>
              <a:t>, </a:t>
            </a:r>
            <a:r>
              <a:rPr dirty="0" err="1"/>
              <a:t>dass</a:t>
            </a:r>
            <a:r>
              <a:rPr dirty="0"/>
              <a:t> </a:t>
            </a:r>
            <a:r>
              <a:rPr dirty="0" err="1"/>
              <a:t>sie</a:t>
            </a:r>
            <a:r>
              <a:rPr dirty="0"/>
              <a:t> </a:t>
            </a:r>
            <a:r>
              <a:rPr dirty="0" err="1"/>
              <a:t>sich</a:t>
            </a:r>
            <a:r>
              <a:rPr dirty="0"/>
              <a:t> </a:t>
            </a:r>
            <a:r>
              <a:rPr dirty="0" err="1"/>
              <a:t>einen</a:t>
            </a:r>
            <a:r>
              <a:rPr dirty="0"/>
              <a:t> </a:t>
            </a:r>
            <a:r>
              <a:rPr dirty="0" err="1"/>
              <a:t>bestimmten</a:t>
            </a:r>
            <a:r>
              <a:rPr dirty="0"/>
              <a:t> </a:t>
            </a:r>
            <a:r>
              <a:rPr dirty="0" err="1"/>
              <a:t>Anteil</a:t>
            </a:r>
            <a:r>
              <a:rPr dirty="0"/>
              <a:t> des </a:t>
            </a:r>
            <a:r>
              <a:rPr dirty="0" err="1"/>
              <a:t>Unternehmensgewinns</a:t>
            </a:r>
            <a:r>
              <a:rPr dirty="0"/>
              <a:t> </a:t>
            </a:r>
            <a:r>
              <a:rPr dirty="0" err="1"/>
              <a:t>auszahlen</a:t>
            </a:r>
            <a:r>
              <a:rPr dirty="0"/>
              <a:t> </a:t>
            </a:r>
            <a:r>
              <a:rPr dirty="0" err="1"/>
              <a:t>wollen</a:t>
            </a:r>
            <a:r>
              <a:rPr dirty="0"/>
              <a:t>. </a:t>
            </a:r>
            <a:r>
              <a:rPr dirty="0" err="1"/>
              <a:t>Diesen</a:t>
            </a:r>
            <a:r>
              <a:rPr dirty="0"/>
              <a:t> </a:t>
            </a:r>
            <a:r>
              <a:rPr dirty="0" err="1"/>
              <a:t>nennt</a:t>
            </a:r>
            <a:r>
              <a:rPr dirty="0"/>
              <a:t> man </a:t>
            </a:r>
            <a:r>
              <a:rPr dirty="0" err="1"/>
              <a:t>eine</a:t>
            </a:r>
            <a:r>
              <a:rPr dirty="0"/>
              <a:t> </a:t>
            </a:r>
            <a:r>
              <a:rPr dirty="0" err="1"/>
              <a:t>Dividende</a:t>
            </a:r>
            <a:r>
              <a:rPr dirty="0"/>
              <a:t>. Das </a:t>
            </a:r>
            <a:r>
              <a:rPr dirty="0" err="1"/>
              <a:t>ist</a:t>
            </a:r>
            <a:r>
              <a:rPr dirty="0"/>
              <a:t> </a:t>
            </a:r>
            <a:r>
              <a:rPr dirty="0" err="1"/>
              <a:t>aber</a:t>
            </a:r>
            <a:r>
              <a:rPr dirty="0"/>
              <a:t> </a:t>
            </a:r>
            <a:r>
              <a:rPr dirty="0" err="1"/>
              <a:t>nicht</a:t>
            </a:r>
            <a:r>
              <a:rPr dirty="0"/>
              <a:t> die </a:t>
            </a:r>
            <a:r>
              <a:rPr dirty="0" err="1"/>
              <a:t>Einzige</a:t>
            </a:r>
            <a:r>
              <a:rPr dirty="0"/>
              <a:t> Art, </a:t>
            </a:r>
            <a:r>
              <a:rPr dirty="0" err="1"/>
              <a:t>wie</a:t>
            </a:r>
            <a:r>
              <a:rPr dirty="0"/>
              <a:t> </a:t>
            </a:r>
            <a:r>
              <a:rPr dirty="0" err="1"/>
              <a:t>Aktionär</a:t>
            </a:r>
            <a:r>
              <a:rPr dirty="0"/>
              <a:t>*</a:t>
            </a:r>
            <a:r>
              <a:rPr dirty="0" err="1"/>
              <a:t>innen</a:t>
            </a:r>
            <a:r>
              <a:rPr dirty="0"/>
              <a:t> Geld </a:t>
            </a:r>
            <a:r>
              <a:rPr dirty="0" err="1"/>
              <a:t>verdienen</a:t>
            </a:r>
            <a:r>
              <a:rPr dirty="0"/>
              <a:t> </a:t>
            </a:r>
            <a:r>
              <a:rPr dirty="0" err="1"/>
              <a:t>können</a:t>
            </a:r>
            <a:r>
              <a:rPr dirty="0"/>
              <a:t>. </a:t>
            </a:r>
          </a:p>
          <a:p>
            <a:pPr>
              <a:defRPr/>
            </a:pPr>
            <a:br>
              <a:rPr dirty="0"/>
            </a:br>
            <a:r>
              <a:rPr dirty="0"/>
              <a:t>An den </a:t>
            </a:r>
            <a:r>
              <a:rPr dirty="0" err="1"/>
              <a:t>Finanzmärkten</a:t>
            </a:r>
            <a:r>
              <a:rPr dirty="0"/>
              <a:t> </a:t>
            </a:r>
            <a:r>
              <a:rPr dirty="0" err="1"/>
              <a:t>spielen</a:t>
            </a:r>
            <a:r>
              <a:rPr dirty="0"/>
              <a:t> Auch </a:t>
            </a:r>
            <a:r>
              <a:rPr dirty="0" err="1"/>
              <a:t>Aktienkurse</a:t>
            </a:r>
            <a:r>
              <a:rPr dirty="0"/>
              <a:t> </a:t>
            </a:r>
            <a:r>
              <a:rPr dirty="0" err="1"/>
              <a:t>ein</a:t>
            </a:r>
            <a:r>
              <a:rPr dirty="0"/>
              <a:t> </a:t>
            </a:r>
            <a:r>
              <a:rPr dirty="0" err="1"/>
              <a:t>wichtige</a:t>
            </a:r>
            <a:r>
              <a:rPr dirty="0"/>
              <a:t> Rolle. </a:t>
            </a:r>
            <a:r>
              <a:rPr dirty="0" err="1"/>
              <a:t>Diese</a:t>
            </a:r>
            <a:r>
              <a:rPr dirty="0"/>
              <a:t> </a:t>
            </a:r>
            <a:r>
              <a:rPr dirty="0" err="1"/>
              <a:t>zeigen</a:t>
            </a:r>
            <a:r>
              <a:rPr dirty="0"/>
              <a:t> an, </a:t>
            </a:r>
            <a:r>
              <a:rPr dirty="0" err="1"/>
              <a:t>wie</a:t>
            </a:r>
            <a:r>
              <a:rPr dirty="0"/>
              <a:t> </a:t>
            </a:r>
            <a:r>
              <a:rPr dirty="0" err="1"/>
              <a:t>teuer</a:t>
            </a:r>
            <a:r>
              <a:rPr dirty="0"/>
              <a:t> </a:t>
            </a:r>
            <a:r>
              <a:rPr dirty="0" err="1"/>
              <a:t>Aktien</a:t>
            </a:r>
            <a:r>
              <a:rPr dirty="0"/>
              <a:t> </a:t>
            </a:r>
            <a:r>
              <a:rPr dirty="0" err="1"/>
              <a:t>eines</a:t>
            </a:r>
            <a:r>
              <a:rPr dirty="0"/>
              <a:t> </a:t>
            </a:r>
            <a:r>
              <a:rPr dirty="0" err="1"/>
              <a:t>Unternehmens</a:t>
            </a:r>
            <a:r>
              <a:rPr dirty="0"/>
              <a:t> </a:t>
            </a:r>
            <a:r>
              <a:rPr dirty="0" err="1"/>
              <a:t>im</a:t>
            </a:r>
            <a:r>
              <a:rPr dirty="0"/>
              <a:t> Moment </a:t>
            </a:r>
            <a:r>
              <a:rPr dirty="0" err="1"/>
              <a:t>sind</a:t>
            </a:r>
            <a:r>
              <a:rPr dirty="0"/>
              <a:t>. Sie </a:t>
            </a:r>
            <a:r>
              <a:rPr dirty="0" err="1"/>
              <a:t>spiegeln</a:t>
            </a:r>
            <a:r>
              <a:rPr dirty="0"/>
              <a:t> </a:t>
            </a:r>
            <a:r>
              <a:rPr dirty="0" err="1"/>
              <a:t>Einschätzungen</a:t>
            </a:r>
            <a:r>
              <a:rPr dirty="0"/>
              <a:t> </a:t>
            </a:r>
            <a:r>
              <a:rPr dirty="0" err="1"/>
              <a:t>zum</a:t>
            </a:r>
            <a:r>
              <a:rPr dirty="0"/>
              <a:t> </a:t>
            </a:r>
            <a:r>
              <a:rPr dirty="0" err="1"/>
              <a:t>weiteren</a:t>
            </a:r>
            <a:r>
              <a:rPr dirty="0"/>
              <a:t> </a:t>
            </a:r>
            <a:r>
              <a:rPr dirty="0" err="1"/>
              <a:t>Erfolg</a:t>
            </a:r>
            <a:r>
              <a:rPr dirty="0"/>
              <a:t> und den </a:t>
            </a:r>
            <a:r>
              <a:rPr dirty="0" err="1"/>
              <a:t>Gewinnaussichten</a:t>
            </a:r>
            <a:r>
              <a:rPr dirty="0"/>
              <a:t> des </a:t>
            </a:r>
            <a:r>
              <a:rPr dirty="0" err="1"/>
              <a:t>Unternehmens</a:t>
            </a:r>
            <a:r>
              <a:rPr dirty="0"/>
              <a:t>. Auch </a:t>
            </a:r>
            <a:r>
              <a:rPr dirty="0" err="1"/>
              <a:t>damit</a:t>
            </a:r>
            <a:r>
              <a:rPr dirty="0"/>
              <a:t> </a:t>
            </a:r>
            <a:r>
              <a:rPr dirty="0" err="1"/>
              <a:t>können</a:t>
            </a:r>
            <a:r>
              <a:rPr dirty="0"/>
              <a:t> </a:t>
            </a:r>
            <a:r>
              <a:rPr dirty="0" err="1"/>
              <a:t>Aktionär</a:t>
            </a:r>
            <a:r>
              <a:rPr dirty="0"/>
              <a:t>*</a:t>
            </a:r>
            <a:r>
              <a:rPr dirty="0" err="1"/>
              <a:t>innen</a:t>
            </a:r>
            <a:r>
              <a:rPr dirty="0"/>
              <a:t> </a:t>
            </a:r>
            <a:r>
              <a:rPr dirty="0" err="1"/>
              <a:t>Gewinne</a:t>
            </a:r>
            <a:r>
              <a:rPr dirty="0"/>
              <a:t> </a:t>
            </a:r>
            <a:r>
              <a:rPr dirty="0" err="1"/>
              <a:t>einfahren</a:t>
            </a:r>
            <a:r>
              <a:rPr dirty="0"/>
              <a:t>. Sie </a:t>
            </a:r>
            <a:r>
              <a:rPr dirty="0" err="1"/>
              <a:t>können</a:t>
            </a:r>
            <a:r>
              <a:rPr dirty="0"/>
              <a:t> </a:t>
            </a:r>
            <a:r>
              <a:rPr dirty="0" err="1"/>
              <a:t>Aktien</a:t>
            </a:r>
            <a:r>
              <a:rPr dirty="0"/>
              <a:t> </a:t>
            </a:r>
            <a:r>
              <a:rPr dirty="0" err="1"/>
              <a:t>kaufen</a:t>
            </a:r>
            <a:r>
              <a:rPr dirty="0"/>
              <a:t>, </a:t>
            </a:r>
            <a:r>
              <a:rPr dirty="0" err="1"/>
              <a:t>wenn</a:t>
            </a:r>
            <a:r>
              <a:rPr dirty="0"/>
              <a:t> </a:t>
            </a:r>
            <a:r>
              <a:rPr dirty="0" err="1"/>
              <a:t>diese</a:t>
            </a:r>
            <a:r>
              <a:rPr dirty="0"/>
              <a:t> </a:t>
            </a:r>
            <a:r>
              <a:rPr dirty="0" err="1"/>
              <a:t>gerade</a:t>
            </a:r>
            <a:r>
              <a:rPr dirty="0"/>
              <a:t> </a:t>
            </a:r>
            <a:r>
              <a:rPr dirty="0" err="1"/>
              <a:t>sehr</a:t>
            </a:r>
            <a:r>
              <a:rPr dirty="0"/>
              <a:t> </a:t>
            </a:r>
            <a:r>
              <a:rPr dirty="0" err="1"/>
              <a:t>billig</a:t>
            </a:r>
            <a:r>
              <a:rPr dirty="0"/>
              <a:t> </a:t>
            </a:r>
            <a:r>
              <a:rPr dirty="0" err="1"/>
              <a:t>sind</a:t>
            </a:r>
            <a:r>
              <a:rPr dirty="0"/>
              <a:t> und </a:t>
            </a:r>
            <a:r>
              <a:rPr dirty="0" err="1"/>
              <a:t>sie</a:t>
            </a:r>
            <a:r>
              <a:rPr dirty="0"/>
              <a:t> </a:t>
            </a:r>
            <a:r>
              <a:rPr dirty="0" err="1"/>
              <a:t>dann</a:t>
            </a:r>
            <a:r>
              <a:rPr dirty="0"/>
              <a:t> </a:t>
            </a:r>
            <a:r>
              <a:rPr dirty="0" err="1"/>
              <a:t>später</a:t>
            </a:r>
            <a:r>
              <a:rPr dirty="0"/>
              <a:t> </a:t>
            </a:r>
            <a:r>
              <a:rPr dirty="0" err="1"/>
              <a:t>teurer</a:t>
            </a:r>
            <a:r>
              <a:rPr dirty="0"/>
              <a:t> </a:t>
            </a:r>
            <a:r>
              <a:rPr dirty="0" err="1"/>
              <a:t>wieder</a:t>
            </a:r>
            <a:r>
              <a:rPr dirty="0"/>
              <a:t> </a:t>
            </a:r>
            <a:r>
              <a:rPr dirty="0" err="1"/>
              <a:t>verkaufen</a:t>
            </a:r>
            <a:r>
              <a:rPr dirty="0"/>
              <a:t>. Die </a:t>
            </a:r>
            <a:r>
              <a:rPr dirty="0" err="1"/>
              <a:t>Differenz</a:t>
            </a:r>
            <a:r>
              <a:rPr dirty="0"/>
              <a:t> </a:t>
            </a:r>
            <a:r>
              <a:rPr dirty="0" err="1"/>
              <a:t>nennen</a:t>
            </a:r>
            <a:r>
              <a:rPr dirty="0"/>
              <a:t> </a:t>
            </a:r>
            <a:r>
              <a:rPr dirty="0" err="1"/>
              <a:t>wir</a:t>
            </a:r>
            <a:r>
              <a:rPr dirty="0"/>
              <a:t> </a:t>
            </a:r>
            <a:r>
              <a:rPr dirty="0" err="1"/>
              <a:t>Kursgewinn</a:t>
            </a:r>
            <a:r>
              <a:rPr dirty="0"/>
              <a:t> </a:t>
            </a:r>
            <a:r>
              <a:rPr dirty="0" err="1"/>
              <a:t>oder</a:t>
            </a:r>
            <a:r>
              <a:rPr dirty="0"/>
              <a:t> </a:t>
            </a:r>
            <a:r>
              <a:rPr dirty="0" err="1"/>
              <a:t>Kapitalgewinn</a:t>
            </a:r>
            <a:r>
              <a:rPr dirty="0"/>
              <a:t>. </a:t>
            </a:r>
            <a:br>
              <a:rPr dirty="0"/>
            </a:br>
            <a:br>
              <a:rPr dirty="0"/>
            </a:br>
            <a:r>
              <a:rPr dirty="0" err="1"/>
              <a:t>Dividenden</a:t>
            </a:r>
            <a:r>
              <a:rPr dirty="0"/>
              <a:t> und </a:t>
            </a:r>
            <a:r>
              <a:rPr dirty="0" err="1"/>
              <a:t>Kursgewinne</a:t>
            </a:r>
            <a:r>
              <a:rPr dirty="0"/>
              <a:t> </a:t>
            </a:r>
            <a:r>
              <a:rPr dirty="0" err="1"/>
              <a:t>sind</a:t>
            </a:r>
            <a:r>
              <a:rPr dirty="0"/>
              <a:t> </a:t>
            </a:r>
            <a:r>
              <a:rPr dirty="0" err="1"/>
              <a:t>heute</a:t>
            </a:r>
            <a:r>
              <a:rPr dirty="0"/>
              <a:t> </a:t>
            </a:r>
            <a:r>
              <a:rPr dirty="0" err="1"/>
              <a:t>zwei</a:t>
            </a:r>
            <a:r>
              <a:rPr dirty="0"/>
              <a:t> der </a:t>
            </a:r>
            <a:r>
              <a:rPr dirty="0" err="1"/>
              <a:t>wichtigsten</a:t>
            </a:r>
            <a:r>
              <a:rPr dirty="0"/>
              <a:t> </a:t>
            </a:r>
            <a:r>
              <a:rPr dirty="0" err="1"/>
              <a:t>Formen</a:t>
            </a:r>
            <a:r>
              <a:rPr dirty="0"/>
              <a:t> von </a:t>
            </a:r>
            <a:r>
              <a:rPr dirty="0" err="1"/>
              <a:t>Kapitalgewinnen</a:t>
            </a:r>
            <a:r>
              <a:rPr dirty="0"/>
              <a:t>. Es </a:t>
            </a:r>
            <a:r>
              <a:rPr dirty="0" err="1"/>
              <a:t>gibt</a:t>
            </a:r>
            <a:r>
              <a:rPr dirty="0"/>
              <a:t> </a:t>
            </a:r>
            <a:r>
              <a:rPr dirty="0" err="1"/>
              <a:t>aber</a:t>
            </a:r>
            <a:r>
              <a:rPr dirty="0"/>
              <a:t> </a:t>
            </a:r>
            <a:r>
              <a:rPr dirty="0" err="1"/>
              <a:t>auch</a:t>
            </a:r>
            <a:r>
              <a:rPr dirty="0"/>
              <a:t> </a:t>
            </a:r>
            <a:r>
              <a:rPr dirty="0" err="1"/>
              <a:t>andere</a:t>
            </a:r>
            <a:r>
              <a:rPr dirty="0"/>
              <a:t> </a:t>
            </a:r>
            <a:r>
              <a:rPr dirty="0" err="1"/>
              <a:t>Kapitaleinkommen</a:t>
            </a:r>
            <a:r>
              <a:rPr dirty="0"/>
              <a:t>: </a:t>
            </a:r>
            <a:br>
              <a:rPr dirty="0"/>
            </a:br>
            <a:r>
              <a:rPr dirty="0"/>
              <a:t>- </a:t>
            </a:r>
            <a:r>
              <a:rPr dirty="0" err="1"/>
              <a:t>Andere</a:t>
            </a:r>
            <a:r>
              <a:rPr dirty="0"/>
              <a:t> </a:t>
            </a:r>
            <a:r>
              <a:rPr dirty="0" err="1"/>
              <a:t>Formen</a:t>
            </a:r>
            <a:r>
              <a:rPr dirty="0"/>
              <a:t> von </a:t>
            </a:r>
            <a:r>
              <a:rPr dirty="0" err="1"/>
              <a:t>Kapitalgewinnen</a:t>
            </a:r>
            <a:r>
              <a:rPr dirty="0"/>
              <a:t>. Menschen </a:t>
            </a:r>
            <a:r>
              <a:rPr dirty="0" err="1"/>
              <a:t>können</a:t>
            </a:r>
            <a:r>
              <a:rPr dirty="0"/>
              <a:t> </a:t>
            </a:r>
            <a:r>
              <a:rPr dirty="0" err="1"/>
              <a:t>nicht</a:t>
            </a:r>
            <a:r>
              <a:rPr dirty="0"/>
              <a:t> </a:t>
            </a:r>
            <a:r>
              <a:rPr dirty="0" err="1"/>
              <a:t>nur</a:t>
            </a:r>
            <a:r>
              <a:rPr dirty="0"/>
              <a:t> </a:t>
            </a:r>
            <a:r>
              <a:rPr dirty="0" err="1"/>
              <a:t>Aktien</a:t>
            </a:r>
            <a:r>
              <a:rPr dirty="0"/>
              <a:t> </a:t>
            </a:r>
            <a:r>
              <a:rPr dirty="0" err="1"/>
              <a:t>günstig</a:t>
            </a:r>
            <a:r>
              <a:rPr dirty="0"/>
              <a:t> </a:t>
            </a:r>
            <a:r>
              <a:rPr dirty="0" err="1"/>
              <a:t>kaufen</a:t>
            </a:r>
            <a:r>
              <a:rPr dirty="0"/>
              <a:t> und </a:t>
            </a:r>
            <a:r>
              <a:rPr dirty="0" err="1"/>
              <a:t>dann</a:t>
            </a:r>
            <a:r>
              <a:rPr dirty="0"/>
              <a:t> </a:t>
            </a:r>
            <a:r>
              <a:rPr dirty="0" err="1"/>
              <a:t>teurer</a:t>
            </a:r>
            <a:r>
              <a:rPr dirty="0"/>
              <a:t> </a:t>
            </a:r>
            <a:r>
              <a:rPr dirty="0" err="1"/>
              <a:t>verkaufen</a:t>
            </a:r>
            <a:r>
              <a:rPr dirty="0"/>
              <a:t>, </a:t>
            </a:r>
            <a:r>
              <a:rPr dirty="0" err="1"/>
              <a:t>sondern</a:t>
            </a:r>
            <a:r>
              <a:rPr dirty="0"/>
              <a:t> </a:t>
            </a:r>
            <a:r>
              <a:rPr dirty="0" err="1"/>
              <a:t>auch</a:t>
            </a:r>
            <a:r>
              <a:rPr dirty="0"/>
              <a:t> </a:t>
            </a:r>
            <a:r>
              <a:rPr dirty="0" err="1"/>
              <a:t>andere</a:t>
            </a:r>
            <a:r>
              <a:rPr dirty="0"/>
              <a:t> </a:t>
            </a:r>
            <a:r>
              <a:rPr dirty="0" err="1"/>
              <a:t>Güter</a:t>
            </a:r>
            <a:r>
              <a:rPr dirty="0"/>
              <a:t>, die </a:t>
            </a:r>
            <a:r>
              <a:rPr dirty="0" err="1"/>
              <a:t>mit</a:t>
            </a:r>
            <a:r>
              <a:rPr dirty="0"/>
              <a:t> der Zeit </a:t>
            </a:r>
            <a:r>
              <a:rPr dirty="0" err="1"/>
              <a:t>wertvoller</a:t>
            </a:r>
            <a:r>
              <a:rPr dirty="0"/>
              <a:t> </a:t>
            </a:r>
            <a:r>
              <a:rPr dirty="0" err="1"/>
              <a:t>werden</a:t>
            </a:r>
            <a:r>
              <a:rPr dirty="0"/>
              <a:t>, </a:t>
            </a:r>
            <a:r>
              <a:rPr dirty="0" err="1"/>
              <a:t>z.b.</a:t>
            </a:r>
            <a:r>
              <a:rPr dirty="0"/>
              <a:t> </a:t>
            </a:r>
            <a:r>
              <a:rPr dirty="0" err="1"/>
              <a:t>Immobilien</a:t>
            </a:r>
            <a:r>
              <a:rPr dirty="0"/>
              <a:t>. </a:t>
            </a:r>
          </a:p>
          <a:p>
            <a:pPr>
              <a:defRPr/>
            </a:pPr>
            <a:r>
              <a:rPr dirty="0"/>
              <a:t> - </a:t>
            </a:r>
            <a:r>
              <a:rPr dirty="0" err="1"/>
              <a:t>Zinsen</a:t>
            </a:r>
            <a:r>
              <a:rPr dirty="0"/>
              <a:t>: </a:t>
            </a:r>
            <a:r>
              <a:rPr dirty="0" err="1"/>
              <a:t>Wenn</a:t>
            </a:r>
            <a:r>
              <a:rPr dirty="0"/>
              <a:t> ich Geld auf </a:t>
            </a:r>
            <a:r>
              <a:rPr dirty="0" err="1"/>
              <a:t>meienm</a:t>
            </a:r>
            <a:r>
              <a:rPr dirty="0"/>
              <a:t> </a:t>
            </a:r>
            <a:r>
              <a:rPr dirty="0" err="1"/>
              <a:t>Bankkonto</a:t>
            </a:r>
            <a:r>
              <a:rPr dirty="0"/>
              <a:t> </a:t>
            </a:r>
            <a:r>
              <a:rPr dirty="0" err="1"/>
              <a:t>habe</a:t>
            </a:r>
            <a:r>
              <a:rPr dirty="0"/>
              <a:t> und die Bank dieses </a:t>
            </a:r>
            <a:r>
              <a:rPr dirty="0" err="1"/>
              <a:t>anlegt</a:t>
            </a:r>
            <a:r>
              <a:rPr dirty="0"/>
              <a:t>. </a:t>
            </a:r>
            <a:br>
              <a:rPr dirty="0"/>
            </a:br>
            <a:r>
              <a:rPr dirty="0"/>
              <a:t>- </a:t>
            </a:r>
            <a:r>
              <a:rPr dirty="0" err="1"/>
              <a:t>Gewinnausschüttungen</a:t>
            </a:r>
            <a:r>
              <a:rPr dirty="0"/>
              <a:t> die </a:t>
            </a:r>
            <a:r>
              <a:rPr dirty="0" err="1"/>
              <a:t>nicht</a:t>
            </a:r>
            <a:r>
              <a:rPr dirty="0"/>
              <a:t> </a:t>
            </a:r>
            <a:r>
              <a:rPr dirty="0" err="1"/>
              <a:t>durch</a:t>
            </a:r>
            <a:r>
              <a:rPr dirty="0"/>
              <a:t> </a:t>
            </a:r>
            <a:r>
              <a:rPr dirty="0" err="1"/>
              <a:t>Aktien</a:t>
            </a:r>
            <a:r>
              <a:rPr dirty="0"/>
              <a:t> </a:t>
            </a:r>
            <a:r>
              <a:rPr dirty="0" err="1"/>
              <a:t>organisiert</a:t>
            </a:r>
            <a:r>
              <a:rPr dirty="0"/>
              <a:t> </a:t>
            </a:r>
            <a:r>
              <a:rPr dirty="0" err="1"/>
              <a:t>sind</a:t>
            </a:r>
            <a:r>
              <a:rPr dirty="0"/>
              <a:t>, so </a:t>
            </a:r>
            <a:r>
              <a:rPr dirty="0" err="1"/>
              <a:t>wie</a:t>
            </a:r>
            <a:r>
              <a:rPr dirty="0"/>
              <a:t> </a:t>
            </a:r>
            <a:r>
              <a:rPr dirty="0" err="1"/>
              <a:t>bei</a:t>
            </a:r>
            <a:r>
              <a:rPr dirty="0"/>
              <a:t> </a:t>
            </a:r>
            <a:r>
              <a:rPr dirty="0" err="1"/>
              <a:t>unserem</a:t>
            </a:r>
            <a:r>
              <a:rPr dirty="0"/>
              <a:t> Coiffeur-</a:t>
            </a:r>
            <a:r>
              <a:rPr dirty="0" err="1"/>
              <a:t>Beispiel</a:t>
            </a:r>
            <a:r>
              <a:rPr dirty="0"/>
              <a:t> </a:t>
            </a:r>
            <a:br>
              <a:rPr dirty="0"/>
            </a:br>
            <a:endParaRPr dirty="0"/>
          </a:p>
          <a:p>
            <a:pPr>
              <a:defRPr/>
            </a:pPr>
            <a:r>
              <a:rPr dirty="0" err="1"/>
              <a:t>G</a:t>
            </a:r>
            <a:r>
              <a:rPr lang="en-US" sz="1200" b="0" i="0" u="none" strike="noStrike" cap="none" spc="0" dirty="0" err="1">
                <a:solidFill>
                  <a:schemeClr val="tx1"/>
                </a:solidFill>
                <a:latin typeface="+mn-lt"/>
                <a:ea typeface="+mn-ea"/>
                <a:cs typeface="+mn-cs"/>
              </a:rPr>
              <a:t>erade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bei</a:t>
            </a:r>
            <a:r>
              <a:rPr lang="en-US" sz="1200" b="0" i="0" u="none" strike="noStrike" cap="none" spc="0" dirty="0">
                <a:solidFill>
                  <a:schemeClr val="tx1"/>
                </a:solidFill>
                <a:latin typeface="+mn-lt"/>
                <a:ea typeface="+mn-ea"/>
                <a:cs typeface="+mn-cs"/>
              </a:rPr>
              <a:t> den </a:t>
            </a:r>
            <a:r>
              <a:rPr lang="en-US" sz="1200" b="0" i="0" u="none" strike="noStrike" cap="none" spc="0" dirty="0" err="1">
                <a:solidFill>
                  <a:schemeClr val="tx1"/>
                </a:solidFill>
                <a:latin typeface="+mn-lt"/>
                <a:ea typeface="+mn-ea"/>
                <a:cs typeface="+mn-cs"/>
              </a:rPr>
              <a:t>Besitzenden</a:t>
            </a:r>
            <a:r>
              <a:rPr lang="en-US" sz="1200" b="0" i="0" u="none" strike="noStrike" cap="none" spc="0" dirty="0">
                <a:solidFill>
                  <a:schemeClr val="tx1"/>
                </a:solidFill>
                <a:latin typeface="+mn-lt"/>
                <a:ea typeface="+mn-ea"/>
                <a:cs typeface="+mn-cs"/>
              </a:rPr>
              <a:t> von </a:t>
            </a:r>
            <a:r>
              <a:rPr lang="en-US" sz="1200" b="0" i="0" u="none" strike="noStrike" cap="none" spc="0" dirty="0" err="1">
                <a:solidFill>
                  <a:schemeClr val="tx1"/>
                </a:solidFill>
                <a:latin typeface="+mn-lt"/>
                <a:ea typeface="+mn-ea"/>
                <a:cs typeface="+mn-cs"/>
              </a:rPr>
              <a:t>kleinen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Unternehmen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gibt</a:t>
            </a:r>
            <a:r>
              <a:rPr lang="en-US" sz="1200" b="0" i="0" u="none" strike="noStrike" cap="none" spc="0" dirty="0">
                <a:solidFill>
                  <a:schemeClr val="tx1"/>
                </a:solidFill>
                <a:latin typeface="+mn-lt"/>
                <a:ea typeface="+mn-ea"/>
                <a:cs typeface="+mn-cs"/>
              </a:rPr>
              <a:t> es </a:t>
            </a:r>
            <a:r>
              <a:rPr lang="en-US" sz="1200" b="0" i="0" u="none" strike="noStrike" cap="none" spc="0" dirty="0" err="1">
                <a:solidFill>
                  <a:schemeClr val="tx1"/>
                </a:solidFill>
                <a:latin typeface="+mn-lt"/>
                <a:ea typeface="+mn-ea"/>
                <a:cs typeface="+mn-cs"/>
              </a:rPr>
              <a:t>auch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viele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Mischformen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zwischen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Kapitalist</a:t>
            </a:r>
            <a:r>
              <a:rPr lang="en-US" sz="1200" b="0" i="0" u="none" strike="noStrike" cap="none" spc="0" dirty="0">
                <a:solidFill>
                  <a:schemeClr val="tx1"/>
                </a:solidFill>
                <a:latin typeface="+mn-lt"/>
                <a:ea typeface="+mn-ea"/>
                <a:cs typeface="+mn-cs"/>
              </a:rPr>
              <a:t>*</a:t>
            </a:r>
            <a:r>
              <a:rPr lang="en-US" sz="1200" b="0" i="0" u="none" strike="noStrike" cap="none" spc="0" dirty="0" err="1">
                <a:solidFill>
                  <a:schemeClr val="tx1"/>
                </a:solidFill>
                <a:latin typeface="+mn-lt"/>
                <a:ea typeface="+mn-ea"/>
                <a:cs typeface="+mn-cs"/>
              </a:rPr>
              <a:t>innen</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Arbeiter</a:t>
            </a:r>
            <a:r>
              <a:rPr lang="en-US" sz="1200" b="0" i="0" u="none" strike="noStrike" cap="none" spc="0" dirty="0">
                <a:solidFill>
                  <a:schemeClr val="tx1"/>
                </a:solidFill>
                <a:latin typeface="+mn-lt"/>
                <a:ea typeface="+mn-ea"/>
                <a:cs typeface="+mn-cs"/>
              </a:rPr>
              <a:t>*</a:t>
            </a:r>
            <a:r>
              <a:rPr lang="en-US" sz="1200" b="0" i="0" u="none" strike="noStrike" cap="none" spc="0" dirty="0" err="1">
                <a:solidFill>
                  <a:schemeClr val="tx1"/>
                </a:solidFill>
                <a:latin typeface="+mn-lt"/>
                <a:ea typeface="+mn-ea"/>
                <a:cs typeface="+mn-cs"/>
              </a:rPr>
              <a:t>innen</a:t>
            </a:r>
            <a:r>
              <a:rPr lang="en-US" sz="1200" b="0" i="0" u="none" strike="noStrike" cap="none" spc="0" dirty="0">
                <a:solidFill>
                  <a:schemeClr val="tx1"/>
                </a:solidFill>
                <a:latin typeface="+mn-lt"/>
                <a:ea typeface="+mn-ea"/>
                <a:cs typeface="+mn-cs"/>
              </a:rPr>
              <a:t>. Also </a:t>
            </a:r>
            <a:r>
              <a:rPr lang="en-US" sz="1200" b="0" i="0" u="none" strike="noStrike" cap="none" spc="0" dirty="0" err="1">
                <a:solidFill>
                  <a:schemeClr val="tx1"/>
                </a:solidFill>
                <a:latin typeface="+mn-lt"/>
                <a:ea typeface="+mn-ea"/>
                <a:cs typeface="+mn-cs"/>
              </a:rPr>
              <a:t>z.B.</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bei</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Selbständigen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oder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wenn</a:t>
            </a:r>
            <a:r>
              <a:rPr lang="en-US" sz="1200" b="0" i="0" u="none" strike="noStrike" cap="none" spc="0" dirty="0">
                <a:solidFill>
                  <a:schemeClr val="tx1"/>
                </a:solidFill>
                <a:latin typeface="+mn-lt"/>
                <a:ea typeface="+mn-ea"/>
                <a:cs typeface="+mn-cs"/>
              </a:rPr>
              <a:t> der Chef/die </a:t>
            </a:r>
            <a:r>
              <a:rPr lang="en-US" sz="1200" b="0" i="0" u="none" strike="noStrike" cap="none" spc="0" dirty="0" err="1">
                <a:solidFill>
                  <a:schemeClr val="tx1"/>
                </a:solidFill>
                <a:latin typeface="+mn-lt"/>
                <a:ea typeface="+mn-ea"/>
                <a:cs typeface="+mn-cs"/>
              </a:rPr>
              <a:t>Chefin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zwar</a:t>
            </a:r>
            <a:r>
              <a:rPr lang="en-US" sz="1200" b="0" i="0" u="none" strike="noStrike" cap="none" spc="0" dirty="0">
                <a:solidFill>
                  <a:schemeClr val="tx1"/>
                </a:solidFill>
                <a:latin typeface="+mn-lt"/>
                <a:ea typeface="+mn-ea"/>
                <a:cs typeface="+mn-cs"/>
              </a:rPr>
              <a:t> das KMU </a:t>
            </a:r>
            <a:r>
              <a:rPr lang="en-US" sz="1200" b="0" i="0" u="none" strike="noStrike" cap="none" spc="0" dirty="0" err="1">
                <a:solidFill>
                  <a:schemeClr val="tx1"/>
                </a:solidFill>
                <a:latin typeface="+mn-lt"/>
                <a:ea typeface="+mn-ea"/>
                <a:cs typeface="+mn-cs"/>
              </a:rPr>
              <a:t>besitzt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aber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selber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auch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im</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Unternehemen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arbeitet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weil</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nicht</a:t>
            </a:r>
            <a:r>
              <a:rPr lang="en-US" sz="1200" b="0" i="0" u="none" strike="noStrike" cap="none" spc="0" dirty="0">
                <a:solidFill>
                  <a:schemeClr val="tx1"/>
                </a:solidFill>
                <a:latin typeface="+mn-lt"/>
                <a:ea typeface="+mn-ea"/>
                <a:cs typeface="+mn-cs"/>
              </a:rPr>
              <a:t> von </a:t>
            </a:r>
            <a:r>
              <a:rPr lang="en-US" sz="1200" b="0" i="0" u="none" strike="noStrike" cap="none" spc="0" dirty="0" err="1">
                <a:solidFill>
                  <a:schemeClr val="tx1"/>
                </a:solidFill>
                <a:latin typeface="+mn-lt"/>
                <a:ea typeface="+mn-ea"/>
                <a:cs typeface="+mn-cs"/>
              </a:rPr>
              <a:t>Kapitaleinkommen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alleine</a:t>
            </a:r>
            <a:r>
              <a:rPr lang="en-US" sz="1200" b="0" i="0" u="none" strike="noStrike" cap="none" spc="0" dirty="0">
                <a:solidFill>
                  <a:schemeClr val="tx1"/>
                </a:solidFill>
                <a:latin typeface="+mn-lt"/>
                <a:ea typeface="+mn-ea"/>
                <a:cs typeface="+mn-cs"/>
              </a:rPr>
              <a:t> Leben </a:t>
            </a:r>
            <a:r>
              <a:rPr lang="en-US" sz="1200" b="0" i="0" u="none" strike="noStrike" cap="none" spc="0" dirty="0" err="1">
                <a:solidFill>
                  <a:schemeClr val="tx1"/>
                </a:solidFill>
                <a:latin typeface="+mn-lt"/>
                <a:ea typeface="+mn-ea"/>
                <a:cs typeface="+mn-cs"/>
              </a:rPr>
              <a:t>kann</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br>
              <a:rPr dirty="0"/>
            </a:br>
            <a:r>
              <a:rPr dirty="0"/>
              <a:t>Die </a:t>
            </a:r>
            <a:r>
              <a:rPr dirty="0" err="1"/>
              <a:t>Grosskapitalist</a:t>
            </a:r>
            <a:r>
              <a:rPr dirty="0"/>
              <a:t>*</a:t>
            </a:r>
            <a:r>
              <a:rPr dirty="0" err="1"/>
              <a:t>innen</a:t>
            </a:r>
            <a:r>
              <a:rPr dirty="0"/>
              <a:t> </a:t>
            </a:r>
            <a:r>
              <a:rPr dirty="0" err="1"/>
              <a:t>verdienen</a:t>
            </a:r>
            <a:r>
              <a:rPr dirty="0"/>
              <a:t> </a:t>
            </a:r>
            <a:r>
              <a:rPr dirty="0" err="1"/>
              <a:t>ihr</a:t>
            </a:r>
            <a:r>
              <a:rPr dirty="0"/>
              <a:t> Geld </a:t>
            </a:r>
            <a:r>
              <a:rPr dirty="0" err="1"/>
              <a:t>heute</a:t>
            </a:r>
            <a:r>
              <a:rPr dirty="0"/>
              <a:t> </a:t>
            </a:r>
            <a:r>
              <a:rPr dirty="0" err="1"/>
              <a:t>aber</a:t>
            </a:r>
            <a:r>
              <a:rPr dirty="0"/>
              <a:t> </a:t>
            </a:r>
            <a:r>
              <a:rPr dirty="0" err="1"/>
              <a:t>hauptsächlich</a:t>
            </a:r>
            <a:r>
              <a:rPr dirty="0"/>
              <a:t> an </a:t>
            </a:r>
            <a:r>
              <a:rPr dirty="0" err="1"/>
              <a:t>Finanzmärkten</a:t>
            </a:r>
            <a:r>
              <a:rPr dirty="0"/>
              <a:t>. Es </a:t>
            </a:r>
            <a:r>
              <a:rPr dirty="0" err="1"/>
              <a:t>gibt</a:t>
            </a:r>
            <a:r>
              <a:rPr dirty="0"/>
              <a:t> </a:t>
            </a:r>
            <a:r>
              <a:rPr dirty="0" err="1"/>
              <a:t>immer</a:t>
            </a:r>
            <a:r>
              <a:rPr dirty="0"/>
              <a:t>  </a:t>
            </a:r>
            <a:r>
              <a:rPr dirty="0" err="1"/>
              <a:t>Grossaktionär</a:t>
            </a:r>
            <a:r>
              <a:rPr dirty="0"/>
              <a:t>*</a:t>
            </a:r>
            <a:r>
              <a:rPr dirty="0" err="1"/>
              <a:t>innen</a:t>
            </a:r>
            <a:r>
              <a:rPr dirty="0"/>
              <a:t>, die </a:t>
            </a:r>
            <a:r>
              <a:rPr dirty="0" err="1"/>
              <a:t>Aktien</a:t>
            </a:r>
            <a:r>
              <a:rPr dirty="0"/>
              <a:t> </a:t>
            </a:r>
            <a:r>
              <a:rPr dirty="0" err="1"/>
              <a:t>kaufen</a:t>
            </a:r>
            <a:r>
              <a:rPr dirty="0"/>
              <a:t> und </a:t>
            </a:r>
            <a:r>
              <a:rPr dirty="0" err="1"/>
              <a:t>sich</a:t>
            </a:r>
            <a:r>
              <a:rPr dirty="0"/>
              <a:t> </a:t>
            </a:r>
            <a:r>
              <a:rPr dirty="0" err="1"/>
              <a:t>dann</a:t>
            </a:r>
            <a:r>
              <a:rPr dirty="0"/>
              <a:t> </a:t>
            </a:r>
            <a:r>
              <a:rPr dirty="0" err="1"/>
              <a:t>wirklich</a:t>
            </a:r>
            <a:r>
              <a:rPr dirty="0"/>
              <a:t> </a:t>
            </a:r>
            <a:r>
              <a:rPr dirty="0" err="1"/>
              <a:t>über</a:t>
            </a:r>
            <a:r>
              <a:rPr dirty="0"/>
              <a:t> </a:t>
            </a:r>
            <a:r>
              <a:rPr dirty="0" err="1"/>
              <a:t>lange</a:t>
            </a:r>
            <a:r>
              <a:rPr dirty="0"/>
              <a:t> Zeit auf dieses </a:t>
            </a:r>
            <a:r>
              <a:rPr dirty="0" err="1"/>
              <a:t>Unternehmen</a:t>
            </a:r>
            <a:r>
              <a:rPr dirty="0"/>
              <a:t> </a:t>
            </a:r>
            <a:r>
              <a:rPr dirty="0" err="1"/>
              <a:t>konzentrieren</a:t>
            </a:r>
            <a:r>
              <a:rPr dirty="0"/>
              <a:t>. Es </a:t>
            </a:r>
            <a:r>
              <a:rPr dirty="0" err="1"/>
              <a:t>gibt</a:t>
            </a:r>
            <a:r>
              <a:rPr dirty="0"/>
              <a:t> </a:t>
            </a:r>
            <a:r>
              <a:rPr dirty="0" err="1"/>
              <a:t>heute</a:t>
            </a:r>
            <a:r>
              <a:rPr dirty="0"/>
              <a:t> </a:t>
            </a:r>
            <a:r>
              <a:rPr dirty="0" err="1"/>
              <a:t>aber</a:t>
            </a:r>
            <a:r>
              <a:rPr dirty="0"/>
              <a:t> </a:t>
            </a:r>
            <a:r>
              <a:rPr dirty="0" err="1"/>
              <a:t>auch</a:t>
            </a:r>
            <a:r>
              <a:rPr dirty="0"/>
              <a:t> </a:t>
            </a:r>
            <a:r>
              <a:rPr dirty="0" err="1"/>
              <a:t>Grossaktionär</a:t>
            </a:r>
            <a:r>
              <a:rPr dirty="0"/>
              <a:t>*</a:t>
            </a:r>
            <a:r>
              <a:rPr dirty="0" err="1"/>
              <a:t>innen</a:t>
            </a:r>
            <a:r>
              <a:rPr dirty="0"/>
              <a:t> die </a:t>
            </a:r>
            <a:r>
              <a:rPr dirty="0" err="1"/>
              <a:t>Spekulation</a:t>
            </a:r>
            <a:r>
              <a:rPr dirty="0"/>
              <a:t> </a:t>
            </a:r>
            <a:r>
              <a:rPr dirty="0" err="1"/>
              <a:t>betreiben</a:t>
            </a:r>
            <a:r>
              <a:rPr dirty="0"/>
              <a:t> und </a:t>
            </a:r>
            <a:r>
              <a:rPr dirty="0" err="1"/>
              <a:t>einfach</a:t>
            </a:r>
            <a:r>
              <a:rPr dirty="0"/>
              <a:t> </a:t>
            </a:r>
            <a:r>
              <a:rPr dirty="0" err="1"/>
              <a:t>möglichst</a:t>
            </a:r>
            <a:r>
              <a:rPr dirty="0"/>
              <a:t> schnell, </a:t>
            </a:r>
            <a:r>
              <a:rPr dirty="0" err="1"/>
              <a:t>möglichst</a:t>
            </a:r>
            <a:r>
              <a:rPr dirty="0"/>
              <a:t> </a:t>
            </a:r>
            <a:r>
              <a:rPr dirty="0" err="1"/>
              <a:t>viel</a:t>
            </a:r>
            <a:r>
              <a:rPr dirty="0"/>
              <a:t> </a:t>
            </a:r>
            <a:r>
              <a:rPr dirty="0" err="1"/>
              <a:t>Kapitaleinkommen</a:t>
            </a:r>
            <a:r>
              <a:rPr dirty="0"/>
              <a:t> </a:t>
            </a:r>
            <a:r>
              <a:rPr dirty="0" err="1"/>
              <a:t>einstreichen</a:t>
            </a:r>
            <a:r>
              <a:rPr dirty="0"/>
              <a:t>. Sie </a:t>
            </a:r>
            <a:r>
              <a:rPr dirty="0" err="1"/>
              <a:t>kaufen</a:t>
            </a:r>
            <a:r>
              <a:rPr dirty="0"/>
              <a:t> und </a:t>
            </a:r>
            <a:r>
              <a:rPr dirty="0" err="1"/>
              <a:t>verkaufen</a:t>
            </a:r>
            <a:r>
              <a:rPr dirty="0"/>
              <a:t> </a:t>
            </a:r>
            <a:r>
              <a:rPr dirty="0" err="1"/>
              <a:t>Aktien</a:t>
            </a:r>
            <a:r>
              <a:rPr dirty="0"/>
              <a:t> also </a:t>
            </a:r>
            <a:r>
              <a:rPr dirty="0" err="1"/>
              <a:t>immer</a:t>
            </a:r>
            <a:r>
              <a:rPr dirty="0"/>
              <a:t> </a:t>
            </a:r>
            <a:r>
              <a:rPr dirty="0" err="1"/>
              <a:t>gleich</a:t>
            </a:r>
            <a:r>
              <a:rPr dirty="0"/>
              <a:t> </a:t>
            </a:r>
            <a:r>
              <a:rPr dirty="0" err="1"/>
              <a:t>sehr</a:t>
            </a:r>
            <a:r>
              <a:rPr dirty="0"/>
              <a:t> schnell </a:t>
            </a:r>
            <a:r>
              <a:rPr dirty="0" err="1"/>
              <a:t>wieder</a:t>
            </a:r>
            <a:r>
              <a:rPr dirty="0"/>
              <a:t>, um </a:t>
            </a:r>
            <a:r>
              <a:rPr dirty="0" err="1"/>
              <a:t>möglichst</a:t>
            </a:r>
            <a:r>
              <a:rPr dirty="0"/>
              <a:t> </a:t>
            </a:r>
            <a:r>
              <a:rPr dirty="0" err="1"/>
              <a:t>viel</a:t>
            </a:r>
            <a:r>
              <a:rPr dirty="0"/>
              <a:t> Profit </a:t>
            </a:r>
            <a:r>
              <a:rPr dirty="0" err="1"/>
              <a:t>einzustreichen</a:t>
            </a:r>
            <a:r>
              <a:rPr dirty="0"/>
              <a:t>. </a:t>
            </a:r>
            <a:br>
              <a:rPr dirty="0"/>
            </a:br>
            <a:br>
              <a:rPr dirty="0"/>
            </a:br>
            <a:r>
              <a:rPr dirty="0" err="1"/>
              <a:t>Wegen</a:t>
            </a:r>
            <a:r>
              <a:rPr dirty="0"/>
              <a:t> der </a:t>
            </a:r>
            <a:r>
              <a:rPr dirty="0" err="1"/>
              <a:t>zunehmenden</a:t>
            </a:r>
            <a:r>
              <a:rPr dirty="0"/>
              <a:t> </a:t>
            </a:r>
            <a:r>
              <a:rPr dirty="0" err="1"/>
              <a:t>Ungleichheit</a:t>
            </a:r>
            <a:r>
              <a:rPr dirty="0"/>
              <a:t> </a:t>
            </a:r>
            <a:r>
              <a:rPr dirty="0" err="1"/>
              <a:t>sammelt</a:t>
            </a:r>
            <a:r>
              <a:rPr dirty="0"/>
              <a:t> </a:t>
            </a:r>
            <a:r>
              <a:rPr dirty="0" err="1"/>
              <a:t>sich</a:t>
            </a:r>
            <a:r>
              <a:rPr dirty="0"/>
              <a:t> </a:t>
            </a:r>
            <a:r>
              <a:rPr dirty="0" err="1"/>
              <a:t>immer</a:t>
            </a:r>
            <a:r>
              <a:rPr dirty="0"/>
              <a:t> </a:t>
            </a:r>
            <a:r>
              <a:rPr dirty="0" err="1"/>
              <a:t>mehr</a:t>
            </a:r>
            <a:r>
              <a:rPr dirty="0"/>
              <a:t> Geld in </a:t>
            </a:r>
            <a:r>
              <a:rPr dirty="0" err="1"/>
              <a:t>ihren</a:t>
            </a:r>
            <a:r>
              <a:rPr dirty="0"/>
              <a:t> </a:t>
            </a:r>
            <a:r>
              <a:rPr dirty="0" err="1"/>
              <a:t>Händen</a:t>
            </a:r>
            <a:r>
              <a:rPr dirty="0"/>
              <a:t>. </a:t>
            </a:r>
            <a:r>
              <a:rPr dirty="0" err="1"/>
              <a:t>Deshalb</a:t>
            </a:r>
            <a:r>
              <a:rPr dirty="0"/>
              <a:t> </a:t>
            </a:r>
            <a:r>
              <a:rPr dirty="0" err="1"/>
              <a:t>gibt</a:t>
            </a:r>
            <a:r>
              <a:rPr dirty="0"/>
              <a:t> es </a:t>
            </a:r>
            <a:r>
              <a:rPr dirty="0" err="1"/>
              <a:t>immer</a:t>
            </a:r>
            <a:r>
              <a:rPr dirty="0"/>
              <a:t> </a:t>
            </a:r>
            <a:r>
              <a:rPr dirty="0" err="1"/>
              <a:t>mehr</a:t>
            </a:r>
            <a:r>
              <a:rPr dirty="0"/>
              <a:t> Kapital, das </a:t>
            </a:r>
            <a:r>
              <a:rPr dirty="0" err="1"/>
              <a:t>nicht</a:t>
            </a:r>
            <a:r>
              <a:rPr dirty="0"/>
              <a:t> </a:t>
            </a:r>
            <a:r>
              <a:rPr dirty="0" err="1"/>
              <a:t>für</a:t>
            </a:r>
            <a:r>
              <a:rPr dirty="0"/>
              <a:t> </a:t>
            </a:r>
            <a:r>
              <a:rPr dirty="0" err="1"/>
              <a:t>Konsum</a:t>
            </a:r>
            <a:r>
              <a:rPr dirty="0"/>
              <a:t> </a:t>
            </a:r>
            <a:r>
              <a:rPr dirty="0" err="1"/>
              <a:t>gebraucht</a:t>
            </a:r>
            <a:r>
              <a:rPr dirty="0"/>
              <a:t> </a:t>
            </a:r>
            <a:r>
              <a:rPr dirty="0" err="1"/>
              <a:t>wird</a:t>
            </a:r>
            <a:r>
              <a:rPr dirty="0"/>
              <a:t> und </a:t>
            </a:r>
            <a:r>
              <a:rPr dirty="0" err="1"/>
              <a:t>irgendwie</a:t>
            </a:r>
            <a:r>
              <a:rPr dirty="0"/>
              <a:t> an den </a:t>
            </a:r>
            <a:r>
              <a:rPr dirty="0" err="1"/>
              <a:t>Finanzmärkten</a:t>
            </a:r>
            <a:r>
              <a:rPr dirty="0"/>
              <a:t> </a:t>
            </a:r>
            <a:r>
              <a:rPr dirty="0" err="1"/>
              <a:t>angelegt</a:t>
            </a:r>
            <a:r>
              <a:rPr dirty="0"/>
              <a:t> </a:t>
            </a:r>
            <a:r>
              <a:rPr dirty="0" err="1"/>
              <a:t>werden</a:t>
            </a:r>
            <a:r>
              <a:rPr dirty="0"/>
              <a:t> </a:t>
            </a:r>
            <a:r>
              <a:rPr dirty="0" err="1"/>
              <a:t>soll</a:t>
            </a:r>
            <a:r>
              <a:rPr dirty="0"/>
              <a:t>. </a:t>
            </a:r>
            <a:r>
              <a:rPr dirty="0" err="1"/>
              <a:t>Dadurch</a:t>
            </a:r>
            <a:r>
              <a:rPr dirty="0"/>
              <a:t> </a:t>
            </a:r>
            <a:r>
              <a:rPr dirty="0" err="1"/>
              <a:t>sind</a:t>
            </a:r>
            <a:r>
              <a:rPr dirty="0"/>
              <a:t> die </a:t>
            </a:r>
            <a:r>
              <a:rPr dirty="0" err="1"/>
              <a:t>Finanzmärkte</a:t>
            </a:r>
            <a:r>
              <a:rPr dirty="0"/>
              <a:t> i</a:t>
            </a:r>
            <a:r>
              <a:rPr lang="en-US" sz="1200" b="0" i="0" u="none" strike="noStrike" cap="none" spc="0" dirty="0">
                <a:solidFill>
                  <a:schemeClr val="tx1"/>
                </a:solidFill>
                <a:latin typeface="+mn-lt"/>
                <a:ea typeface="+mn-ea"/>
                <a:cs typeface="+mn-cs"/>
              </a:rPr>
              <a:t>n den </a:t>
            </a:r>
            <a:r>
              <a:rPr lang="en-US" sz="1200" b="0" i="0" u="none" strike="noStrike" cap="none" spc="0" dirty="0" err="1">
                <a:solidFill>
                  <a:schemeClr val="tx1"/>
                </a:solidFill>
                <a:latin typeface="+mn-lt"/>
                <a:ea typeface="+mn-ea"/>
                <a:cs typeface="+mn-cs"/>
              </a:rPr>
              <a:t>letzten</a:t>
            </a:r>
            <a:r>
              <a:rPr lang="en-US" sz="1200" b="0" i="0" u="none" strike="noStrike" cap="none" spc="0" dirty="0">
                <a:solidFill>
                  <a:schemeClr val="tx1"/>
                </a:solidFill>
                <a:latin typeface="+mn-lt"/>
                <a:ea typeface="+mn-ea"/>
                <a:cs typeface="+mn-cs"/>
              </a:rPr>
              <a:t> Jahren  </a:t>
            </a:r>
            <a:r>
              <a:rPr lang="en-US" sz="1200" b="0" i="0" u="none" strike="noStrike" cap="none" spc="0" dirty="0" err="1">
                <a:solidFill>
                  <a:schemeClr val="tx1"/>
                </a:solidFill>
                <a:latin typeface="+mn-lt"/>
                <a:ea typeface="+mn-ea"/>
                <a:cs typeface="+mn-cs"/>
              </a:rPr>
              <a:t>immer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grösser</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mächtiger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geworden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im</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Vergleich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zur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Realwirtschaft</a:t>
            </a:r>
            <a:r>
              <a:rPr lang="en-US" sz="1200" b="0" i="0" u="none" strike="noStrike" cap="none" spc="0" dirty="0">
                <a:solidFill>
                  <a:schemeClr val="tx1"/>
                </a:solidFill>
                <a:latin typeface="+mn-lt"/>
                <a:ea typeface="+mn-ea"/>
                <a:cs typeface="+mn-cs"/>
              </a:rPr>
              <a:t>. </a:t>
            </a:r>
            <a:r>
              <a:rPr dirty="0" err="1"/>
              <a:t>Kapitalist</a:t>
            </a:r>
            <a:r>
              <a:rPr dirty="0"/>
              <a:t>*</a:t>
            </a:r>
            <a:r>
              <a:rPr dirty="0" err="1"/>
              <a:t>innen</a:t>
            </a:r>
            <a:r>
              <a:rPr dirty="0"/>
              <a:t> </a:t>
            </a:r>
            <a:r>
              <a:rPr dirty="0" err="1"/>
              <a:t>investieren</a:t>
            </a:r>
            <a:r>
              <a:rPr dirty="0"/>
              <a:t> </a:t>
            </a:r>
            <a:r>
              <a:rPr dirty="0" err="1"/>
              <a:t>nicht</a:t>
            </a:r>
            <a:r>
              <a:rPr dirty="0"/>
              <a:t> </a:t>
            </a:r>
            <a:r>
              <a:rPr dirty="0" err="1"/>
              <a:t>mehr</a:t>
            </a:r>
            <a:r>
              <a:rPr dirty="0"/>
              <a:t> </a:t>
            </a:r>
            <a:r>
              <a:rPr dirty="0" err="1"/>
              <a:t>nur</a:t>
            </a:r>
            <a:r>
              <a:rPr dirty="0"/>
              <a:t> </a:t>
            </a:r>
            <a:r>
              <a:rPr dirty="0" err="1"/>
              <a:t>direkt</a:t>
            </a:r>
            <a:r>
              <a:rPr dirty="0"/>
              <a:t> in </a:t>
            </a:r>
            <a:r>
              <a:rPr dirty="0" err="1"/>
              <a:t>Unternehmen</a:t>
            </a:r>
            <a:r>
              <a:rPr dirty="0"/>
              <a:t>, </a:t>
            </a:r>
            <a:r>
              <a:rPr dirty="0" err="1"/>
              <a:t>sondern</a:t>
            </a:r>
            <a:r>
              <a:rPr dirty="0"/>
              <a:t> es </a:t>
            </a:r>
            <a:r>
              <a:rPr dirty="0" err="1"/>
              <a:t>wurden</a:t>
            </a:r>
            <a:r>
              <a:rPr dirty="0"/>
              <a:t> </a:t>
            </a:r>
            <a:r>
              <a:rPr dirty="0" err="1"/>
              <a:t>weitere</a:t>
            </a:r>
            <a:r>
              <a:rPr dirty="0"/>
              <a:t> </a:t>
            </a:r>
            <a:r>
              <a:rPr dirty="0" err="1"/>
              <a:t>Finanzmarktprodukte</a:t>
            </a:r>
            <a:r>
              <a:rPr dirty="0"/>
              <a:t> </a:t>
            </a:r>
            <a:r>
              <a:rPr dirty="0" err="1"/>
              <a:t>entwickelt</a:t>
            </a:r>
            <a:r>
              <a:rPr dirty="0"/>
              <a:t>, </a:t>
            </a:r>
            <a:r>
              <a:rPr dirty="0" err="1"/>
              <a:t>damit</a:t>
            </a:r>
            <a:r>
              <a:rPr dirty="0"/>
              <a:t> die </a:t>
            </a:r>
            <a:r>
              <a:rPr dirty="0" err="1"/>
              <a:t>Kapitalist</a:t>
            </a:r>
            <a:r>
              <a:rPr dirty="0"/>
              <a:t>*</a:t>
            </a:r>
            <a:r>
              <a:rPr dirty="0" err="1"/>
              <a:t>innen</a:t>
            </a:r>
            <a:r>
              <a:rPr dirty="0"/>
              <a:t> </a:t>
            </a:r>
            <a:r>
              <a:rPr dirty="0" err="1"/>
              <a:t>ihr</a:t>
            </a:r>
            <a:r>
              <a:rPr dirty="0"/>
              <a:t> Geld </a:t>
            </a:r>
            <a:r>
              <a:rPr dirty="0" err="1"/>
              <a:t>vermehren</a:t>
            </a:r>
            <a:r>
              <a:rPr dirty="0"/>
              <a:t> </a:t>
            </a:r>
            <a:r>
              <a:rPr dirty="0" err="1"/>
              <a:t>können</a:t>
            </a:r>
            <a:r>
              <a:rPr dirty="0"/>
              <a:t>. </a:t>
            </a:r>
            <a:br>
              <a:rPr dirty="0"/>
            </a:br>
            <a:r>
              <a:rPr dirty="0"/>
              <a:t>Den </a:t>
            </a:r>
            <a:r>
              <a:rPr dirty="0" err="1"/>
              <a:t>Spekulant</a:t>
            </a:r>
            <a:r>
              <a:rPr dirty="0"/>
              <a:t>*</a:t>
            </a:r>
            <a:r>
              <a:rPr dirty="0" err="1"/>
              <a:t>innen</a:t>
            </a:r>
            <a:r>
              <a:rPr dirty="0"/>
              <a:t> </a:t>
            </a:r>
            <a:r>
              <a:rPr dirty="0" err="1"/>
              <a:t>stehen</a:t>
            </a:r>
            <a:r>
              <a:rPr dirty="0"/>
              <a:t> </a:t>
            </a:r>
            <a:r>
              <a:rPr dirty="0" err="1"/>
              <a:t>dabei</a:t>
            </a:r>
            <a:r>
              <a:rPr dirty="0"/>
              <a:t> </a:t>
            </a:r>
            <a:r>
              <a:rPr dirty="0" err="1"/>
              <a:t>immer</a:t>
            </a:r>
            <a:r>
              <a:rPr dirty="0"/>
              <a:t> </a:t>
            </a:r>
            <a:r>
              <a:rPr dirty="0" err="1"/>
              <a:t>mehr</a:t>
            </a:r>
            <a:r>
              <a:rPr dirty="0"/>
              <a:t> </a:t>
            </a:r>
            <a:r>
              <a:rPr dirty="0" err="1"/>
              <a:t>Instrumente</a:t>
            </a:r>
            <a:r>
              <a:rPr dirty="0"/>
              <a:t> </a:t>
            </a:r>
            <a:r>
              <a:rPr dirty="0" err="1"/>
              <a:t>zur</a:t>
            </a:r>
            <a:r>
              <a:rPr dirty="0"/>
              <a:t> </a:t>
            </a:r>
            <a:r>
              <a:rPr dirty="0" err="1"/>
              <a:t>Verfügung</a:t>
            </a:r>
            <a:r>
              <a:rPr dirty="0"/>
              <a:t>. Heute </a:t>
            </a:r>
            <a:r>
              <a:rPr dirty="0" err="1"/>
              <a:t>können</a:t>
            </a:r>
            <a:r>
              <a:rPr dirty="0"/>
              <a:t> </a:t>
            </a:r>
            <a:r>
              <a:rPr dirty="0" err="1"/>
              <a:t>z.B.</a:t>
            </a:r>
            <a:r>
              <a:rPr dirty="0"/>
              <a:t> </a:t>
            </a:r>
            <a:r>
              <a:rPr dirty="0" err="1"/>
              <a:t>auch</a:t>
            </a:r>
            <a:r>
              <a:rPr dirty="0"/>
              <a:t> </a:t>
            </a:r>
            <a:r>
              <a:rPr dirty="0" err="1"/>
              <a:t>Wetten</a:t>
            </a:r>
            <a:r>
              <a:rPr dirty="0"/>
              <a:t> </a:t>
            </a:r>
            <a:r>
              <a:rPr dirty="0" err="1"/>
              <a:t>abgeschlossen</a:t>
            </a:r>
            <a:r>
              <a:rPr dirty="0"/>
              <a:t> </a:t>
            </a:r>
            <a:r>
              <a:rPr dirty="0" err="1"/>
              <a:t>werden</a:t>
            </a:r>
            <a:r>
              <a:rPr dirty="0"/>
              <a:t>, </a:t>
            </a:r>
            <a:r>
              <a:rPr dirty="0" err="1"/>
              <a:t>darüber</a:t>
            </a:r>
            <a:r>
              <a:rPr dirty="0"/>
              <a:t> </a:t>
            </a:r>
            <a:r>
              <a:rPr dirty="0" err="1"/>
              <a:t>ob</a:t>
            </a:r>
            <a:r>
              <a:rPr dirty="0"/>
              <a:t> </a:t>
            </a:r>
            <a:r>
              <a:rPr dirty="0" err="1"/>
              <a:t>Aktienkurse</a:t>
            </a:r>
            <a:r>
              <a:rPr dirty="0"/>
              <a:t> in der Zukunft fallen </a:t>
            </a:r>
            <a:r>
              <a:rPr dirty="0" err="1"/>
              <a:t>oder</a:t>
            </a:r>
            <a:r>
              <a:rPr dirty="0"/>
              <a:t> </a:t>
            </a:r>
            <a:r>
              <a:rPr dirty="0" err="1"/>
              <a:t>steigen</a:t>
            </a:r>
            <a:r>
              <a:rPr dirty="0"/>
              <a:t> </a:t>
            </a:r>
            <a:r>
              <a:rPr dirty="0" err="1"/>
              <a:t>werden</a:t>
            </a:r>
            <a:r>
              <a:rPr dirty="0"/>
              <a:t>. Das hat </a:t>
            </a:r>
            <a:r>
              <a:rPr dirty="0" err="1"/>
              <a:t>direkt</a:t>
            </a:r>
            <a:r>
              <a:rPr dirty="0"/>
              <a:t> </a:t>
            </a:r>
            <a:r>
              <a:rPr dirty="0" err="1"/>
              <a:t>nichts</a:t>
            </a:r>
            <a:r>
              <a:rPr dirty="0"/>
              <a:t> </a:t>
            </a:r>
            <a:r>
              <a:rPr dirty="0" err="1"/>
              <a:t>mehr</a:t>
            </a:r>
            <a:r>
              <a:rPr dirty="0"/>
              <a:t> </a:t>
            </a:r>
            <a:r>
              <a:rPr dirty="0" err="1"/>
              <a:t>mit</a:t>
            </a:r>
            <a:r>
              <a:rPr dirty="0"/>
              <a:t> </a:t>
            </a:r>
            <a:r>
              <a:rPr dirty="0" err="1"/>
              <a:t>Unternehemen</a:t>
            </a:r>
            <a:r>
              <a:rPr dirty="0"/>
              <a:t> </a:t>
            </a:r>
            <a:r>
              <a:rPr dirty="0" err="1"/>
              <a:t>zu</a:t>
            </a:r>
            <a:r>
              <a:rPr dirty="0"/>
              <a:t> tun, in </a:t>
            </a:r>
            <a:r>
              <a:rPr dirty="0" err="1"/>
              <a:t>denen</a:t>
            </a:r>
            <a:r>
              <a:rPr dirty="0"/>
              <a:t> </a:t>
            </a:r>
            <a:r>
              <a:rPr dirty="0" err="1"/>
              <a:t>wirklich</a:t>
            </a:r>
            <a:r>
              <a:rPr dirty="0"/>
              <a:t> </a:t>
            </a:r>
            <a:r>
              <a:rPr dirty="0" err="1"/>
              <a:t>gearbeitet</a:t>
            </a:r>
            <a:r>
              <a:rPr dirty="0"/>
              <a:t> </a:t>
            </a:r>
            <a:r>
              <a:rPr dirty="0" err="1"/>
              <a:t>wird</a:t>
            </a:r>
            <a:r>
              <a:rPr dirty="0"/>
              <a:t>.</a:t>
            </a:r>
            <a:br>
              <a:rPr dirty="0"/>
            </a:br>
            <a:br>
              <a:rPr dirty="0"/>
            </a:br>
            <a:r>
              <a:rPr dirty="0" err="1"/>
              <a:t>Damit</a:t>
            </a:r>
            <a:r>
              <a:rPr dirty="0"/>
              <a:t> hat </a:t>
            </a:r>
            <a:r>
              <a:rPr dirty="0" err="1"/>
              <a:t>sich</a:t>
            </a:r>
            <a:r>
              <a:rPr dirty="0"/>
              <a:t> die </a:t>
            </a:r>
            <a:r>
              <a:rPr dirty="0" err="1"/>
              <a:t>Finanzwirtschaft</a:t>
            </a:r>
            <a:r>
              <a:rPr dirty="0"/>
              <a:t> </a:t>
            </a:r>
            <a:r>
              <a:rPr dirty="0" err="1"/>
              <a:t>auch</a:t>
            </a:r>
            <a:r>
              <a:rPr dirty="0"/>
              <a:t> </a:t>
            </a:r>
            <a:r>
              <a:rPr dirty="0" err="1"/>
              <a:t>immer</a:t>
            </a:r>
            <a:r>
              <a:rPr dirty="0"/>
              <a:t> </a:t>
            </a:r>
            <a:r>
              <a:rPr dirty="0" err="1"/>
              <a:t>mehr</a:t>
            </a:r>
            <a:r>
              <a:rPr dirty="0"/>
              <a:t> </a:t>
            </a:r>
            <a:r>
              <a:rPr dirty="0" err="1"/>
              <a:t>vom</a:t>
            </a:r>
            <a:r>
              <a:rPr dirty="0"/>
              <a:t> </a:t>
            </a:r>
            <a:r>
              <a:rPr dirty="0" err="1"/>
              <a:t>angeblichen</a:t>
            </a:r>
            <a:r>
              <a:rPr dirty="0"/>
              <a:t> </a:t>
            </a:r>
            <a:r>
              <a:rPr dirty="0" err="1"/>
              <a:t>Ziel</a:t>
            </a:r>
            <a:r>
              <a:rPr dirty="0"/>
              <a:t> </a:t>
            </a:r>
            <a:r>
              <a:rPr dirty="0" err="1"/>
              <a:t>entfernt</a:t>
            </a:r>
            <a:r>
              <a:rPr dirty="0"/>
              <a:t> die </a:t>
            </a:r>
            <a:r>
              <a:rPr dirty="0" err="1"/>
              <a:t>Finanzierung</a:t>
            </a:r>
            <a:r>
              <a:rPr dirty="0"/>
              <a:t> von </a:t>
            </a:r>
            <a:r>
              <a:rPr dirty="0" err="1"/>
              <a:t>Unternehmen</a:t>
            </a:r>
            <a:r>
              <a:rPr dirty="0"/>
              <a:t> </a:t>
            </a:r>
            <a:r>
              <a:rPr dirty="0" err="1"/>
              <a:t>zu</a:t>
            </a:r>
            <a:r>
              <a:rPr dirty="0"/>
              <a:t> </a:t>
            </a:r>
            <a:r>
              <a:rPr dirty="0" err="1"/>
              <a:t>sichern</a:t>
            </a:r>
            <a:r>
              <a:rPr dirty="0"/>
              <a:t>. </a:t>
            </a:r>
            <a:r>
              <a:rPr dirty="0" err="1"/>
              <a:t>Im</a:t>
            </a:r>
            <a:r>
              <a:rPr dirty="0"/>
              <a:t> </a:t>
            </a:r>
            <a:r>
              <a:rPr dirty="0" err="1"/>
              <a:t>Zentrum</a:t>
            </a:r>
            <a:r>
              <a:rPr dirty="0"/>
              <a:t> </a:t>
            </a:r>
            <a:r>
              <a:rPr dirty="0" err="1"/>
              <a:t>stehen</a:t>
            </a:r>
            <a:r>
              <a:rPr dirty="0"/>
              <a:t> </a:t>
            </a:r>
            <a:r>
              <a:rPr dirty="0" err="1"/>
              <a:t>immer</a:t>
            </a:r>
            <a:r>
              <a:rPr dirty="0"/>
              <a:t> </a:t>
            </a:r>
            <a:r>
              <a:rPr dirty="0" err="1"/>
              <a:t>mehr</a:t>
            </a:r>
            <a:r>
              <a:rPr dirty="0"/>
              <a:t> die </a:t>
            </a:r>
            <a:r>
              <a:rPr dirty="0" err="1"/>
              <a:t>Profite</a:t>
            </a:r>
            <a:r>
              <a:rPr dirty="0"/>
              <a:t> der </a:t>
            </a:r>
            <a:r>
              <a:rPr dirty="0" err="1"/>
              <a:t>Reichsten</a:t>
            </a:r>
            <a:r>
              <a:rPr dirty="0"/>
              <a:t>. Und </a:t>
            </a:r>
            <a:r>
              <a:rPr dirty="0" err="1"/>
              <a:t>weil</a:t>
            </a:r>
            <a:r>
              <a:rPr dirty="0"/>
              <a:t> die </a:t>
            </a:r>
            <a:r>
              <a:rPr dirty="0" err="1"/>
              <a:t>Finanzwirtschaft</a:t>
            </a:r>
            <a:r>
              <a:rPr dirty="0"/>
              <a:t> so gross und </a:t>
            </a:r>
            <a:r>
              <a:rPr dirty="0" err="1"/>
              <a:t>mächtig</a:t>
            </a:r>
            <a:r>
              <a:rPr dirty="0"/>
              <a:t> </a:t>
            </a:r>
            <a:r>
              <a:rPr dirty="0" err="1"/>
              <a:t>geworden</a:t>
            </a:r>
            <a:r>
              <a:rPr dirty="0"/>
              <a:t> </a:t>
            </a:r>
            <a:r>
              <a:rPr dirty="0" err="1"/>
              <a:t>ist</a:t>
            </a:r>
            <a:r>
              <a:rPr dirty="0"/>
              <a:t>, </a:t>
            </a:r>
            <a:r>
              <a:rPr dirty="0" err="1"/>
              <a:t>bestimmen</a:t>
            </a:r>
            <a:r>
              <a:rPr dirty="0"/>
              <a:t> </a:t>
            </a:r>
            <a:r>
              <a:rPr dirty="0" err="1"/>
              <a:t>diese</a:t>
            </a:r>
            <a:r>
              <a:rPr dirty="0"/>
              <a:t> </a:t>
            </a:r>
            <a:r>
              <a:rPr dirty="0" err="1"/>
              <a:t>Interessen</a:t>
            </a:r>
            <a:r>
              <a:rPr dirty="0"/>
              <a:t> </a:t>
            </a:r>
            <a:r>
              <a:rPr dirty="0" err="1"/>
              <a:t>auch</a:t>
            </a:r>
            <a:r>
              <a:rPr dirty="0"/>
              <a:t> </a:t>
            </a:r>
            <a:r>
              <a:rPr dirty="0" err="1"/>
              <a:t>immer</a:t>
            </a:r>
            <a:r>
              <a:rPr dirty="0"/>
              <a:t> </a:t>
            </a:r>
            <a:r>
              <a:rPr dirty="0" err="1"/>
              <a:t>mehr</a:t>
            </a:r>
            <a:r>
              <a:rPr dirty="0"/>
              <a:t> </a:t>
            </a:r>
            <a:r>
              <a:rPr dirty="0" err="1"/>
              <a:t>über</a:t>
            </a:r>
            <a:r>
              <a:rPr dirty="0"/>
              <a:t> die </a:t>
            </a:r>
            <a:r>
              <a:rPr dirty="0" err="1"/>
              <a:t>Realwirtschaft</a:t>
            </a:r>
            <a:r>
              <a:rPr dirty="0"/>
              <a:t>. </a:t>
            </a:r>
            <a:br>
              <a:rPr dirty="0"/>
            </a:br>
            <a:br>
              <a:rPr dirty="0"/>
            </a:br>
            <a:r>
              <a:rPr dirty="0" err="1"/>
              <a:t>Wenn</a:t>
            </a:r>
            <a:r>
              <a:rPr dirty="0"/>
              <a:t> </a:t>
            </a:r>
            <a:r>
              <a:rPr dirty="0" err="1"/>
              <a:t>wir</a:t>
            </a:r>
            <a:r>
              <a:rPr dirty="0"/>
              <a:t> </a:t>
            </a:r>
            <a:r>
              <a:rPr dirty="0" err="1"/>
              <a:t>heute</a:t>
            </a:r>
            <a:r>
              <a:rPr dirty="0"/>
              <a:t> von </a:t>
            </a:r>
            <a:r>
              <a:rPr dirty="0" err="1"/>
              <a:t>Kapitaleinkommen</a:t>
            </a:r>
            <a:r>
              <a:rPr dirty="0"/>
              <a:t> </a:t>
            </a:r>
            <a:r>
              <a:rPr dirty="0" err="1"/>
              <a:t>sprechen</a:t>
            </a:r>
            <a:r>
              <a:rPr dirty="0"/>
              <a:t>, </a:t>
            </a:r>
            <a:r>
              <a:rPr dirty="0" err="1"/>
              <a:t>dann</a:t>
            </a:r>
            <a:r>
              <a:rPr dirty="0"/>
              <a:t> </a:t>
            </a:r>
            <a:r>
              <a:rPr dirty="0" err="1"/>
              <a:t>handelt</a:t>
            </a:r>
            <a:r>
              <a:rPr dirty="0"/>
              <a:t> es </a:t>
            </a:r>
            <a:r>
              <a:rPr dirty="0" err="1"/>
              <a:t>sich</a:t>
            </a:r>
            <a:r>
              <a:rPr dirty="0"/>
              <a:t> </a:t>
            </a:r>
            <a:r>
              <a:rPr dirty="0" err="1"/>
              <a:t>dabei</a:t>
            </a:r>
            <a:r>
              <a:rPr dirty="0"/>
              <a:t> </a:t>
            </a:r>
            <a:r>
              <a:rPr dirty="0" err="1"/>
              <a:t>hauptsächlich</a:t>
            </a:r>
            <a:r>
              <a:rPr dirty="0"/>
              <a:t> um die </a:t>
            </a:r>
            <a:r>
              <a:rPr dirty="0" err="1"/>
              <a:t>genannten</a:t>
            </a:r>
            <a:r>
              <a:rPr dirty="0"/>
              <a:t>: </a:t>
            </a:r>
            <a:r>
              <a:rPr dirty="0" err="1"/>
              <a:t>Dividenden</a:t>
            </a:r>
            <a:r>
              <a:rPr dirty="0"/>
              <a:t>, </a:t>
            </a:r>
            <a:r>
              <a:rPr dirty="0" err="1"/>
              <a:t>Kapitalgewinne</a:t>
            </a:r>
            <a:r>
              <a:rPr dirty="0"/>
              <a:t>, </a:t>
            </a:r>
            <a:r>
              <a:rPr dirty="0" err="1"/>
              <a:t>Kapitaleinkommen</a:t>
            </a:r>
            <a:r>
              <a:rPr dirty="0"/>
              <a:t> </a:t>
            </a:r>
            <a:r>
              <a:rPr dirty="0" err="1"/>
              <a:t>aus</a:t>
            </a:r>
            <a:r>
              <a:rPr dirty="0"/>
              <a:t> </a:t>
            </a:r>
            <a:r>
              <a:rPr dirty="0" err="1"/>
              <a:t>anderen</a:t>
            </a:r>
            <a:r>
              <a:rPr dirty="0"/>
              <a:t> </a:t>
            </a:r>
            <a:r>
              <a:rPr dirty="0" err="1"/>
              <a:t>Finanzmarktprodukten</a:t>
            </a:r>
            <a:r>
              <a:rPr dirty="0"/>
              <a:t> (</a:t>
            </a:r>
            <a:r>
              <a:rPr dirty="0" err="1"/>
              <a:t>z.B.</a:t>
            </a:r>
            <a:r>
              <a:rPr dirty="0"/>
              <a:t> </a:t>
            </a:r>
            <a:r>
              <a:rPr dirty="0" err="1"/>
              <a:t>Wetten</a:t>
            </a:r>
            <a:r>
              <a:rPr dirty="0"/>
              <a:t> </a:t>
            </a:r>
            <a:r>
              <a:rPr dirty="0" err="1"/>
              <a:t>oder</a:t>
            </a:r>
            <a:r>
              <a:rPr dirty="0"/>
              <a:t> </a:t>
            </a:r>
            <a:r>
              <a:rPr dirty="0" err="1"/>
              <a:t>Währungen</a:t>
            </a:r>
            <a:r>
              <a:rPr dirty="0"/>
              <a:t>), </a:t>
            </a:r>
            <a:r>
              <a:rPr dirty="0" err="1"/>
              <a:t>Immobiliengewinne</a:t>
            </a:r>
            <a:r>
              <a:rPr dirty="0"/>
              <a:t>, </a:t>
            </a:r>
            <a:r>
              <a:rPr dirty="0" err="1"/>
              <a:t>Zinsen</a:t>
            </a:r>
            <a:r>
              <a:rPr dirty="0"/>
              <a:t> (also </a:t>
            </a:r>
            <a:r>
              <a:rPr dirty="0" err="1"/>
              <a:t>wenn</a:t>
            </a:r>
            <a:r>
              <a:rPr dirty="0"/>
              <a:t> man das Geld </a:t>
            </a:r>
            <a:r>
              <a:rPr dirty="0" err="1"/>
              <a:t>einfach</a:t>
            </a:r>
            <a:r>
              <a:rPr dirty="0"/>
              <a:t> auf der Bank </a:t>
            </a:r>
            <a:r>
              <a:rPr dirty="0" err="1"/>
              <a:t>lässt</a:t>
            </a:r>
            <a:r>
              <a:rPr dirty="0"/>
              <a:t>) </a:t>
            </a:r>
            <a:br>
              <a:rPr dirty="0"/>
            </a:br>
            <a:br>
              <a:rPr dirty="0"/>
            </a:br>
            <a:r>
              <a:rPr dirty="0" err="1"/>
              <a:t>Während</a:t>
            </a:r>
            <a:r>
              <a:rPr dirty="0"/>
              <a:t> </a:t>
            </a:r>
            <a:r>
              <a:rPr dirty="0" err="1"/>
              <a:t>wir</a:t>
            </a:r>
            <a:r>
              <a:rPr dirty="0"/>
              <a:t> alle </a:t>
            </a:r>
            <a:r>
              <a:rPr dirty="0" err="1"/>
              <a:t>ein</a:t>
            </a:r>
            <a:r>
              <a:rPr dirty="0"/>
              <a:t> </a:t>
            </a:r>
            <a:r>
              <a:rPr dirty="0" err="1"/>
              <a:t>paar</a:t>
            </a:r>
            <a:r>
              <a:rPr dirty="0"/>
              <a:t> </a:t>
            </a:r>
            <a:r>
              <a:rPr dirty="0" err="1"/>
              <a:t>Rapen</a:t>
            </a:r>
            <a:r>
              <a:rPr dirty="0"/>
              <a:t> </a:t>
            </a:r>
            <a:r>
              <a:rPr dirty="0" err="1"/>
              <a:t>oder</a:t>
            </a:r>
            <a:r>
              <a:rPr dirty="0"/>
              <a:t> </a:t>
            </a:r>
            <a:r>
              <a:rPr dirty="0" err="1"/>
              <a:t>sogar</a:t>
            </a:r>
            <a:r>
              <a:rPr dirty="0"/>
              <a:t> </a:t>
            </a:r>
            <a:r>
              <a:rPr dirty="0" err="1"/>
              <a:t>Zinsen</a:t>
            </a:r>
            <a:r>
              <a:rPr dirty="0"/>
              <a:t> </a:t>
            </a:r>
            <a:r>
              <a:rPr dirty="0" err="1"/>
              <a:t>im</a:t>
            </a:r>
            <a:r>
              <a:rPr dirty="0"/>
              <a:t> </a:t>
            </a:r>
            <a:r>
              <a:rPr dirty="0" err="1"/>
              <a:t>Jahr</a:t>
            </a:r>
            <a:r>
              <a:rPr dirty="0"/>
              <a:t> </a:t>
            </a:r>
            <a:r>
              <a:rPr dirty="0" err="1"/>
              <a:t>verdienen</a:t>
            </a:r>
            <a:r>
              <a:rPr dirty="0"/>
              <a:t>, </a:t>
            </a:r>
            <a:r>
              <a:rPr dirty="0" err="1"/>
              <a:t>verdienen</a:t>
            </a:r>
            <a:r>
              <a:rPr dirty="0"/>
              <a:t> die </a:t>
            </a:r>
            <a:r>
              <a:rPr dirty="0" err="1"/>
              <a:t>Reichsten</a:t>
            </a:r>
            <a:r>
              <a:rPr dirty="0"/>
              <a:t> </a:t>
            </a:r>
            <a:r>
              <a:rPr dirty="0" err="1"/>
              <a:t>ihre</a:t>
            </a:r>
            <a:r>
              <a:rPr dirty="0"/>
              <a:t> </a:t>
            </a:r>
            <a:r>
              <a:rPr dirty="0" err="1"/>
              <a:t>Kapitaleinkommen</a:t>
            </a:r>
            <a:r>
              <a:rPr dirty="0"/>
              <a:t> in </a:t>
            </a:r>
            <a:r>
              <a:rPr dirty="0" err="1"/>
              <a:t>Millionenhöhe</a:t>
            </a:r>
            <a:r>
              <a:rPr dirty="0"/>
              <a:t> </a:t>
            </a:r>
            <a:r>
              <a:rPr dirty="0" err="1"/>
              <a:t>meist</a:t>
            </a:r>
            <a:r>
              <a:rPr dirty="0"/>
              <a:t> an den </a:t>
            </a:r>
            <a:r>
              <a:rPr dirty="0" err="1"/>
              <a:t>Finanzmärkten</a:t>
            </a:r>
            <a:r>
              <a:rPr dirty="0"/>
              <a:t>. </a:t>
            </a:r>
          </a:p>
          <a:p>
            <a:pPr>
              <a:defRPr/>
            </a:pPr>
            <a:endParaRPr dirty="0"/>
          </a:p>
          <a:p>
            <a:pPr>
              <a:defRPr/>
            </a:pPr>
            <a:endParaRPr dirty="0"/>
          </a:p>
          <a:p>
            <a:pPr marL="0" marR="0" lvl="0" indent="0" algn="l">
              <a:spcBef>
                <a:spcPts val="0"/>
              </a:spcBef>
              <a:buSzPct val="25000"/>
              <a:buFont typeface="Arial"/>
              <a:buNone/>
              <a:defRPr/>
            </a:pPr>
            <a:r>
              <a:rPr lang="de-DE" sz="1200" b="0" i="0" u="sng" strike="noStrike" cap="none" spc="0" dirty="0">
                <a:solidFill>
                  <a:schemeClr val="tx1"/>
                </a:solidFill>
                <a:latin typeface="Arial"/>
                <a:ea typeface="Arial"/>
                <a:cs typeface="Arial"/>
              </a:rPr>
              <a:t>Bei Rückfragen/Kritik, dass die Sache nicht so einseitig ist (nicht selbstständig erklären, nur bei Fragen):</a:t>
            </a:r>
            <a:endParaRPr sz="1200" dirty="0"/>
          </a:p>
          <a:p>
            <a:pPr>
              <a:defRPr/>
            </a:pPr>
            <a:r>
              <a:rPr lang="de-DE" sz="1200" b="0" i="0" u="none" strike="noStrike" cap="none" spc="0" dirty="0">
                <a:solidFill>
                  <a:schemeClr val="tx1"/>
                </a:solidFill>
                <a:latin typeface="Arial"/>
                <a:ea typeface="Arial"/>
                <a:cs typeface="Arial"/>
              </a:rPr>
              <a:t>Natürlich ist Kapital in unserem heutigen System wichtig! Wenn ich ein bisschen Geld habe und einem kleinen, neuen Unternehmen einen Kredit gebe, um auf die Beine zu kommen, und dafür einen fairen, kleinen Zins bekomme, wirkt das auf uns wahrscheinlich nicht instinktiv böse oder falsch. Aber uns muss klar sein, dass dieses Szenario nicht der Realität entspricht.</a:t>
            </a:r>
            <a:endParaRPr sz="1200"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217793" indent="-217793">
              <a:buFont typeface="Arial"/>
              <a:buChar char="–"/>
              <a:defRPr/>
            </a:pPr>
            <a:r>
              <a:rPr lang="de-CH" sz="1200" b="0" i="0" u="none" strike="noStrike" cap="none" spc="0" dirty="0">
                <a:solidFill>
                  <a:schemeClr val="tx1"/>
                </a:solidFill>
                <a:latin typeface="+mn-lt"/>
                <a:ea typeface="+mn-ea"/>
                <a:cs typeface="+mn-cs"/>
              </a:rPr>
              <a:t>Kapitaleinkommen sorgen für eine automatische Vermehrung des Reichtums der Reichen. Sie werden damit für belohnt für ihren bereits vorhandenen Reichtum </a:t>
            </a:r>
            <a:br>
              <a:rPr lang="de-CH" sz="1200" b="0" i="0" u="none" strike="noStrike" cap="none" spc="0" dirty="0">
                <a:solidFill>
                  <a:schemeClr val="tx1"/>
                </a:solidFill>
                <a:latin typeface="+mn-lt"/>
                <a:ea typeface="+mn-ea"/>
                <a:cs typeface="+mn-cs"/>
              </a:rPr>
            </a:br>
            <a:br>
              <a:rPr lang="de-CH" sz="1200" b="0" i="0" u="none" strike="noStrike" cap="none" spc="0" dirty="0">
                <a:solidFill>
                  <a:schemeClr val="tx1"/>
                </a:solidFill>
                <a:latin typeface="+mn-lt"/>
                <a:ea typeface="+mn-ea"/>
                <a:cs typeface="+mn-cs"/>
              </a:rPr>
            </a:br>
            <a:r>
              <a:rPr lang="de-CH" sz="1200" b="0" i="0" u="none" strike="noStrike" cap="none" spc="0" dirty="0">
                <a:solidFill>
                  <a:schemeClr val="tx1"/>
                </a:solidFill>
                <a:latin typeface="+mn-lt"/>
                <a:ea typeface="+mn-ea"/>
                <a:cs typeface="+mn-cs"/>
              </a:rPr>
              <a:t>Wie wird bestimmt wer zu welcher Klasse gehört: </a:t>
            </a:r>
            <a:br>
              <a:rPr lang="de-CH" sz="1200" b="0" i="0" u="none" strike="noStrike" cap="none" spc="0" dirty="0">
                <a:solidFill>
                  <a:schemeClr val="tx1"/>
                </a:solidFill>
                <a:latin typeface="+mn-lt"/>
                <a:ea typeface="+mn-ea"/>
                <a:cs typeface="+mn-cs"/>
              </a:rPr>
            </a:br>
            <a:r>
              <a:rPr lang="de-CH" sz="1200" b="0" i="0" u="none" strike="noStrike" cap="none" spc="0" dirty="0">
                <a:solidFill>
                  <a:schemeClr val="tx1"/>
                </a:solidFill>
                <a:latin typeface="+mn-lt"/>
                <a:ea typeface="+mn-ea"/>
                <a:cs typeface="+mn-cs"/>
              </a:rPr>
              <a:t>Einerseits durch exorbitant hohe Lohneinkommen, durch die sich Menschen Geld zum investieren anhäufen können, aber noch viel stärker durch vererbten Wohlstand. In der Schweiz steigen die Erben von Jahr zu Jahr. Heute werden jährlich ca. 100 Milliarden Franken vererbt, also ca. 1/7 des </a:t>
            </a:r>
            <a:r>
              <a:rPr lang="de-CH" sz="1200" b="0" i="0" u="none" strike="noStrike" cap="none" spc="0" dirty="0" err="1">
                <a:solidFill>
                  <a:schemeClr val="tx1"/>
                </a:solidFill>
                <a:latin typeface="+mn-lt"/>
                <a:ea typeface="+mn-ea"/>
                <a:cs typeface="+mn-cs"/>
              </a:rPr>
              <a:t>gesammten</a:t>
            </a:r>
            <a:r>
              <a:rPr lang="de-CH" sz="1200" b="0" i="0" u="none" strike="noStrike" cap="none" spc="0" dirty="0">
                <a:solidFill>
                  <a:schemeClr val="tx1"/>
                </a:solidFill>
                <a:latin typeface="+mn-lt"/>
                <a:ea typeface="+mn-ea"/>
                <a:cs typeface="+mn-cs"/>
              </a:rPr>
              <a:t> BIP. </a:t>
            </a:r>
            <a:br>
              <a:rPr lang="de-CH" sz="1200" b="0" i="0" u="none" strike="noStrike" cap="none" spc="0" dirty="0">
                <a:solidFill>
                  <a:schemeClr val="tx1"/>
                </a:solidFill>
                <a:latin typeface="+mn-lt"/>
                <a:ea typeface="+mn-ea"/>
                <a:cs typeface="+mn-cs"/>
              </a:rPr>
            </a:br>
            <a:r>
              <a:rPr lang="de-CH" sz="1200" b="0" i="0" u="none" strike="noStrike" cap="none" spc="0" dirty="0">
                <a:solidFill>
                  <a:schemeClr val="tx1"/>
                </a:solidFill>
                <a:latin typeface="+mn-lt"/>
                <a:ea typeface="+mn-ea"/>
                <a:cs typeface="+mn-cs"/>
              </a:rPr>
              <a:t>Die Rechten wollen uns immer wieder weis machen, die Reichsten hätten halt hart gearbeitet für ihr Geld, aber faktisch sind wir nicht so weit weg vom Feudalismus, wo Menschen in den Adel hineingeboren wurden. </a:t>
            </a:r>
            <a:br>
              <a:rPr lang="de-CH" sz="1200" b="0" i="0" u="none" strike="noStrike" cap="none" spc="0" dirty="0">
                <a:solidFill>
                  <a:schemeClr val="tx1"/>
                </a:solidFill>
                <a:latin typeface="+mn-lt"/>
                <a:ea typeface="+mn-ea"/>
                <a:cs typeface="+mn-cs"/>
              </a:rPr>
            </a:br>
            <a:r>
              <a:rPr lang="de-CH" sz="1200" b="0" i="0" u="none" strike="noStrike" cap="none" spc="0" dirty="0">
                <a:solidFill>
                  <a:schemeClr val="tx1"/>
                </a:solidFill>
                <a:latin typeface="+mn-lt"/>
                <a:ea typeface="+mn-ea"/>
                <a:cs typeface="+mn-cs"/>
              </a:rPr>
              <a:t>Self-Made Millionäre sind heute die  Ausnahme. (wir haben vorher ja gesehen, wie wenig Leute </a:t>
            </a:r>
            <a:r>
              <a:rPr lang="de-CH" sz="1200" b="0" i="0" u="none" strike="noStrike" cap="none" spc="0" dirty="0" err="1">
                <a:solidFill>
                  <a:schemeClr val="tx1"/>
                </a:solidFill>
                <a:latin typeface="+mn-lt"/>
                <a:ea typeface="+mn-ea"/>
                <a:cs typeface="+mn-cs"/>
              </a:rPr>
              <a:t>aufsteuigen</a:t>
            </a:r>
            <a:r>
              <a:rPr lang="de-CH" sz="1200" b="0" i="0" u="none" strike="noStrike" cap="none" spc="0" dirty="0">
                <a:solidFill>
                  <a:schemeClr val="tx1"/>
                </a:solidFill>
                <a:latin typeface="+mn-lt"/>
                <a:ea typeface="+mn-ea"/>
                <a:cs typeface="+mn-cs"/>
              </a:rPr>
              <a:t>) </a:t>
            </a:r>
            <a:br>
              <a:rPr lang="de-CH" sz="1200" b="0" i="0" u="none" strike="noStrike" cap="none" spc="0" dirty="0">
                <a:solidFill>
                  <a:schemeClr val="tx1"/>
                </a:solidFill>
                <a:latin typeface="+mn-lt"/>
                <a:ea typeface="+mn-ea"/>
                <a:cs typeface="+mn-cs"/>
              </a:rPr>
            </a:br>
            <a:endParaRPr lang="de-CH" sz="1200" b="0" i="0" u="none" strike="noStrike" cap="none" spc="0" dirty="0">
              <a:solidFill>
                <a:schemeClr val="tx1"/>
              </a:solidFill>
              <a:latin typeface="+mn-lt"/>
              <a:ea typeface="+mn-ea"/>
              <a:cs typeface="+mn-cs"/>
            </a:endParaRPr>
          </a:p>
          <a:p>
            <a:pPr marL="217793" indent="-217793">
              <a:buFont typeface="Arial"/>
              <a:buChar char="–"/>
              <a:defRPr/>
            </a:pPr>
            <a:r>
              <a:rPr lang="de-CH" sz="1200" b="0" i="0" u="none" strike="noStrike" cap="none" spc="0" dirty="0">
                <a:solidFill>
                  <a:schemeClr val="tx1"/>
                </a:solidFill>
                <a:latin typeface="+mn-lt"/>
                <a:ea typeface="+mn-ea"/>
                <a:cs typeface="+mn-cs"/>
              </a:rPr>
              <a:t>Es sind heute </a:t>
            </a:r>
            <a:r>
              <a:rPr lang="de-CH" sz="1200" b="0" i="0" u="none" strike="noStrike" cap="none" spc="0" dirty="0" err="1">
                <a:solidFill>
                  <a:schemeClr val="tx1"/>
                </a:solidFill>
                <a:latin typeface="+mn-lt"/>
                <a:ea typeface="+mn-ea"/>
                <a:cs typeface="+mn-cs"/>
              </a:rPr>
              <a:t>vornemlich</a:t>
            </a:r>
            <a:r>
              <a:rPr lang="de-CH" sz="1200" b="0" i="0" u="none" strike="noStrike" cap="none" spc="0" dirty="0">
                <a:solidFill>
                  <a:schemeClr val="tx1"/>
                </a:solidFill>
                <a:latin typeface="+mn-lt"/>
                <a:ea typeface="+mn-ea"/>
                <a:cs typeface="+mn-cs"/>
              </a:rPr>
              <a:t> die Superreichen, die von Kapitaleinkommen profitieren. Jährlich werden in der Schweiz etwa 70 Milliarden Franken Kapitaleinkommen ausgeschüttet - ohne Kapitalgewinne, deren Ausmass wir nicht kennen (Kapitalgewinne = Gewinne wenn ein Gut günstig gekauft wird und </a:t>
            </a:r>
            <a:r>
              <a:rPr lang="de-CH" sz="1200" b="0" i="0" u="none" strike="noStrike" cap="none" spc="0" dirty="0" err="1">
                <a:solidFill>
                  <a:schemeClr val="tx1"/>
                </a:solidFill>
                <a:latin typeface="+mn-lt"/>
                <a:ea typeface="+mn-ea"/>
                <a:cs typeface="+mn-cs"/>
              </a:rPr>
              <a:t>teuerer</a:t>
            </a:r>
            <a:r>
              <a:rPr lang="de-CH" sz="1200" b="0" i="0" u="none" strike="noStrike" cap="none" spc="0" dirty="0">
                <a:solidFill>
                  <a:schemeClr val="tx1"/>
                </a:solidFill>
                <a:latin typeface="+mn-lt"/>
                <a:ea typeface="+mn-ea"/>
                <a:cs typeface="+mn-cs"/>
              </a:rPr>
              <a:t> verkauft). Ca. 60% davon fliessen an das Reichste 1%. </a:t>
            </a:r>
            <a:br>
              <a:rPr lang="de-CH" sz="1200" b="0" i="0" u="none" strike="noStrike" cap="none" spc="0" dirty="0">
                <a:solidFill>
                  <a:schemeClr val="tx1"/>
                </a:solidFill>
                <a:latin typeface="+mn-lt"/>
                <a:ea typeface="+mn-ea"/>
                <a:cs typeface="+mn-cs"/>
              </a:rPr>
            </a:br>
            <a:endParaRPr lang="de-CH" sz="1200" b="0" i="0" u="none" strike="noStrike" cap="none" spc="0" dirty="0">
              <a:solidFill>
                <a:schemeClr val="tx1"/>
              </a:solidFill>
              <a:latin typeface="+mn-lt"/>
              <a:ea typeface="+mn-ea"/>
              <a:cs typeface="+mn-cs"/>
            </a:endParaRPr>
          </a:p>
          <a:p>
            <a:pPr marL="217793" indent="-217793">
              <a:buFont typeface="Arial"/>
              <a:buChar char="–"/>
              <a:defRPr/>
            </a:pPr>
            <a:endParaRPr lang="de-CH" sz="1200" b="0" i="0" u="none" strike="noStrike" cap="none" spc="0" dirty="0">
              <a:solidFill>
                <a:schemeClr val="tx1"/>
              </a:solidFill>
              <a:latin typeface="Calibri"/>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err="1"/>
              <a:t>Ihr</a:t>
            </a:r>
            <a:r>
              <a:rPr dirty="0"/>
              <a:t> </a:t>
            </a:r>
            <a:r>
              <a:rPr dirty="0" err="1"/>
              <a:t>mögt</a:t>
            </a:r>
            <a:r>
              <a:rPr dirty="0"/>
              <a:t> </a:t>
            </a:r>
            <a:r>
              <a:rPr dirty="0" err="1"/>
              <a:t>jetzt</a:t>
            </a:r>
            <a:r>
              <a:rPr dirty="0"/>
              <a:t> </a:t>
            </a:r>
            <a:r>
              <a:rPr dirty="0" err="1"/>
              <a:t>denken</a:t>
            </a:r>
            <a:r>
              <a:rPr dirty="0"/>
              <a:t>: Das </a:t>
            </a:r>
            <a:r>
              <a:rPr dirty="0" err="1"/>
              <a:t>ist</a:t>
            </a:r>
            <a:r>
              <a:rPr dirty="0"/>
              <a:t> </a:t>
            </a:r>
            <a:r>
              <a:rPr dirty="0" err="1"/>
              <a:t>doch</a:t>
            </a:r>
            <a:r>
              <a:rPr dirty="0"/>
              <a:t> gar </a:t>
            </a:r>
            <a:r>
              <a:rPr dirty="0" err="1"/>
              <a:t>nicht</a:t>
            </a:r>
            <a:r>
              <a:rPr dirty="0"/>
              <a:t> so </a:t>
            </a:r>
            <a:r>
              <a:rPr dirty="0" err="1"/>
              <a:t>schlecht</a:t>
            </a:r>
            <a:r>
              <a:rPr dirty="0"/>
              <a:t>, es </a:t>
            </a:r>
            <a:r>
              <a:rPr dirty="0" err="1"/>
              <a:t>gibt</a:t>
            </a:r>
            <a:r>
              <a:rPr dirty="0"/>
              <a:t> ja mega </a:t>
            </a:r>
            <a:r>
              <a:rPr dirty="0" err="1"/>
              <a:t>viele</a:t>
            </a:r>
            <a:r>
              <a:rPr dirty="0"/>
              <a:t> </a:t>
            </a:r>
            <a:r>
              <a:rPr dirty="0" err="1"/>
              <a:t>Steuern</a:t>
            </a:r>
            <a:r>
              <a:rPr dirty="0"/>
              <a:t>. </a:t>
            </a:r>
            <a:br>
              <a:rPr dirty="0"/>
            </a:br>
            <a:r>
              <a:rPr dirty="0" err="1"/>
              <a:t>Doch</a:t>
            </a:r>
            <a:r>
              <a:rPr dirty="0"/>
              <a:t> der Schein </a:t>
            </a:r>
            <a:r>
              <a:rPr dirty="0" err="1"/>
              <a:t>trügt</a:t>
            </a:r>
            <a:r>
              <a:rPr dirty="0"/>
              <a:t>. Die </a:t>
            </a:r>
            <a:r>
              <a:rPr dirty="0" err="1"/>
              <a:t>Steuern</a:t>
            </a:r>
            <a:r>
              <a:rPr dirty="0"/>
              <a:t> </a:t>
            </a:r>
            <a:r>
              <a:rPr dirty="0" err="1"/>
              <a:t>für</a:t>
            </a:r>
            <a:r>
              <a:rPr dirty="0"/>
              <a:t> </a:t>
            </a:r>
            <a:r>
              <a:rPr dirty="0" err="1"/>
              <a:t>Reiche</a:t>
            </a:r>
            <a:r>
              <a:rPr dirty="0"/>
              <a:t> und </a:t>
            </a:r>
            <a:r>
              <a:rPr dirty="0" err="1"/>
              <a:t>Unternehmen</a:t>
            </a:r>
            <a:r>
              <a:rPr dirty="0"/>
              <a:t> </a:t>
            </a:r>
            <a:r>
              <a:rPr dirty="0" err="1"/>
              <a:t>wurde</a:t>
            </a:r>
            <a:r>
              <a:rPr dirty="0"/>
              <a:t> in den </a:t>
            </a:r>
            <a:r>
              <a:rPr dirty="0" err="1"/>
              <a:t>letzten</a:t>
            </a:r>
            <a:r>
              <a:rPr dirty="0"/>
              <a:t> Jahren </a:t>
            </a:r>
            <a:r>
              <a:rPr dirty="0" err="1"/>
              <a:t>massiv</a:t>
            </a:r>
            <a:r>
              <a:rPr dirty="0"/>
              <a:t> </a:t>
            </a:r>
            <a:r>
              <a:rPr dirty="0" err="1"/>
              <a:t>gesenkt</a:t>
            </a:r>
            <a:r>
              <a:rPr dirty="0"/>
              <a:t> </a:t>
            </a:r>
          </a:p>
          <a:p>
            <a:pPr>
              <a:defRPr/>
            </a:pPr>
            <a:endParaRPr dirty="0"/>
          </a:p>
          <a:p>
            <a:pPr>
              <a:defRPr/>
            </a:pPr>
            <a:r>
              <a:rPr lang="de-DE" sz="1100" b="0" i="0" u="none" dirty="0">
                <a:solidFill>
                  <a:srgbClr val="000000"/>
                </a:solidFill>
                <a:latin typeface="Arial"/>
                <a:ea typeface="Arial"/>
                <a:cs typeface="Arial"/>
              </a:rPr>
              <a:t>I</a:t>
            </a:r>
            <a:r>
              <a:rPr sz="1100" b="0" i="0" u="none" dirty="0">
                <a:solidFill>
                  <a:srgbClr val="000000"/>
                </a:solidFill>
                <a:latin typeface="Arial"/>
                <a:ea typeface="Arial"/>
                <a:cs typeface="Arial"/>
              </a:rPr>
              <a:t>n der </a:t>
            </a:r>
            <a:r>
              <a:rPr sz="1100" b="0" i="0" u="none" dirty="0" err="1">
                <a:solidFill>
                  <a:srgbClr val="000000"/>
                </a:solidFill>
                <a:latin typeface="Arial"/>
                <a:ea typeface="Arial"/>
                <a:cs typeface="Arial"/>
              </a:rPr>
              <a:t>Vergangenheit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waren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Staaten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bemüht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durch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Rückverteilung</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gefährliche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Konzentration</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Vermögen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bremsen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Klassisches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Beispiel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ist</a:t>
            </a:r>
            <a:r>
              <a:rPr sz="1100" b="0" i="0" u="none" dirty="0">
                <a:solidFill>
                  <a:srgbClr val="000000"/>
                </a:solidFill>
                <a:latin typeface="Arial"/>
                <a:ea typeface="Arial"/>
                <a:cs typeface="Arial"/>
              </a:rPr>
              <a:t> Roosevelts „New Deal“, der </a:t>
            </a:r>
            <a:r>
              <a:rPr sz="1100" b="0" i="0" u="none" dirty="0" err="1">
                <a:solidFill>
                  <a:srgbClr val="000000"/>
                </a:solidFill>
                <a:latin typeface="Arial"/>
                <a:ea typeface="Arial"/>
                <a:cs typeface="Arial"/>
              </a:rPr>
              <a:t>umfangreiche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Sozialprogramme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einführte</a:t>
            </a:r>
            <a:r>
              <a:rPr sz="1100" b="0" i="0" u="none" dirty="0">
                <a:solidFill>
                  <a:srgbClr val="000000"/>
                </a:solidFill>
                <a:latin typeface="Arial"/>
                <a:ea typeface="Arial"/>
                <a:cs typeface="Arial"/>
              </a:rPr>
              <a:t> – </a:t>
            </a:r>
            <a:r>
              <a:rPr sz="1100" b="0" i="0" u="none" dirty="0" err="1">
                <a:solidFill>
                  <a:srgbClr val="000000"/>
                </a:solidFill>
                <a:latin typeface="Arial"/>
                <a:ea typeface="Arial"/>
                <a:cs typeface="Arial"/>
              </a:rPr>
              <a:t>finanziert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höheren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Steuern</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einem</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Spitzensteuersatz</a:t>
            </a:r>
            <a:r>
              <a:rPr sz="1100" b="0" i="0" u="none" dirty="0">
                <a:solidFill>
                  <a:srgbClr val="000000"/>
                </a:solidFill>
                <a:latin typeface="Arial"/>
                <a:ea typeface="Arial"/>
                <a:cs typeface="Arial"/>
              </a:rPr>
              <a:t> von 79%. </a:t>
            </a:r>
          </a:p>
          <a:p>
            <a:pPr>
              <a:defRPr/>
            </a:pPr>
            <a:r>
              <a:rPr sz="1100" b="0" i="0" u="none" dirty="0" err="1">
                <a:solidFill>
                  <a:srgbClr val="000000"/>
                </a:solidFill>
                <a:latin typeface="Arial"/>
                <a:ea typeface="Arial"/>
                <a:cs typeface="Arial"/>
              </a:rPr>
              <a:t>Seit</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neoliberalen</a:t>
            </a:r>
            <a:r>
              <a:rPr sz="1100" b="0" i="0" u="none" dirty="0">
                <a:solidFill>
                  <a:srgbClr val="000000"/>
                </a:solidFill>
                <a:latin typeface="Arial"/>
                <a:ea typeface="Arial"/>
                <a:cs typeface="Arial"/>
              </a:rPr>
              <a:t> Wende in den 70er Jahren </a:t>
            </a:r>
            <a:r>
              <a:rPr sz="1100" b="0" i="0" u="none" dirty="0" err="1">
                <a:solidFill>
                  <a:srgbClr val="000000"/>
                </a:solidFill>
                <a:latin typeface="Arial"/>
                <a:ea typeface="Arial"/>
                <a:cs typeface="Arial"/>
              </a:rPr>
              <a:t>werden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diese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Bemühungen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unter</a:t>
            </a:r>
            <a:r>
              <a:rPr sz="1100" b="0" i="0" u="none" dirty="0">
                <a:solidFill>
                  <a:srgbClr val="000000"/>
                </a:solidFill>
                <a:latin typeface="Arial"/>
                <a:ea typeface="Arial"/>
                <a:cs typeface="Arial"/>
              </a:rPr>
              <a:t> dem </a:t>
            </a:r>
            <a:r>
              <a:rPr sz="1100" b="0" i="0" u="none" dirty="0" err="1">
                <a:solidFill>
                  <a:srgbClr val="000000"/>
                </a:solidFill>
                <a:latin typeface="Arial"/>
                <a:ea typeface="Arial"/>
                <a:cs typeface="Arial"/>
              </a:rPr>
              <a:t>Schlagwort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Standortwettbewerb</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mehr</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mehr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durch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Steuersenkungen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für</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Reichsten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ersetzt</a:t>
            </a:r>
            <a:r>
              <a:rPr sz="1100" b="0" i="0" u="none" dirty="0">
                <a:solidFill>
                  <a:srgbClr val="000000"/>
                </a:solidFill>
                <a:latin typeface="Arial"/>
                <a:ea typeface="Arial"/>
                <a:cs typeface="Arial"/>
              </a:rPr>
              <a:t>. In den </a:t>
            </a:r>
            <a:r>
              <a:rPr sz="1100" b="0" i="0" u="none" dirty="0" err="1">
                <a:solidFill>
                  <a:srgbClr val="000000"/>
                </a:solidFill>
                <a:latin typeface="Arial"/>
                <a:ea typeface="Arial"/>
                <a:cs typeface="Arial"/>
              </a:rPr>
              <a:t>letzten</a:t>
            </a:r>
            <a:r>
              <a:rPr sz="1100" b="0" i="0" u="none" dirty="0">
                <a:solidFill>
                  <a:srgbClr val="000000"/>
                </a:solidFill>
                <a:latin typeface="Arial"/>
                <a:ea typeface="Arial"/>
                <a:cs typeface="Arial"/>
              </a:rPr>
              <a:t> Jahren </a:t>
            </a:r>
            <a:r>
              <a:rPr sz="1100" b="0" i="0" u="none" dirty="0" err="1">
                <a:solidFill>
                  <a:srgbClr val="000000"/>
                </a:solidFill>
                <a:latin typeface="Arial"/>
                <a:ea typeface="Arial"/>
                <a:cs typeface="Arial"/>
              </a:rPr>
              <a:t>wurden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viele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Kapitaleinkommen</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Gewinne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sogar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komplett</a:t>
            </a:r>
            <a:r>
              <a:rPr sz="1100" b="0" i="0" u="none" dirty="0">
                <a:solidFill>
                  <a:srgbClr val="000000"/>
                </a:solidFill>
                <a:latin typeface="Arial"/>
                <a:ea typeface="Arial"/>
                <a:cs typeface="Arial"/>
              </a:rPr>
              <a:t> von der </a:t>
            </a:r>
            <a:r>
              <a:rPr sz="1100" b="0" i="0" u="none" dirty="0" err="1">
                <a:solidFill>
                  <a:srgbClr val="000000"/>
                </a:solidFill>
                <a:latin typeface="Arial"/>
                <a:ea typeface="Arial"/>
                <a:cs typeface="Arial"/>
              </a:rPr>
              <a:t>Steuerpflicht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befreit</a:t>
            </a:r>
            <a:r>
              <a:rPr sz="1100" b="0" i="0" u="none" dirty="0">
                <a:solidFill>
                  <a:srgbClr val="000000"/>
                </a:solidFill>
                <a:latin typeface="Arial"/>
                <a:ea typeface="Arial"/>
                <a:cs typeface="Arial"/>
              </a:rPr>
              <a:t>. Die Schweiz war </a:t>
            </a:r>
            <a:r>
              <a:rPr sz="1100" b="0" i="0" u="none" dirty="0" err="1">
                <a:solidFill>
                  <a:srgbClr val="000000"/>
                </a:solidFill>
                <a:latin typeface="Arial"/>
                <a:ea typeface="Arial"/>
                <a:cs typeface="Arial"/>
              </a:rPr>
              <a:t>hier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ganz</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vorne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dabei</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senkte</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Einkommenssteuern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für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Topverdiener</a:t>
            </a:r>
            <a:r>
              <a:rPr sz="1100" b="0" i="0" u="none" dirty="0">
                <a:solidFill>
                  <a:srgbClr val="000000"/>
                </a:solidFill>
                <a:latin typeface="Arial"/>
                <a:ea typeface="Arial"/>
                <a:cs typeface="Arial"/>
              </a:rPr>
              <a:t>*</a:t>
            </a:r>
            <a:r>
              <a:rPr sz="1100" b="0" i="0" u="none" dirty="0" err="1">
                <a:solidFill>
                  <a:srgbClr val="000000"/>
                </a:solidFill>
                <a:latin typeface="Arial"/>
                <a:ea typeface="Arial"/>
                <a:cs typeface="Arial"/>
              </a:rPr>
              <a:t>innen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seit</a:t>
            </a:r>
            <a:r>
              <a:rPr sz="1100" b="0" i="0" u="none" dirty="0">
                <a:solidFill>
                  <a:srgbClr val="000000"/>
                </a:solidFill>
                <a:latin typeface="Arial"/>
                <a:ea typeface="Arial"/>
                <a:cs typeface="Arial"/>
              </a:rPr>
              <a:t> 1984 um </a:t>
            </a:r>
            <a:r>
              <a:rPr sz="1100" b="0" i="0" u="none" dirty="0" err="1">
                <a:solidFill>
                  <a:srgbClr val="000000"/>
                </a:solidFill>
                <a:latin typeface="Arial"/>
                <a:ea typeface="Arial"/>
                <a:cs typeface="Arial"/>
              </a:rPr>
              <a:t>rund</a:t>
            </a:r>
            <a:r>
              <a:rPr sz="1100" b="0" i="0" u="none" dirty="0">
                <a:solidFill>
                  <a:srgbClr val="000000"/>
                </a:solidFill>
                <a:latin typeface="Arial"/>
                <a:ea typeface="Arial"/>
                <a:cs typeface="Arial"/>
              </a:rPr>
              <a:t> 15%. </a:t>
            </a:r>
            <a:br>
              <a:rPr sz="1100" b="0" i="0" u="none" dirty="0">
                <a:solidFill>
                  <a:srgbClr val="000000"/>
                </a:solidFill>
                <a:latin typeface="Arial"/>
                <a:ea typeface="Arial"/>
                <a:cs typeface="Arial"/>
              </a:rPr>
            </a:br>
            <a:br>
              <a:rPr sz="1100" b="0" i="0" u="none" dirty="0">
                <a:solidFill>
                  <a:srgbClr val="000000"/>
                </a:solidFill>
                <a:latin typeface="Arial"/>
                <a:ea typeface="Arial"/>
                <a:cs typeface="Arial"/>
              </a:rPr>
            </a:br>
            <a:r>
              <a:rPr sz="1100" b="0" i="0" u="none" dirty="0" err="1">
                <a:solidFill>
                  <a:srgbClr val="000000"/>
                </a:solidFill>
                <a:latin typeface="Arial"/>
                <a:ea typeface="Arial"/>
                <a:cs typeface="Arial"/>
              </a:rPr>
              <a:t>Für</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Reichsten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sind</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effektiv</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bezahlten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Einkommenssteuern</a:t>
            </a:r>
            <a:r>
              <a:rPr sz="1100" b="0" i="0" u="none" dirty="0">
                <a:solidFill>
                  <a:srgbClr val="000000"/>
                </a:solidFill>
                <a:latin typeface="Arial"/>
                <a:ea typeface="Arial"/>
                <a:cs typeface="Arial"/>
              </a:rPr>
              <a:t> in der Schweiz real </a:t>
            </a:r>
            <a:r>
              <a:rPr sz="1100" b="0" i="0" u="none" dirty="0" err="1">
                <a:solidFill>
                  <a:srgbClr val="000000"/>
                </a:solidFill>
                <a:latin typeface="Arial"/>
                <a:ea typeface="Arial"/>
                <a:cs typeface="Arial"/>
              </a:rPr>
              <a:t>nicht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mehr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progressiv</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weil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sie</a:t>
            </a:r>
            <a:r>
              <a:rPr sz="1100" b="0" i="0" u="none" dirty="0">
                <a:solidFill>
                  <a:srgbClr val="000000"/>
                </a:solidFill>
                <a:latin typeface="Arial"/>
                <a:ea typeface="Arial"/>
                <a:cs typeface="Arial"/>
              </a:rPr>
              <a:t> den </a:t>
            </a:r>
            <a:r>
              <a:rPr sz="1100" b="0" i="0" u="none" dirty="0" err="1">
                <a:solidFill>
                  <a:srgbClr val="000000"/>
                </a:solidFill>
                <a:latin typeface="Arial"/>
                <a:ea typeface="Arial"/>
                <a:cs typeface="Arial"/>
              </a:rPr>
              <a:t>Steuerwettbewerb</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zwischen</a:t>
            </a:r>
            <a:r>
              <a:rPr sz="1100" b="0" i="0" u="none" dirty="0">
                <a:solidFill>
                  <a:srgbClr val="000000"/>
                </a:solidFill>
                <a:latin typeface="Arial"/>
                <a:ea typeface="Arial"/>
                <a:cs typeface="Arial"/>
              </a:rPr>
              <a:t> den </a:t>
            </a:r>
            <a:r>
              <a:rPr sz="1100" b="0" i="0" u="none" dirty="0" err="1">
                <a:solidFill>
                  <a:srgbClr val="000000"/>
                </a:solidFill>
                <a:latin typeface="Arial"/>
                <a:ea typeface="Arial"/>
                <a:cs typeface="Arial"/>
              </a:rPr>
              <a:t>Kantonen</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Gemeinden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ausnützen</a:t>
            </a:r>
            <a:r>
              <a:rPr sz="1100" b="0" i="0" u="none" dirty="0">
                <a:solidFill>
                  <a:srgbClr val="000000"/>
                </a:solidFill>
                <a:latin typeface="Arial"/>
                <a:ea typeface="Arial"/>
                <a:cs typeface="Arial"/>
              </a:rPr>
              <a:t>, um </a:t>
            </a:r>
            <a:r>
              <a:rPr sz="1100" b="0" i="0" u="none" dirty="0" err="1">
                <a:solidFill>
                  <a:srgbClr val="000000"/>
                </a:solidFill>
                <a:latin typeface="Arial"/>
                <a:ea typeface="Arial"/>
                <a:cs typeface="Arial"/>
              </a:rPr>
              <a:t>tiefer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besteuert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werden</a:t>
            </a:r>
            <a:r>
              <a:rPr sz="1100" b="0" i="0" u="none" dirty="0">
                <a:solidFill>
                  <a:srgbClr val="000000"/>
                </a:solidFill>
                <a:latin typeface="Arial"/>
                <a:ea typeface="Arial"/>
                <a:cs typeface="Arial"/>
              </a:rPr>
              <a:t>. Die Progression der </a:t>
            </a:r>
            <a:r>
              <a:rPr sz="1100" b="0" i="0" u="none" dirty="0" err="1">
                <a:solidFill>
                  <a:srgbClr val="000000"/>
                </a:solidFill>
                <a:latin typeface="Arial"/>
                <a:ea typeface="Arial"/>
                <a:cs typeface="Arial"/>
              </a:rPr>
              <a:t>Steuern</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Abgaben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ist</a:t>
            </a:r>
            <a:r>
              <a:rPr sz="1100" b="0" i="0" u="none" dirty="0">
                <a:solidFill>
                  <a:srgbClr val="000000"/>
                </a:solidFill>
                <a:latin typeface="Arial"/>
                <a:ea typeface="Arial"/>
                <a:cs typeface="Arial"/>
              </a:rPr>
              <a:t> in der Schweiz </a:t>
            </a:r>
            <a:r>
              <a:rPr sz="1100" b="0" i="0" u="none" dirty="0" err="1">
                <a:solidFill>
                  <a:srgbClr val="000000"/>
                </a:solidFill>
                <a:latin typeface="Arial"/>
                <a:ea typeface="Arial"/>
                <a:cs typeface="Arial"/>
              </a:rPr>
              <a:t>aber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insgesamt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äusserst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tief</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besonders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weil</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Krankenkassenprämien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nicht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über</a:t>
            </a:r>
            <a:r>
              <a:rPr sz="1100" b="0" i="0" u="none" dirty="0">
                <a:solidFill>
                  <a:srgbClr val="000000"/>
                </a:solidFill>
                <a:latin typeface="Arial"/>
                <a:ea typeface="Arial"/>
                <a:cs typeface="Arial"/>
              </a:rPr>
              <a:t> progressive </a:t>
            </a:r>
            <a:r>
              <a:rPr sz="1100" b="0" i="0" u="none" dirty="0" err="1">
                <a:solidFill>
                  <a:srgbClr val="000000"/>
                </a:solidFill>
                <a:latin typeface="Arial"/>
                <a:ea typeface="Arial"/>
                <a:cs typeface="Arial"/>
              </a:rPr>
              <a:t>Steuern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finanziert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werden</a:t>
            </a:r>
            <a:r>
              <a:rPr sz="1100" b="0" i="0" u="none" dirty="0">
                <a:solidFill>
                  <a:srgbClr val="000000"/>
                </a:solidFill>
                <a:latin typeface="Arial"/>
                <a:ea typeface="Arial"/>
                <a:cs typeface="Arial"/>
              </a:rPr>
              <a:t>. </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—&gt; </a:t>
            </a:r>
            <a:r>
              <a:rPr sz="1100" b="0" i="0" u="none" dirty="0" err="1">
                <a:solidFill>
                  <a:srgbClr val="000000"/>
                </a:solidFill>
                <a:latin typeface="Arial"/>
                <a:ea typeface="Arial"/>
                <a:cs typeface="Arial"/>
              </a:rPr>
              <a:t>Verweis</a:t>
            </a:r>
            <a:r>
              <a:rPr sz="1100" b="0" i="0" u="none" dirty="0">
                <a:solidFill>
                  <a:srgbClr val="000000"/>
                </a:solidFill>
                <a:latin typeface="Arial"/>
                <a:ea typeface="Arial"/>
                <a:cs typeface="Arial"/>
              </a:rPr>
              <a:t> auf </a:t>
            </a:r>
            <a:r>
              <a:rPr sz="1100" b="0" i="0" u="none" dirty="0" err="1">
                <a:solidFill>
                  <a:srgbClr val="000000"/>
                </a:solidFill>
                <a:latin typeface="Arial"/>
                <a:ea typeface="Arial"/>
                <a:cs typeface="Arial"/>
              </a:rPr>
              <a:t>GrafiK</a:t>
            </a:r>
            <a:r>
              <a:rPr sz="1100" b="0" i="0" u="none" dirty="0">
                <a:solidFill>
                  <a:srgbClr val="000000"/>
                </a:solidFill>
                <a:latin typeface="Arial"/>
                <a:ea typeface="Arial"/>
                <a:cs typeface="Arial"/>
              </a:rPr>
              <a:t>: </a:t>
            </a:r>
            <a:r>
              <a:rPr dirty="0" err="1"/>
              <a:t>Hier</a:t>
            </a:r>
            <a:r>
              <a:rPr dirty="0"/>
              <a:t> </a:t>
            </a:r>
            <a:r>
              <a:rPr dirty="0" err="1"/>
              <a:t>seht</a:t>
            </a:r>
            <a:r>
              <a:rPr dirty="0"/>
              <a:t> </a:t>
            </a:r>
            <a:r>
              <a:rPr dirty="0" err="1"/>
              <a:t>ihr</a:t>
            </a:r>
            <a:r>
              <a:rPr dirty="0"/>
              <a:t> die </a:t>
            </a:r>
            <a:r>
              <a:rPr dirty="0" err="1"/>
              <a:t>Steur</a:t>
            </a:r>
            <a:r>
              <a:rPr dirty="0"/>
              <a:t>- und </a:t>
            </a:r>
            <a:r>
              <a:rPr dirty="0" err="1"/>
              <a:t>Abgabelast</a:t>
            </a:r>
            <a:r>
              <a:rPr dirty="0"/>
              <a:t> </a:t>
            </a:r>
            <a:r>
              <a:rPr dirty="0" err="1"/>
              <a:t>für</a:t>
            </a:r>
            <a:r>
              <a:rPr dirty="0"/>
              <a:t> </a:t>
            </a:r>
            <a:r>
              <a:rPr dirty="0" err="1"/>
              <a:t>verschiedene</a:t>
            </a:r>
            <a:r>
              <a:rPr dirty="0"/>
              <a:t> </a:t>
            </a:r>
            <a:r>
              <a:rPr dirty="0" err="1"/>
              <a:t>Monatseinkommen</a:t>
            </a:r>
            <a:r>
              <a:rPr dirty="0"/>
              <a:t>. </a:t>
            </a:r>
            <a:r>
              <a:rPr dirty="0" err="1"/>
              <a:t>Ihr</a:t>
            </a:r>
            <a:r>
              <a:rPr dirty="0"/>
              <a:t> </a:t>
            </a:r>
            <a:r>
              <a:rPr dirty="0" err="1"/>
              <a:t>seht</a:t>
            </a:r>
            <a:r>
              <a:rPr dirty="0"/>
              <a:t>: In der </a:t>
            </a:r>
            <a:r>
              <a:rPr dirty="0" err="1"/>
              <a:t>Realität</a:t>
            </a:r>
            <a:r>
              <a:rPr dirty="0"/>
              <a:t> </a:t>
            </a:r>
            <a:r>
              <a:rPr dirty="0" err="1"/>
              <a:t>ist</a:t>
            </a:r>
            <a:r>
              <a:rPr dirty="0"/>
              <a:t> </a:t>
            </a:r>
            <a:r>
              <a:rPr dirty="0" err="1"/>
              <a:t>diese</a:t>
            </a:r>
            <a:r>
              <a:rPr dirty="0"/>
              <a:t> Last </a:t>
            </a:r>
            <a:r>
              <a:rPr dirty="0" err="1"/>
              <a:t>für</a:t>
            </a:r>
            <a:r>
              <a:rPr dirty="0"/>
              <a:t> </a:t>
            </a:r>
            <a:r>
              <a:rPr dirty="0" err="1"/>
              <a:t>tiefe</a:t>
            </a:r>
            <a:r>
              <a:rPr dirty="0"/>
              <a:t> und </a:t>
            </a:r>
            <a:r>
              <a:rPr dirty="0" err="1"/>
              <a:t>mittlere</a:t>
            </a:r>
            <a:r>
              <a:rPr dirty="0"/>
              <a:t> </a:t>
            </a:r>
            <a:r>
              <a:rPr dirty="0" err="1"/>
              <a:t>Einkommen</a:t>
            </a:r>
            <a:r>
              <a:rPr dirty="0"/>
              <a:t> fast </a:t>
            </a:r>
            <a:r>
              <a:rPr dirty="0" err="1"/>
              <a:t>gleich</a:t>
            </a:r>
            <a:r>
              <a:rPr dirty="0"/>
              <a:t> gross. </a:t>
            </a:r>
            <a:br>
              <a:rPr dirty="0"/>
            </a:br>
            <a:r>
              <a:rPr dirty="0"/>
              <a:t>(</a:t>
            </a:r>
            <a:r>
              <a:rPr lang="en-US" sz="1200" b="0" i="0" u="none" strike="noStrike" cap="none" spc="0" dirty="0" err="1">
                <a:solidFill>
                  <a:schemeClr val="tx1"/>
                </a:solidFill>
                <a:latin typeface="Calibri"/>
                <a:ea typeface="Calibri"/>
                <a:cs typeface="Calibri"/>
              </a:rPr>
              <a:t>Grafik</a:t>
            </a:r>
            <a:r>
              <a:rPr lang="en-US" sz="1200" b="0" i="0" u="none" strike="noStrike" cap="none" spc="0" dirty="0">
                <a:solidFill>
                  <a:schemeClr val="tx1"/>
                </a:solidFill>
                <a:latin typeface="Calibri"/>
                <a:ea typeface="Calibri"/>
                <a:cs typeface="Calibri"/>
              </a:rPr>
              <a:t> gilt </a:t>
            </a:r>
            <a:r>
              <a:rPr lang="en-US" sz="1200" b="0" i="0" u="none" strike="noStrike" cap="none" spc="0" dirty="0" err="1">
                <a:solidFill>
                  <a:schemeClr val="tx1"/>
                </a:solidFill>
                <a:latin typeface="Calibri"/>
                <a:ea typeface="Calibri"/>
                <a:cs typeface="Calibri"/>
              </a:rPr>
              <a:t>für</a:t>
            </a:r>
            <a:r>
              <a:rPr lang="en-US" sz="1200" b="0" i="0" u="none" strike="noStrike" cap="none" spc="0" dirty="0">
                <a:solidFill>
                  <a:schemeClr val="tx1"/>
                </a:solidFill>
                <a:latin typeface="Calibri"/>
                <a:ea typeface="Calibri"/>
                <a:cs typeface="Calibri"/>
              </a:rPr>
              <a:t> </a:t>
            </a:r>
            <a:r>
              <a:rPr lang="en-US" sz="1200" b="0" i="0" u="none" strike="noStrike" cap="none" spc="0" dirty="0" err="1">
                <a:solidFill>
                  <a:schemeClr val="tx1"/>
                </a:solidFill>
                <a:latin typeface="Calibri"/>
                <a:ea typeface="Calibri"/>
                <a:cs typeface="Calibri"/>
              </a:rPr>
              <a:t>alleinstehende</a:t>
            </a:r>
            <a:r>
              <a:rPr lang="en-US" sz="1200" b="0" i="0" u="none" strike="noStrike" cap="none" spc="0" dirty="0">
                <a:solidFill>
                  <a:schemeClr val="tx1"/>
                </a:solidFill>
                <a:latin typeface="Calibri"/>
                <a:ea typeface="Calibri"/>
                <a:cs typeface="Calibri"/>
              </a:rPr>
              <a:t> </a:t>
            </a:r>
            <a:r>
              <a:rPr lang="en-US" sz="1200" b="0" i="0" u="none" strike="noStrike" cap="none" spc="0" dirty="0" err="1">
                <a:solidFill>
                  <a:schemeClr val="tx1"/>
                </a:solidFill>
                <a:latin typeface="Calibri"/>
                <a:ea typeface="Calibri"/>
                <a:cs typeface="Calibri"/>
              </a:rPr>
              <a:t>Personen</a:t>
            </a:r>
            <a:r>
              <a:rPr lang="en-US" sz="1200" b="0" i="0" u="none" strike="noStrike" cap="none" spc="0" dirty="0">
                <a:solidFill>
                  <a:schemeClr val="tx1"/>
                </a:solidFill>
                <a:latin typeface="Calibri"/>
                <a:ea typeface="Calibri"/>
                <a:cs typeface="Calibri"/>
              </a:rPr>
              <a:t> </a:t>
            </a:r>
            <a:r>
              <a:rPr lang="en-US" sz="1200" b="0" i="0" u="none" strike="noStrike" cap="none" spc="0" dirty="0" err="1">
                <a:solidFill>
                  <a:schemeClr val="tx1"/>
                </a:solidFill>
                <a:latin typeface="Calibri"/>
                <a:ea typeface="Calibri"/>
                <a:cs typeface="Calibri"/>
              </a:rPr>
              <a:t>nach</a:t>
            </a:r>
            <a:r>
              <a:rPr lang="en-US" sz="1200" b="0" i="0" u="none" strike="noStrike" cap="none" spc="0" dirty="0">
                <a:solidFill>
                  <a:schemeClr val="tx1"/>
                </a:solidFill>
                <a:latin typeface="Calibri"/>
                <a:ea typeface="Calibri"/>
                <a:cs typeface="Calibri"/>
              </a:rPr>
              <a:t> </a:t>
            </a:r>
            <a:r>
              <a:rPr lang="en-US" sz="1200" b="0" i="0" u="none" strike="noStrike" cap="none" spc="0" dirty="0" err="1">
                <a:solidFill>
                  <a:schemeClr val="tx1"/>
                </a:solidFill>
                <a:latin typeface="Calibri"/>
                <a:ea typeface="Calibri"/>
                <a:cs typeface="Calibri"/>
              </a:rPr>
              <a:t>Einkommensklasse</a:t>
            </a:r>
            <a:r>
              <a:rPr lang="en-US" sz="1200" b="0" i="0" u="none" strike="noStrike" cap="none" spc="0" dirty="0">
                <a:solidFill>
                  <a:schemeClr val="tx1"/>
                </a:solidFill>
                <a:latin typeface="Calibri"/>
                <a:ea typeface="Calibri"/>
                <a:cs typeface="Calibri"/>
              </a:rPr>
              <a:t>, 2019</a:t>
            </a:r>
            <a:r>
              <a:rPr dirty="0"/>
              <a:t>) </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217793" indent="-217793">
              <a:buAutoNum type="arabicPeriod"/>
              <a:defRPr/>
            </a:pPr>
            <a:r>
              <a:rPr lang="en-US" sz="1200" b="0" i="0" u="none" strike="noStrike" cap="none" spc="0" dirty="0">
                <a:solidFill>
                  <a:schemeClr val="tx1"/>
                </a:solidFill>
                <a:latin typeface="+mn-lt"/>
                <a:ea typeface="+mn-ea"/>
                <a:cs typeface="+mn-cs"/>
              </a:rPr>
              <a:t>Es </a:t>
            </a:r>
            <a:r>
              <a:rPr lang="en-US" sz="1200" b="0" i="0" u="none" strike="noStrike" cap="none" spc="0" dirty="0" err="1">
                <a:solidFill>
                  <a:schemeClr val="tx1"/>
                </a:solidFill>
                <a:latin typeface="+mn-lt"/>
                <a:ea typeface="+mn-ea"/>
                <a:cs typeface="+mn-cs"/>
              </a:rPr>
              <a:t>ist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klar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Ungleichheit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isch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ansich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a:t>
            </a:r>
            <a:r>
              <a:rPr lang="en-US" sz="1200" b="0" i="0" u="none" strike="noStrike" cap="none" spc="0" dirty="0">
                <a:solidFill>
                  <a:schemeClr val="tx1"/>
                </a:solidFill>
                <a:latin typeface="+mn-lt"/>
                <a:ea typeface="+mn-ea"/>
                <a:cs typeface="+mn-cs"/>
              </a:rPr>
              <a:t> Problem, </a:t>
            </a:r>
            <a:r>
              <a:rPr lang="en-US" sz="1200" b="0" i="0" u="none" strike="noStrike" cap="none" spc="0" dirty="0" err="1">
                <a:solidFill>
                  <a:schemeClr val="tx1"/>
                </a:solidFill>
                <a:latin typeface="+mn-lt"/>
                <a:ea typeface="+mn-ea"/>
                <a:cs typeface="+mn-cs"/>
              </a:rPr>
              <a:t>für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jene</a:t>
            </a:r>
            <a:r>
              <a:rPr lang="en-US" sz="1200" b="0" i="0" u="none" strike="noStrike" cap="none" spc="0" dirty="0">
                <a:solidFill>
                  <a:schemeClr val="tx1"/>
                </a:solidFill>
                <a:latin typeface="+mn-lt"/>
                <a:ea typeface="+mn-ea"/>
                <a:cs typeface="+mn-cs"/>
              </a:rPr>
              <a:t> Menschen die </a:t>
            </a:r>
            <a:r>
              <a:rPr lang="en-US" sz="1200" b="0" i="0" u="none" strike="noStrike" cap="none" spc="0" dirty="0" err="1">
                <a:solidFill>
                  <a:schemeClr val="tx1"/>
                </a:solidFill>
                <a:latin typeface="+mn-lt"/>
                <a:ea typeface="+mn-ea"/>
                <a:cs typeface="+mn-cs"/>
              </a:rPr>
              <a:t>nicht</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Glück</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haben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oben</a:t>
            </a:r>
            <a:r>
              <a:rPr lang="en-US" sz="1200" b="0" i="0" u="none" strike="noStrike" cap="none" spc="0" dirty="0">
                <a:solidFill>
                  <a:schemeClr val="tx1"/>
                </a:solidFill>
                <a:latin typeface="+mn-lt"/>
                <a:ea typeface="+mn-ea"/>
                <a:cs typeface="+mn-cs"/>
              </a:rPr>
              <a:t> in der </a:t>
            </a:r>
            <a:r>
              <a:rPr lang="en-US" sz="1200" b="0" i="0" u="none" strike="noStrike" cap="none" spc="0" dirty="0" err="1">
                <a:solidFill>
                  <a:schemeClr val="tx1"/>
                </a:solidFill>
                <a:latin typeface="+mn-lt"/>
                <a:ea typeface="+mn-ea"/>
                <a:cs typeface="+mn-cs"/>
              </a:rPr>
              <a:t>Vermögensverteilung</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zu</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stehen</a:t>
            </a:r>
            <a:r>
              <a:rPr lang="en-US" sz="1200" b="0" i="0" u="none" strike="noStrike" cap="none" spc="0" dirty="0">
                <a:solidFill>
                  <a:schemeClr val="tx1"/>
                </a:solidFill>
                <a:latin typeface="+mn-lt"/>
                <a:ea typeface="+mn-ea"/>
                <a:cs typeface="+mn-cs"/>
              </a:rPr>
              <a:t>. Menschen </a:t>
            </a:r>
            <a:r>
              <a:rPr lang="en-US" sz="1200" b="0" i="0" u="none" strike="noStrike" cap="none" spc="0" dirty="0" err="1">
                <a:solidFill>
                  <a:schemeClr val="tx1"/>
                </a:solidFill>
                <a:latin typeface="+mn-lt"/>
                <a:ea typeface="+mn-ea"/>
                <a:cs typeface="+mn-cs"/>
              </a:rPr>
              <a:t>mit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tiefen</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mittleren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Einkommen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geraten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immer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mehr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unter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Druck</a:t>
            </a:r>
            <a:r>
              <a:rPr lang="en-US" sz="1200" b="0" i="0" u="none" strike="noStrike" cap="none" spc="0" dirty="0">
                <a:solidFill>
                  <a:schemeClr val="tx1"/>
                </a:solidFill>
                <a:latin typeface="+mn-lt"/>
                <a:ea typeface="+mn-ea"/>
                <a:cs typeface="+mn-cs"/>
              </a:rPr>
              <a:t>. Es </a:t>
            </a:r>
            <a:r>
              <a:rPr lang="en-US" sz="1200" b="0" i="0" u="none" strike="noStrike" cap="none" spc="0" dirty="0" err="1">
                <a:solidFill>
                  <a:schemeClr val="tx1"/>
                </a:solidFill>
                <a:latin typeface="+mn-lt"/>
                <a:ea typeface="+mn-ea"/>
                <a:cs typeface="+mn-cs"/>
              </a:rPr>
              <a:t>gibt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aber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auch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noch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weitere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Folgeprobleme</a:t>
            </a:r>
            <a:r>
              <a:rPr lang="en-US" sz="1200" b="0" i="0" u="none" strike="noStrike" cap="none" spc="0" dirty="0">
                <a:solidFill>
                  <a:schemeClr val="tx1"/>
                </a:solidFill>
                <a:latin typeface="+mn-lt"/>
                <a:ea typeface="+mn-ea"/>
                <a:cs typeface="+mn-cs"/>
              </a:rPr>
              <a:t>...</a:t>
            </a:r>
            <a:br>
              <a:rPr lang="en-US" sz="1200" b="0" i="0" u="none" strike="noStrike" cap="none" spc="0" dirty="0">
                <a:solidFill>
                  <a:schemeClr val="tx1"/>
                </a:solidFill>
                <a:latin typeface="+mn-lt"/>
                <a:ea typeface="+mn-ea"/>
                <a:cs typeface="+mn-cs"/>
              </a:rPr>
            </a:br>
            <a:endParaRPr lang="en-US" sz="1200" b="0" i="0" u="none" strike="noStrike" cap="none" spc="0" dirty="0">
              <a:solidFill>
                <a:schemeClr val="tx1"/>
              </a:solidFill>
              <a:latin typeface="+mn-lt"/>
              <a:ea typeface="+mn-ea"/>
              <a:cs typeface="+mn-cs"/>
            </a:endParaRPr>
          </a:p>
          <a:p>
            <a:pPr>
              <a:defRPr/>
            </a:pPr>
            <a:r>
              <a:rPr lang="en-US" sz="1200" b="0" i="0" u="none" strike="noStrike" cap="none" spc="0" dirty="0">
                <a:solidFill>
                  <a:schemeClr val="tx1"/>
                </a:solidFill>
                <a:latin typeface="+mn-lt"/>
                <a:ea typeface="+mn-ea"/>
                <a:cs typeface="+mn-cs"/>
              </a:rPr>
              <a:t>2. Die </a:t>
            </a:r>
            <a:r>
              <a:rPr lang="en-US" sz="1200" b="0" i="0" u="none" strike="noStrike" cap="none" spc="0" dirty="0" err="1">
                <a:solidFill>
                  <a:schemeClr val="tx1"/>
                </a:solidFill>
                <a:latin typeface="+mn-lt"/>
                <a:ea typeface="+mn-ea"/>
                <a:cs typeface="+mn-cs"/>
              </a:rPr>
              <a:t>Demokratie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wird</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gefährdet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denn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ökonomische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Macht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bedeutet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auch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politische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Macht</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err="1">
                <a:solidFill>
                  <a:schemeClr val="tx1"/>
                </a:solidFill>
                <a:latin typeface="+mn-lt"/>
                <a:ea typeface="+mn-ea"/>
                <a:cs typeface="+mn-cs"/>
              </a:rPr>
              <a:t>Supperreiche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können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heute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ganze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Medienhäuser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kaufen</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beeinflussen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durch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millionenschwere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Kampagnen</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Lobbiist</a:t>
            </a:r>
            <a:r>
              <a:rPr lang="en-US" sz="1200" b="0" i="0" u="none" strike="noStrike" cap="none" spc="0" dirty="0">
                <a:solidFill>
                  <a:schemeClr val="tx1"/>
                </a:solidFill>
                <a:latin typeface="+mn-lt"/>
                <a:ea typeface="+mn-ea"/>
                <a:cs typeface="+mn-cs"/>
              </a:rPr>
              <a:t>*</a:t>
            </a:r>
            <a:r>
              <a:rPr lang="en-US" sz="1200" b="0" i="0" u="none" strike="noStrike" cap="none" spc="0" dirty="0" err="1">
                <a:solidFill>
                  <a:schemeClr val="tx1"/>
                </a:solidFill>
                <a:latin typeface="+mn-lt"/>
                <a:ea typeface="+mn-ea"/>
                <a:cs typeface="+mn-cs"/>
              </a:rPr>
              <a:t>innen</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Politik</a:t>
            </a:r>
            <a:r>
              <a:rPr lang="en-US" sz="1200" b="0" i="0" u="none" strike="noStrike" cap="none" spc="0" dirty="0">
                <a:solidFill>
                  <a:schemeClr val="tx1"/>
                </a:solidFill>
                <a:latin typeface="+mn-lt"/>
                <a:ea typeface="+mn-ea"/>
                <a:cs typeface="+mn-cs"/>
              </a:rPr>
              <a:t>. </a:t>
            </a:r>
          </a:p>
          <a:p>
            <a:pPr>
              <a:defRPr/>
            </a:pPr>
            <a:endParaRPr lang="en-US" sz="1200" b="0" i="0" u="none" strike="noStrike" cap="none" spc="0" dirty="0">
              <a:solidFill>
                <a:schemeClr val="tx1"/>
              </a:solidFill>
              <a:latin typeface="+mn-lt"/>
              <a:ea typeface="+mn-ea"/>
              <a:cs typeface="+mn-cs"/>
            </a:endParaRPr>
          </a:p>
          <a:p>
            <a:pPr>
              <a:defRPr/>
            </a:pPr>
            <a:r>
              <a:rPr lang="en-US" sz="1200" b="0" i="0" u="none" strike="noStrike" cap="none" spc="0" dirty="0">
                <a:solidFill>
                  <a:schemeClr val="tx1"/>
                </a:solidFill>
                <a:latin typeface="+mn-lt"/>
                <a:ea typeface="+mn-ea"/>
                <a:cs typeface="+mn-cs"/>
              </a:rPr>
              <a:t>3. </a:t>
            </a:r>
            <a:r>
              <a:rPr lang="en-US" sz="1200" b="0" i="0" u="none" strike="noStrike" cap="none" spc="0" dirty="0" err="1">
                <a:solidFill>
                  <a:schemeClr val="tx1"/>
                </a:solidFill>
                <a:latin typeface="+mn-lt"/>
                <a:ea typeface="+mn-ea"/>
                <a:cs typeface="+mn-cs"/>
              </a:rPr>
              <a:t>Wenn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sich</a:t>
            </a:r>
            <a:r>
              <a:rPr lang="en-US" sz="1200" b="0" i="0" u="none" strike="noStrike" cap="none" spc="0" dirty="0">
                <a:solidFill>
                  <a:schemeClr val="tx1"/>
                </a:solidFill>
                <a:latin typeface="+mn-lt"/>
                <a:ea typeface="+mn-ea"/>
                <a:cs typeface="+mn-cs"/>
              </a:rPr>
              <a:t> der </a:t>
            </a:r>
            <a:r>
              <a:rPr lang="en-US" sz="1200" b="0" i="0" u="none" strike="noStrike" cap="none" spc="0" dirty="0" err="1">
                <a:solidFill>
                  <a:schemeClr val="tx1"/>
                </a:solidFill>
                <a:latin typeface="+mn-lt"/>
                <a:ea typeface="+mn-ea"/>
                <a:cs typeface="+mn-cs"/>
              </a:rPr>
              <a:t>Reichtum</a:t>
            </a:r>
            <a:r>
              <a:rPr lang="en-US" sz="1200" b="0" i="0" u="none" strike="noStrike" cap="none" spc="0" dirty="0">
                <a:solidFill>
                  <a:schemeClr val="tx1"/>
                </a:solidFill>
                <a:latin typeface="+mn-lt"/>
                <a:ea typeface="+mn-ea"/>
                <a:cs typeface="+mn-cs"/>
              </a:rPr>
              <a:t> in den </a:t>
            </a:r>
            <a:r>
              <a:rPr lang="en-US" sz="1200" b="0" i="0" u="none" strike="noStrike" cap="none" spc="0" dirty="0" err="1">
                <a:solidFill>
                  <a:schemeClr val="tx1"/>
                </a:solidFill>
                <a:latin typeface="+mn-lt"/>
                <a:ea typeface="+mn-ea"/>
                <a:cs typeface="+mn-cs"/>
              </a:rPr>
              <a:t>Händen</a:t>
            </a:r>
            <a:r>
              <a:rPr lang="en-US" sz="1200" b="0" i="0" u="none" strike="noStrike" cap="none" spc="0" dirty="0">
                <a:solidFill>
                  <a:schemeClr val="tx1"/>
                </a:solidFill>
                <a:latin typeface="+mn-lt"/>
                <a:ea typeface="+mn-ea"/>
                <a:cs typeface="+mn-cs"/>
              </a:rPr>
              <a:t> der </a:t>
            </a:r>
            <a:r>
              <a:rPr lang="en-US" sz="1200" b="0" i="0" u="none" strike="noStrike" cap="none" spc="0" dirty="0" err="1">
                <a:solidFill>
                  <a:schemeClr val="tx1"/>
                </a:solidFill>
                <a:latin typeface="+mn-lt"/>
                <a:ea typeface="+mn-ea"/>
                <a:cs typeface="+mn-cs"/>
              </a:rPr>
              <a:t>Reichsten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konzentriert</a:t>
            </a:r>
            <a:r>
              <a:rPr lang="en-US" sz="1200" b="0" i="0" u="none" strike="noStrike" cap="none" spc="0" dirty="0">
                <a:solidFill>
                  <a:schemeClr val="tx1"/>
                </a:solidFill>
                <a:latin typeface="+mn-lt"/>
                <a:ea typeface="+mn-ea"/>
                <a:cs typeface="+mn-cs"/>
              </a:rPr>
              <a:t> hat dies </a:t>
            </a:r>
            <a:r>
              <a:rPr lang="en-US" sz="1200" b="0" i="0" u="none" strike="noStrike" cap="none" spc="0" dirty="0" err="1">
                <a:solidFill>
                  <a:schemeClr val="tx1"/>
                </a:solidFill>
                <a:latin typeface="+mn-lt"/>
                <a:ea typeface="+mn-ea"/>
                <a:cs typeface="+mn-cs"/>
              </a:rPr>
              <a:t>auch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folgen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für</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gesammte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Wirtschaftssystem</a:t>
            </a:r>
            <a:r>
              <a:rPr lang="en-US" sz="1200" b="0" i="0" u="none" strike="noStrike" cap="none" spc="0" dirty="0">
                <a:solidFill>
                  <a:schemeClr val="tx1"/>
                </a:solidFill>
                <a:latin typeface="+mn-lt"/>
                <a:ea typeface="+mn-ea"/>
                <a:cs typeface="+mn-cs"/>
              </a:rPr>
              <a:t>, da </a:t>
            </a:r>
            <a:r>
              <a:rPr lang="en-US" sz="1200" b="0" i="0" u="none" strike="noStrike" cap="none" spc="0" dirty="0" err="1">
                <a:solidFill>
                  <a:schemeClr val="tx1"/>
                </a:solidFill>
                <a:latin typeface="+mn-lt"/>
                <a:ea typeface="+mn-ea"/>
                <a:cs typeface="+mn-cs"/>
              </a:rPr>
              <a:t>ein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zusätzlicher</a:t>
            </a:r>
            <a:r>
              <a:rPr lang="en-US" sz="1200" b="0" i="0" u="none" strike="noStrike" cap="none" spc="0" dirty="0">
                <a:solidFill>
                  <a:schemeClr val="tx1"/>
                </a:solidFill>
                <a:latin typeface="+mn-lt"/>
                <a:ea typeface="+mn-ea"/>
                <a:cs typeface="+mn-cs"/>
              </a:rPr>
              <a:t> Franken von </a:t>
            </a:r>
            <a:r>
              <a:rPr lang="en-US" sz="1200" b="0" i="0" u="none" strike="noStrike" cap="none" spc="0" dirty="0" err="1">
                <a:solidFill>
                  <a:schemeClr val="tx1"/>
                </a:solidFill>
                <a:latin typeface="+mn-lt"/>
                <a:ea typeface="+mn-ea"/>
                <a:cs typeface="+mn-cs"/>
              </a:rPr>
              <a:t>Milliardären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anders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ausgegeben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wird</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als</a:t>
            </a:r>
            <a:r>
              <a:rPr lang="en-US" sz="1200" b="0" i="0" u="none" strike="noStrike" cap="none" spc="0" dirty="0">
                <a:solidFill>
                  <a:schemeClr val="tx1"/>
                </a:solidFill>
                <a:latin typeface="+mn-lt"/>
                <a:ea typeface="+mn-ea"/>
                <a:cs typeface="+mn-cs"/>
              </a:rPr>
              <a:t> von </a:t>
            </a:r>
            <a:r>
              <a:rPr lang="en-US" sz="1200" b="0" i="0" u="none" strike="noStrike" cap="none" spc="0" dirty="0" err="1">
                <a:solidFill>
                  <a:schemeClr val="tx1"/>
                </a:solidFill>
                <a:latin typeface="+mn-lt"/>
                <a:ea typeface="+mn-ea"/>
                <a:cs typeface="+mn-cs"/>
              </a:rPr>
              <a:t>einer</a:t>
            </a:r>
            <a:r>
              <a:rPr lang="en-US" sz="1200" b="0" i="0" u="none" strike="noStrike" cap="none" spc="0" dirty="0">
                <a:solidFill>
                  <a:schemeClr val="tx1"/>
                </a:solidFill>
                <a:latin typeface="+mn-lt"/>
                <a:ea typeface="+mn-ea"/>
                <a:cs typeface="+mn-cs"/>
              </a:rPr>
              <a:t> Person </a:t>
            </a:r>
            <a:r>
              <a:rPr lang="en-US" sz="1200" b="0" i="0" u="none" strike="noStrike" cap="none" spc="0" dirty="0" err="1">
                <a:solidFill>
                  <a:schemeClr val="tx1"/>
                </a:solidFill>
                <a:latin typeface="+mn-lt"/>
                <a:ea typeface="+mn-ea"/>
                <a:cs typeface="+mn-cs"/>
              </a:rPr>
              <a:t>mit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einem</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Mittleren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Einkommen</a:t>
            </a:r>
            <a:r>
              <a:rPr lang="en-US" sz="1200" b="0" i="0" u="none" strike="noStrike" cap="none" spc="0" dirty="0">
                <a:solidFill>
                  <a:schemeClr val="tx1"/>
                </a:solidFill>
                <a:latin typeface="+mn-lt"/>
                <a:ea typeface="+mn-ea"/>
                <a:cs typeface="+mn-cs"/>
              </a:rPr>
              <a:t>. </a:t>
            </a:r>
          </a:p>
          <a:p>
            <a:pPr>
              <a:defRPr/>
            </a:pPr>
            <a:r>
              <a:rPr lang="en-US" sz="1200" b="0" i="0" u="none" strike="noStrike" cap="none" spc="0" dirty="0" err="1">
                <a:solidFill>
                  <a:schemeClr val="tx1"/>
                </a:solidFill>
                <a:latin typeface="+mn-lt"/>
                <a:ea typeface="+mn-ea"/>
                <a:cs typeface="+mn-cs"/>
              </a:rPr>
              <a:t>Wenn</a:t>
            </a:r>
            <a:r>
              <a:rPr lang="en-US" sz="1200" b="0" i="0" u="none" strike="noStrike" cap="none" spc="0" dirty="0">
                <a:solidFill>
                  <a:schemeClr val="tx1"/>
                </a:solidFill>
                <a:latin typeface="+mn-lt"/>
                <a:ea typeface="+mn-ea"/>
                <a:cs typeface="+mn-cs"/>
              </a:rPr>
              <a:t> ich 50 Franken </a:t>
            </a:r>
            <a:r>
              <a:rPr lang="en-US" sz="1200" b="0" i="0" u="none" strike="noStrike" cap="none" spc="0" dirty="0" err="1">
                <a:solidFill>
                  <a:schemeClr val="tx1"/>
                </a:solidFill>
                <a:latin typeface="+mn-lt"/>
                <a:ea typeface="+mn-ea"/>
                <a:cs typeface="+mn-cs"/>
              </a:rPr>
              <a:t>mehr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habe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gönne</a:t>
            </a:r>
            <a:r>
              <a:rPr lang="en-US" sz="1200" b="0" i="0" u="none" strike="noStrike" cap="none" spc="0" dirty="0">
                <a:solidFill>
                  <a:schemeClr val="tx1"/>
                </a:solidFill>
                <a:latin typeface="+mn-lt"/>
                <a:ea typeface="+mn-ea"/>
                <a:cs typeface="+mn-cs"/>
              </a:rPr>
              <a:t> ich mir </a:t>
            </a:r>
            <a:r>
              <a:rPr lang="en-US" sz="1200" b="0" i="0" u="none" strike="noStrike" cap="none" spc="0" dirty="0" err="1">
                <a:solidFill>
                  <a:schemeClr val="tx1"/>
                </a:solidFill>
                <a:latin typeface="+mn-lt"/>
                <a:ea typeface="+mn-ea"/>
                <a:cs typeface="+mn-cs"/>
              </a:rPr>
              <a:t>damit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vielleicht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Nachtessen</a:t>
            </a:r>
            <a:r>
              <a:rPr lang="en-US" sz="1200" b="0" i="0" u="none" strike="noStrike" cap="none" spc="0" dirty="0">
                <a:solidFill>
                  <a:schemeClr val="tx1"/>
                </a:solidFill>
                <a:latin typeface="+mn-lt"/>
                <a:ea typeface="+mn-ea"/>
                <a:cs typeface="+mn-cs"/>
              </a:rPr>
              <a:t> in </a:t>
            </a:r>
            <a:r>
              <a:rPr lang="en-US" sz="1200" b="0" i="0" u="none" strike="noStrike" cap="none" spc="0" dirty="0" err="1">
                <a:solidFill>
                  <a:schemeClr val="tx1"/>
                </a:solidFill>
                <a:latin typeface="+mn-lt"/>
                <a:ea typeface="+mn-ea"/>
                <a:cs typeface="+mn-cs"/>
              </a:rPr>
              <a:t>einem</a:t>
            </a:r>
            <a:r>
              <a:rPr lang="en-US" sz="1200" b="0" i="0" u="none" strike="noStrike" cap="none" spc="0" dirty="0">
                <a:solidFill>
                  <a:schemeClr val="tx1"/>
                </a:solidFill>
                <a:latin typeface="+mn-lt"/>
                <a:ea typeface="+mn-ea"/>
                <a:cs typeface="+mn-cs"/>
              </a:rPr>
              <a:t> Restaurant. Dieses Geld </a:t>
            </a:r>
            <a:r>
              <a:rPr lang="en-US" sz="1200" b="0" i="0" u="none" strike="noStrike" cap="none" spc="0" dirty="0" err="1">
                <a:solidFill>
                  <a:schemeClr val="tx1"/>
                </a:solidFill>
                <a:latin typeface="+mn-lt"/>
                <a:ea typeface="+mn-ea"/>
                <a:cs typeface="+mn-cs"/>
              </a:rPr>
              <a:t>geht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dann</a:t>
            </a:r>
            <a:r>
              <a:rPr lang="en-US" sz="1200" b="0" i="0" u="none" strike="noStrike" cap="none" spc="0" dirty="0">
                <a:solidFill>
                  <a:schemeClr val="tx1"/>
                </a:solidFill>
                <a:latin typeface="+mn-lt"/>
                <a:ea typeface="+mn-ea"/>
                <a:cs typeface="+mn-cs"/>
              </a:rPr>
              <a:t> an den </a:t>
            </a:r>
            <a:r>
              <a:rPr lang="en-US" sz="1200" b="0" i="0" u="none" strike="noStrike" cap="none" spc="0" dirty="0" err="1">
                <a:solidFill>
                  <a:schemeClr val="tx1"/>
                </a:solidFill>
                <a:latin typeface="+mn-lt"/>
                <a:ea typeface="+mn-ea"/>
                <a:cs typeface="+mn-cs"/>
              </a:rPr>
              <a:t>Restaurantbesitzer</a:t>
            </a:r>
            <a:r>
              <a:rPr lang="en-US" sz="1200" b="0" i="0" u="none" strike="noStrike" cap="none" spc="0" dirty="0">
                <a:solidFill>
                  <a:schemeClr val="tx1"/>
                </a:solidFill>
                <a:latin typeface="+mn-lt"/>
                <a:ea typeface="+mn-ea"/>
                <a:cs typeface="+mn-cs"/>
              </a:rPr>
              <a:t> und an die </a:t>
            </a:r>
            <a:r>
              <a:rPr lang="en-US" sz="1200" b="0" i="0" u="none" strike="noStrike" cap="none" spc="0" dirty="0" err="1">
                <a:solidFill>
                  <a:schemeClr val="tx1"/>
                </a:solidFill>
                <a:latin typeface="+mn-lt"/>
                <a:ea typeface="+mn-ea"/>
                <a:cs typeface="+mn-cs"/>
              </a:rPr>
              <a:t>Löhne</a:t>
            </a:r>
            <a:r>
              <a:rPr lang="en-US" sz="1200" b="0" i="0" u="none" strike="noStrike" cap="none" spc="0" dirty="0">
                <a:solidFill>
                  <a:schemeClr val="tx1"/>
                </a:solidFill>
                <a:latin typeface="+mn-lt"/>
                <a:ea typeface="+mn-ea"/>
                <a:cs typeface="+mn-cs"/>
              </a:rPr>
              <a:t> der </a:t>
            </a:r>
            <a:r>
              <a:rPr lang="en-US" sz="1200" b="0" i="0" u="none" strike="noStrike" cap="none" spc="0" dirty="0" err="1">
                <a:solidFill>
                  <a:schemeClr val="tx1"/>
                </a:solidFill>
                <a:latin typeface="+mn-lt"/>
                <a:ea typeface="+mn-ea"/>
                <a:cs typeface="+mn-cs"/>
              </a:rPr>
              <a:t>Angestellten</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wiederum</a:t>
            </a:r>
            <a:r>
              <a:rPr lang="en-US" sz="1200" b="0" i="0" u="none" strike="noStrike" cap="none" spc="0" dirty="0">
                <a:solidFill>
                  <a:schemeClr val="tx1"/>
                </a:solidFill>
                <a:latin typeface="+mn-lt"/>
                <a:ea typeface="+mn-ea"/>
                <a:cs typeface="+mn-cs"/>
              </a:rPr>
              <a:t> Dinge </a:t>
            </a:r>
            <a:r>
              <a:rPr lang="en-US" sz="1200" b="0" i="0" u="none" strike="noStrike" cap="none" spc="0" dirty="0" err="1">
                <a:solidFill>
                  <a:schemeClr val="tx1"/>
                </a:solidFill>
                <a:latin typeface="+mn-lt"/>
                <a:ea typeface="+mn-ea"/>
                <a:cs typeface="+mn-cs"/>
              </a:rPr>
              <a:t>damit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kaufen</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a:solidFill>
                  <a:schemeClr val="tx1"/>
                </a:solidFill>
                <a:latin typeface="+mn-lt"/>
                <a:ea typeface="+mn-ea"/>
                <a:cs typeface="+mn-cs"/>
              </a:rPr>
              <a:t>Bei </a:t>
            </a:r>
            <a:r>
              <a:rPr lang="en-US" sz="1200" b="0" i="0" u="none" strike="noStrike" cap="none" spc="0" dirty="0" err="1">
                <a:solidFill>
                  <a:schemeClr val="tx1"/>
                </a:solidFill>
                <a:latin typeface="+mn-lt"/>
                <a:ea typeface="+mn-ea"/>
                <a:cs typeface="+mn-cs"/>
              </a:rPr>
              <a:t>Supperreichen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sieht</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anders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aus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denn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haben</a:t>
            </a:r>
            <a:r>
              <a:rPr lang="en-US" sz="1200" b="0" i="0" u="none" strike="noStrike" cap="none" spc="0" dirty="0">
                <a:solidFill>
                  <a:schemeClr val="tx1"/>
                </a:solidFill>
                <a:latin typeface="+mn-lt"/>
                <a:ea typeface="+mn-ea"/>
                <a:cs typeface="+mn-cs"/>
              </a:rPr>
              <a:t> so </a:t>
            </a:r>
            <a:r>
              <a:rPr lang="en-US" sz="1200" b="0" i="0" u="none" strike="noStrike" cap="none" spc="0" dirty="0" err="1">
                <a:solidFill>
                  <a:schemeClr val="tx1"/>
                </a:solidFill>
                <a:latin typeface="+mn-lt"/>
                <a:ea typeface="+mn-ea"/>
                <a:cs typeface="+mn-cs"/>
              </a:rPr>
              <a:t>viel</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dass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ihr</a:t>
            </a:r>
            <a:r>
              <a:rPr lang="en-US" sz="1200" b="0" i="0" u="none" strike="noStrike" cap="none" spc="0" dirty="0">
                <a:solidFill>
                  <a:schemeClr val="tx1"/>
                </a:solidFill>
                <a:latin typeface="+mn-lt"/>
                <a:ea typeface="+mn-ea"/>
                <a:cs typeface="+mn-cs"/>
              </a:rPr>
              <a:t> Geld gar </a:t>
            </a:r>
            <a:r>
              <a:rPr lang="en-US" sz="1200" b="0" i="0" u="none" strike="noStrike" cap="none" spc="0" dirty="0" err="1">
                <a:solidFill>
                  <a:schemeClr val="tx1"/>
                </a:solidFill>
                <a:latin typeface="+mn-lt"/>
                <a:ea typeface="+mn-ea"/>
                <a:cs typeface="+mn-cs"/>
              </a:rPr>
              <a:t>nicht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mehr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alles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für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Konsum</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ausgeben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können</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err="1">
                <a:solidFill>
                  <a:schemeClr val="tx1"/>
                </a:solidFill>
                <a:latin typeface="+mn-lt"/>
                <a:ea typeface="+mn-ea"/>
                <a:cs typeface="+mn-cs"/>
              </a:rPr>
              <a:t>Mit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zunehmender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Ungleichheit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fliesst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mehr</a:t>
            </a:r>
            <a:r>
              <a:rPr lang="en-US" sz="1200" b="0" i="0" u="none" strike="noStrike" cap="none" spc="0" dirty="0">
                <a:solidFill>
                  <a:schemeClr val="tx1"/>
                </a:solidFill>
                <a:latin typeface="+mn-lt"/>
                <a:ea typeface="+mn-ea"/>
                <a:cs typeface="+mn-cs"/>
              </a:rPr>
              <a:t> Geld in </a:t>
            </a:r>
            <a:r>
              <a:rPr lang="en-US" sz="1200" b="0" i="0" u="none" strike="noStrike" cap="none" spc="0" dirty="0" err="1">
                <a:solidFill>
                  <a:schemeClr val="tx1"/>
                </a:solidFill>
                <a:latin typeface="+mn-lt"/>
                <a:ea typeface="+mn-ea"/>
                <a:cs typeface="+mn-cs"/>
              </a:rPr>
              <a:t>Spekulation</a:t>
            </a:r>
            <a:r>
              <a:rPr lang="en-US" sz="1200" b="0" i="0" u="none" strike="noStrike" cap="none" spc="0" dirty="0">
                <a:solidFill>
                  <a:schemeClr val="tx1"/>
                </a:solidFill>
                <a:latin typeface="+mn-lt"/>
                <a:ea typeface="+mn-ea"/>
                <a:cs typeface="+mn-cs"/>
              </a:rPr>
              <a:t> an den </a:t>
            </a:r>
            <a:r>
              <a:rPr lang="en-US" sz="1200" b="0" i="0" u="none" strike="noStrike" cap="none" spc="0" dirty="0" err="1">
                <a:solidFill>
                  <a:schemeClr val="tx1"/>
                </a:solidFill>
                <a:latin typeface="+mn-lt"/>
                <a:ea typeface="+mn-ea"/>
                <a:cs typeface="+mn-cs"/>
              </a:rPr>
              <a:t>Finanzmärkten</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weniger</a:t>
            </a:r>
            <a:r>
              <a:rPr lang="en-US" sz="1200" b="0" i="0" u="none" strike="noStrike" cap="none" spc="0" dirty="0">
                <a:solidFill>
                  <a:schemeClr val="tx1"/>
                </a:solidFill>
                <a:latin typeface="+mn-lt"/>
                <a:ea typeface="+mn-ea"/>
                <a:cs typeface="+mn-cs"/>
              </a:rPr>
              <a:t> Geld in den </a:t>
            </a:r>
            <a:r>
              <a:rPr lang="en-US" sz="1200" b="0" i="0" u="none" strike="noStrike" cap="none" spc="0" dirty="0" err="1">
                <a:solidFill>
                  <a:schemeClr val="tx1"/>
                </a:solidFill>
                <a:latin typeface="+mn-lt"/>
                <a:ea typeface="+mn-ea"/>
                <a:cs typeface="+mn-cs"/>
              </a:rPr>
              <a:t>Konsumund</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Realwirtschaft</a:t>
            </a:r>
            <a:r>
              <a:rPr lang="en-US" sz="1200" b="0" i="0" u="none" strike="noStrike" cap="none" spc="0" dirty="0">
                <a:solidFill>
                  <a:schemeClr val="tx1"/>
                </a:solidFill>
                <a:latin typeface="+mn-lt"/>
                <a:ea typeface="+mn-ea"/>
                <a:cs typeface="+mn-cs"/>
              </a:rPr>
              <a:t> (also </a:t>
            </a:r>
            <a:r>
              <a:rPr lang="en-US" sz="1200" b="0" i="0" u="none" strike="noStrike" cap="none" spc="0" dirty="0" err="1">
                <a:solidFill>
                  <a:schemeClr val="tx1"/>
                </a:solidFill>
                <a:latin typeface="+mn-lt"/>
                <a:ea typeface="+mn-ea"/>
                <a:cs typeface="+mn-cs"/>
              </a:rPr>
              <a:t>z.B.</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a:t>
            </a:r>
            <a:r>
              <a:rPr lang="en-US" sz="1200" b="0" i="0" u="none" strike="noStrike" cap="none" spc="0" dirty="0">
                <a:solidFill>
                  <a:schemeClr val="tx1"/>
                </a:solidFill>
                <a:latin typeface="+mn-lt"/>
                <a:ea typeface="+mn-ea"/>
                <a:cs typeface="+mn-cs"/>
              </a:rPr>
              <a:t> Cafe </a:t>
            </a:r>
            <a:r>
              <a:rPr lang="en-US" sz="1200" b="0" i="0" u="none" strike="noStrike" cap="none" spc="0" dirty="0" err="1">
                <a:solidFill>
                  <a:schemeClr val="tx1"/>
                </a:solidFill>
                <a:latin typeface="+mn-lt"/>
                <a:ea typeface="+mn-ea"/>
                <a:cs typeface="+mn-cs"/>
              </a:rPr>
              <a:t>oder</a:t>
            </a:r>
            <a:r>
              <a:rPr lang="en-US" sz="1200" b="0" i="0" u="none" strike="noStrike" cap="none" spc="0" dirty="0">
                <a:solidFill>
                  <a:schemeClr val="tx1"/>
                </a:solidFill>
                <a:latin typeface="+mn-lt"/>
                <a:ea typeface="+mn-ea"/>
                <a:cs typeface="+mn-cs"/>
              </a:rPr>
              <a:t> Restaurant) , </a:t>
            </a:r>
            <a:br>
              <a:rPr lang="en-US" sz="1200" b="0" i="0" u="none" strike="noStrike" cap="none" spc="0" dirty="0">
                <a:solidFill>
                  <a:schemeClr val="tx1"/>
                </a:solidFill>
                <a:latin typeface="+mn-lt"/>
                <a:ea typeface="+mn-ea"/>
                <a:cs typeface="+mn-cs"/>
              </a:rPr>
            </a:br>
            <a:r>
              <a:rPr lang="en-US" sz="1200" b="0" i="0" u="none" strike="noStrike" cap="none" spc="0" dirty="0">
                <a:solidFill>
                  <a:schemeClr val="tx1"/>
                </a:solidFill>
                <a:latin typeface="+mn-lt"/>
                <a:ea typeface="+mn-ea"/>
                <a:cs typeface="+mn-cs"/>
              </a:rPr>
              <a:t>Die </a:t>
            </a:r>
            <a:r>
              <a:rPr lang="en-US" sz="1200" b="0" i="0" u="none" strike="noStrike" cap="none" spc="0" dirty="0" err="1">
                <a:solidFill>
                  <a:schemeClr val="tx1"/>
                </a:solidFill>
                <a:latin typeface="+mn-lt"/>
                <a:ea typeface="+mn-ea"/>
                <a:cs typeface="+mn-cs"/>
              </a:rPr>
              <a:t>Finanzwirtschaft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wird</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weiter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aufgebläht</a:t>
            </a:r>
            <a:r>
              <a:rPr lang="en-US" sz="1200" b="0" i="0" u="none" strike="noStrike" cap="none" spc="0" dirty="0">
                <a:solidFill>
                  <a:schemeClr val="tx1"/>
                </a:solidFill>
                <a:latin typeface="+mn-lt"/>
                <a:ea typeface="+mn-ea"/>
                <a:cs typeface="+mn-cs"/>
              </a:rPr>
              <a:t> und die </a:t>
            </a:r>
            <a:r>
              <a:rPr lang="en-US" sz="1200" b="0" i="0" u="none" strike="noStrike" cap="none" spc="0" dirty="0" err="1">
                <a:solidFill>
                  <a:schemeClr val="tx1"/>
                </a:solidFill>
                <a:latin typeface="+mn-lt"/>
                <a:ea typeface="+mn-ea"/>
                <a:cs typeface="+mn-cs"/>
              </a:rPr>
              <a:t>Wirtschaft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wird</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krisenanfälliger</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a:solidFill>
                  <a:schemeClr val="tx1"/>
                </a:solidFill>
                <a:latin typeface="+mn-lt"/>
                <a:ea typeface="+mn-ea"/>
                <a:cs typeface="+mn-cs"/>
              </a:rPr>
              <a:t>In der </a:t>
            </a:r>
            <a:r>
              <a:rPr lang="en-US" sz="1200" b="0" i="0" u="none" strike="noStrike" cap="none" spc="0" dirty="0" err="1">
                <a:solidFill>
                  <a:schemeClr val="tx1"/>
                </a:solidFill>
                <a:latin typeface="+mn-lt"/>
                <a:ea typeface="+mn-ea"/>
                <a:cs typeface="+mn-cs"/>
              </a:rPr>
              <a:t>Finanzwirtschaft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wird</a:t>
            </a:r>
            <a:r>
              <a:rPr lang="en-US" sz="1200" b="0" i="0" u="none" strike="noStrike" cap="none" spc="0" dirty="0">
                <a:solidFill>
                  <a:schemeClr val="tx1"/>
                </a:solidFill>
                <a:latin typeface="+mn-lt"/>
                <a:ea typeface="+mn-ea"/>
                <a:cs typeface="+mn-cs"/>
              </a:rPr>
              <a:t> Geld </a:t>
            </a:r>
            <a:r>
              <a:rPr lang="en-US" sz="1200" b="0" i="0" u="none" strike="noStrike" cap="none" spc="0" dirty="0" err="1">
                <a:solidFill>
                  <a:schemeClr val="tx1"/>
                </a:solidFill>
                <a:latin typeface="+mn-lt"/>
                <a:ea typeface="+mn-ea"/>
                <a:cs typeface="+mn-cs"/>
              </a:rPr>
              <a:t>verdient</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keinen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Bezug</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mehr</a:t>
            </a:r>
            <a:r>
              <a:rPr lang="en-US" sz="1200" b="0" i="0" u="none" strike="noStrike" cap="none" spc="0" dirty="0">
                <a:solidFill>
                  <a:schemeClr val="tx1"/>
                </a:solidFill>
                <a:latin typeface="+mn-lt"/>
                <a:ea typeface="+mn-ea"/>
                <a:cs typeface="+mn-cs"/>
              </a:rPr>
              <a:t> hat </a:t>
            </a:r>
            <a:r>
              <a:rPr lang="en-US" sz="1200" b="0" i="0" u="none" strike="noStrike" cap="none" spc="0" dirty="0" err="1">
                <a:solidFill>
                  <a:schemeClr val="tx1"/>
                </a:solidFill>
                <a:latin typeface="+mn-lt"/>
                <a:ea typeface="+mn-ea"/>
                <a:cs typeface="+mn-cs"/>
              </a:rPr>
              <a:t>zur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realen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Produktion</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err="1">
                <a:solidFill>
                  <a:schemeClr val="tx1"/>
                </a:solidFill>
                <a:latin typeface="+mn-lt"/>
                <a:ea typeface="+mn-ea"/>
                <a:cs typeface="+mn-cs"/>
              </a:rPr>
              <a:t>Stattdessen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dominieren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vage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Einschätzungen</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gefährliche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Gruppendynamiken</a:t>
            </a:r>
            <a:r>
              <a:rPr lang="en-US" sz="1200" b="0" i="0" u="none" strike="noStrike" cap="none" spc="0" dirty="0">
                <a:solidFill>
                  <a:schemeClr val="tx1"/>
                </a:solidFill>
                <a:latin typeface="+mn-lt"/>
                <a:ea typeface="+mn-ea"/>
                <a:cs typeface="+mn-cs"/>
              </a:rPr>
              <a:t>. Man </a:t>
            </a:r>
            <a:r>
              <a:rPr lang="en-US" sz="1200" b="0" i="0" u="none" strike="noStrike" cap="none" spc="0" dirty="0" err="1">
                <a:solidFill>
                  <a:schemeClr val="tx1"/>
                </a:solidFill>
                <a:latin typeface="+mn-lt"/>
                <a:ea typeface="+mn-ea"/>
                <a:cs typeface="+mn-cs"/>
              </a:rPr>
              <a:t>wettet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z.B.</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darauf</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ob</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Währung</a:t>
            </a:r>
            <a:r>
              <a:rPr lang="en-US" sz="1200" b="0" i="0" u="none" strike="noStrike" cap="none" spc="0" dirty="0">
                <a:solidFill>
                  <a:schemeClr val="tx1"/>
                </a:solidFill>
                <a:latin typeface="+mn-lt"/>
                <a:ea typeface="+mn-ea"/>
                <a:cs typeface="+mn-cs"/>
              </a:rPr>
              <a:t> in Zukunft </a:t>
            </a:r>
            <a:r>
              <a:rPr lang="en-US" sz="1200" b="0" i="0" u="none" strike="noStrike" cap="none" spc="0" dirty="0" err="1">
                <a:solidFill>
                  <a:schemeClr val="tx1"/>
                </a:solidFill>
                <a:latin typeface="+mn-lt"/>
                <a:ea typeface="+mn-ea"/>
                <a:cs typeface="+mn-cs"/>
              </a:rPr>
              <a:t>teurer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wird</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oder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günstiger</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err="1">
                <a:solidFill>
                  <a:schemeClr val="tx1"/>
                </a:solidFill>
                <a:latin typeface="+mn-lt"/>
                <a:ea typeface="+mn-ea"/>
                <a:cs typeface="+mn-cs"/>
              </a:rPr>
              <a:t>Wenn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Kurse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plötzlich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ansteigen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wittern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viele</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schnelle</a:t>
            </a:r>
            <a:r>
              <a:rPr lang="en-US" sz="1200" b="0" i="0" u="none" strike="noStrike" cap="none" spc="0" dirty="0">
                <a:solidFill>
                  <a:schemeClr val="tx1"/>
                </a:solidFill>
                <a:latin typeface="+mn-lt"/>
                <a:ea typeface="+mn-ea"/>
                <a:cs typeface="+mn-cs"/>
              </a:rPr>
              <a:t> Geld und </a:t>
            </a:r>
            <a:r>
              <a:rPr lang="en-US" sz="1200" b="0" i="0" u="none" strike="noStrike" cap="none" spc="0" dirty="0" err="1">
                <a:solidFill>
                  <a:schemeClr val="tx1"/>
                </a:solidFill>
                <a:latin typeface="+mn-lt"/>
                <a:ea typeface="+mn-ea"/>
                <a:cs typeface="+mn-cs"/>
              </a:rPr>
              <a:t>investieren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ebenfalls</a:t>
            </a:r>
            <a:r>
              <a:rPr lang="en-US" sz="1200" b="0" i="0" u="none" strike="noStrike" cap="none" spc="0" dirty="0">
                <a:solidFill>
                  <a:schemeClr val="tx1"/>
                </a:solidFill>
                <a:latin typeface="+mn-lt"/>
                <a:ea typeface="+mn-ea"/>
                <a:cs typeface="+mn-cs"/>
              </a:rPr>
              <a:t> in das </a:t>
            </a:r>
            <a:r>
              <a:rPr lang="en-US" sz="1200" b="0" i="0" u="none" strike="noStrike" cap="none" spc="0" dirty="0" err="1">
                <a:solidFill>
                  <a:schemeClr val="tx1"/>
                </a:solidFill>
                <a:latin typeface="+mn-lt"/>
                <a:ea typeface="+mn-ea"/>
                <a:cs typeface="+mn-cs"/>
              </a:rPr>
              <a:t>selbe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Finanzprodukt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Umgekehrt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kommt</a:t>
            </a:r>
            <a:r>
              <a:rPr lang="en-US" sz="1200" b="0" i="0" u="none" strike="noStrike" cap="none" spc="0" dirty="0">
                <a:solidFill>
                  <a:schemeClr val="tx1"/>
                </a:solidFill>
                <a:latin typeface="+mn-lt"/>
                <a:ea typeface="+mn-ea"/>
                <a:cs typeface="+mn-cs"/>
              </a:rPr>
              <a:t> schnell der crash, </a:t>
            </a:r>
            <a:r>
              <a:rPr lang="en-US" sz="1200" b="0" i="0" u="none" strike="noStrike" cap="none" spc="0" dirty="0" err="1">
                <a:solidFill>
                  <a:schemeClr val="tx1"/>
                </a:solidFill>
                <a:latin typeface="+mn-lt"/>
                <a:ea typeface="+mn-ea"/>
                <a:cs typeface="+mn-cs"/>
              </a:rPr>
              <a:t>wenn</a:t>
            </a:r>
            <a:r>
              <a:rPr lang="en-US" sz="1200" b="0" i="0" u="none" strike="noStrike" cap="none" spc="0" dirty="0">
                <a:solidFill>
                  <a:schemeClr val="tx1"/>
                </a:solidFill>
                <a:latin typeface="+mn-lt"/>
                <a:ea typeface="+mn-ea"/>
                <a:cs typeface="+mn-cs"/>
              </a:rPr>
              <a:t> der Wind </a:t>
            </a:r>
            <a:r>
              <a:rPr lang="en-US" sz="1200" b="0" i="0" u="none" strike="noStrike" cap="none" spc="0" dirty="0" err="1">
                <a:solidFill>
                  <a:schemeClr val="tx1"/>
                </a:solidFill>
                <a:latin typeface="+mn-lt"/>
                <a:ea typeface="+mn-ea"/>
                <a:cs typeface="+mn-cs"/>
              </a:rPr>
              <a:t>plötzlich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dreht</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Verluste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erwartet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werden</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err="1">
                <a:solidFill>
                  <a:schemeClr val="tx1"/>
                </a:solidFill>
                <a:latin typeface="+mn-lt"/>
                <a:ea typeface="+mn-ea"/>
                <a:cs typeface="+mn-cs"/>
              </a:rPr>
              <a:t>Diese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Instabilität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haben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auch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während</a:t>
            </a:r>
            <a:r>
              <a:rPr lang="en-US" sz="1200" b="0" i="0" u="none" strike="noStrike" cap="none" spc="0" dirty="0">
                <a:solidFill>
                  <a:schemeClr val="tx1"/>
                </a:solidFill>
                <a:latin typeface="+mn-lt"/>
                <a:ea typeface="+mn-ea"/>
                <a:cs typeface="+mn-cs"/>
              </a:rPr>
              <a:t> der </a:t>
            </a:r>
            <a:r>
              <a:rPr lang="en-US" sz="1200" b="0" i="0" u="none" strike="noStrike" cap="none" spc="0" dirty="0" err="1">
                <a:solidFill>
                  <a:schemeClr val="tx1"/>
                </a:solidFill>
                <a:latin typeface="+mn-lt"/>
                <a:ea typeface="+mn-ea"/>
                <a:cs typeface="+mn-cs"/>
              </a:rPr>
              <a:t>Finanzkrise</a:t>
            </a:r>
            <a:r>
              <a:rPr lang="en-US" sz="1200" b="0" i="0" u="none" strike="noStrike" cap="none" spc="0" dirty="0">
                <a:solidFill>
                  <a:schemeClr val="tx1"/>
                </a:solidFill>
                <a:latin typeface="+mn-lt"/>
                <a:ea typeface="+mn-ea"/>
                <a:cs typeface="+mn-cs"/>
              </a:rPr>
              <a:t> 2008 </a:t>
            </a:r>
            <a:r>
              <a:rPr lang="en-US" sz="1200" b="0" i="0" u="none" strike="noStrike" cap="none" spc="0" dirty="0" err="1">
                <a:solidFill>
                  <a:schemeClr val="tx1"/>
                </a:solidFill>
                <a:latin typeface="+mn-lt"/>
                <a:ea typeface="+mn-ea"/>
                <a:cs typeface="+mn-cs"/>
              </a:rPr>
              <a:t>gesehen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als</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gesammte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Realwirtschaft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wegen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Turbulenzen</a:t>
            </a:r>
            <a:r>
              <a:rPr lang="en-US" sz="1200" b="0" i="0" u="none" strike="noStrike" cap="none" spc="0" dirty="0">
                <a:solidFill>
                  <a:schemeClr val="tx1"/>
                </a:solidFill>
                <a:latin typeface="+mn-lt"/>
                <a:ea typeface="+mn-ea"/>
                <a:cs typeface="+mn-cs"/>
              </a:rPr>
              <a:t> an den </a:t>
            </a:r>
            <a:r>
              <a:rPr lang="en-US" sz="1200" b="0" i="0" u="none" strike="noStrike" cap="none" spc="0" dirty="0" err="1">
                <a:solidFill>
                  <a:schemeClr val="tx1"/>
                </a:solidFill>
                <a:latin typeface="+mn-lt"/>
                <a:ea typeface="+mn-ea"/>
                <a:cs typeface="+mn-cs"/>
              </a:rPr>
              <a:t>Finanzmärkten</a:t>
            </a:r>
            <a:r>
              <a:rPr lang="en-US" sz="1200" b="0" i="0" u="none" strike="noStrike" cap="none" spc="0" dirty="0">
                <a:solidFill>
                  <a:schemeClr val="tx1"/>
                </a:solidFill>
                <a:latin typeface="+mn-lt"/>
                <a:ea typeface="+mn-ea"/>
                <a:cs typeface="+mn-cs"/>
              </a:rPr>
              <a:t> ins </a:t>
            </a:r>
            <a:r>
              <a:rPr lang="en-US" sz="1200" b="0" i="0" u="none" strike="noStrike" cap="none" spc="0" dirty="0" err="1">
                <a:solidFill>
                  <a:schemeClr val="tx1"/>
                </a:solidFill>
                <a:latin typeface="+mn-lt"/>
                <a:ea typeface="+mn-ea"/>
                <a:cs typeface="+mn-cs"/>
              </a:rPr>
              <a:t>taumeln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geriet</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br>
              <a:rPr lang="en-US" sz="1200" b="0" i="0" u="none" strike="noStrike" cap="none" spc="0" dirty="0">
                <a:solidFill>
                  <a:schemeClr val="tx1"/>
                </a:solidFill>
                <a:latin typeface="+mn-lt"/>
                <a:ea typeface="+mn-ea"/>
                <a:cs typeface="+mn-cs"/>
              </a:rPr>
            </a:br>
            <a:r>
              <a:rPr lang="en-US" sz="1200" b="0" i="0" u="none" strike="noStrike" cap="none" spc="0" dirty="0" err="1">
                <a:solidFill>
                  <a:schemeClr val="tx1"/>
                </a:solidFill>
                <a:latin typeface="+mn-lt"/>
                <a:ea typeface="+mn-ea"/>
                <a:cs typeface="+mn-cs"/>
              </a:rPr>
              <a:t>Zudem</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fehlt</a:t>
            </a:r>
            <a:r>
              <a:rPr lang="en-US" sz="1200" b="0" i="0" u="none" strike="noStrike" cap="none" spc="0" dirty="0">
                <a:solidFill>
                  <a:schemeClr val="tx1"/>
                </a:solidFill>
                <a:latin typeface="+mn-lt"/>
                <a:ea typeface="+mn-ea"/>
                <a:cs typeface="+mn-cs"/>
              </a:rPr>
              <a:t> das Geld, </a:t>
            </a:r>
            <a:r>
              <a:rPr lang="en-US" sz="1200" b="0" i="0" u="none" strike="noStrike" cap="none" spc="0" dirty="0" err="1">
                <a:solidFill>
                  <a:schemeClr val="tx1"/>
                </a:solidFill>
                <a:latin typeface="+mn-lt"/>
                <a:ea typeface="+mn-ea"/>
                <a:cs typeface="+mn-cs"/>
              </a:rPr>
              <a:t>mit</a:t>
            </a:r>
            <a:r>
              <a:rPr lang="en-US" sz="1200" b="0" i="0" u="none" strike="noStrike" cap="none" spc="0" dirty="0">
                <a:solidFill>
                  <a:schemeClr val="tx1"/>
                </a:solidFill>
                <a:latin typeface="+mn-lt"/>
                <a:ea typeface="+mn-ea"/>
                <a:cs typeface="+mn-cs"/>
              </a:rPr>
              <a:t> dem </a:t>
            </a:r>
            <a:r>
              <a:rPr lang="en-US" sz="1200" b="0" i="0" u="none" strike="noStrike" cap="none" spc="0" dirty="0" err="1">
                <a:solidFill>
                  <a:schemeClr val="tx1"/>
                </a:solidFill>
                <a:latin typeface="+mn-lt"/>
                <a:ea typeface="+mn-ea"/>
                <a:cs typeface="+mn-cs"/>
              </a:rPr>
              <a:t>Spekultiert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wird</a:t>
            </a:r>
            <a:r>
              <a:rPr lang="en-US" sz="1200" b="0" i="0" u="none" strike="noStrike" cap="none" spc="0" dirty="0">
                <a:solidFill>
                  <a:schemeClr val="tx1"/>
                </a:solidFill>
                <a:latin typeface="+mn-lt"/>
                <a:ea typeface="+mn-ea"/>
                <a:cs typeface="+mn-cs"/>
              </a:rPr>
              <a:t> in der </a:t>
            </a:r>
            <a:r>
              <a:rPr lang="en-US" sz="1200" b="0" i="0" u="none" strike="noStrike" cap="none" spc="0" dirty="0" err="1">
                <a:solidFill>
                  <a:schemeClr val="tx1"/>
                </a:solidFill>
                <a:latin typeface="+mn-lt"/>
                <a:ea typeface="+mn-ea"/>
                <a:cs typeface="+mn-cs"/>
              </a:rPr>
              <a:t>Realwirtschaft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Reale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Investitionen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gehen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zurück</a:t>
            </a:r>
            <a:r>
              <a:rPr lang="en-US" sz="1200" b="0" i="0" u="none" strike="noStrike" cap="none" spc="0" dirty="0">
                <a:solidFill>
                  <a:schemeClr val="tx1"/>
                </a:solidFill>
                <a:latin typeface="+mn-lt"/>
                <a:ea typeface="+mn-ea"/>
                <a:cs typeface="+mn-cs"/>
              </a:rPr>
              <a:t> und der </a:t>
            </a:r>
            <a:r>
              <a:rPr lang="en-US" sz="1200" b="0" i="0" u="none" strike="noStrike" cap="none" spc="0" dirty="0" err="1">
                <a:solidFill>
                  <a:schemeClr val="tx1"/>
                </a:solidFill>
                <a:latin typeface="+mn-lt"/>
                <a:ea typeface="+mn-ea"/>
                <a:cs typeface="+mn-cs"/>
              </a:rPr>
              <a:t>Konsum</a:t>
            </a:r>
            <a:r>
              <a:rPr lang="en-US" sz="1200" b="0" i="0" u="none" strike="noStrike" cap="none" spc="0" dirty="0">
                <a:solidFill>
                  <a:schemeClr val="tx1"/>
                </a:solidFill>
                <a:latin typeface="+mn-lt"/>
                <a:ea typeface="+mn-ea"/>
                <a:cs typeface="+mn-cs"/>
              </a:rPr>
              <a:t> der </a:t>
            </a:r>
            <a:r>
              <a:rPr lang="en-US" sz="1200" b="0" i="0" u="none" strike="noStrike" cap="none" spc="0" dirty="0" err="1">
                <a:solidFill>
                  <a:schemeClr val="tx1"/>
                </a:solidFill>
                <a:latin typeface="+mn-lt"/>
                <a:ea typeface="+mn-ea"/>
                <a:cs typeface="+mn-cs"/>
              </a:rPr>
              <a:t>breiten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Bevölkerung</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stagniert</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err="1">
                <a:solidFill>
                  <a:schemeClr val="tx1"/>
                </a:solidFill>
                <a:latin typeface="+mn-lt"/>
                <a:ea typeface="+mn-ea"/>
                <a:cs typeface="+mn-cs"/>
              </a:rPr>
              <a:t>Wenn</a:t>
            </a:r>
            <a:r>
              <a:rPr lang="en-US" sz="1200" b="0" i="0" u="none" strike="noStrike" cap="none" spc="0" dirty="0">
                <a:solidFill>
                  <a:schemeClr val="tx1"/>
                </a:solidFill>
                <a:latin typeface="+mn-lt"/>
                <a:ea typeface="+mn-ea"/>
                <a:cs typeface="+mn-cs"/>
              </a:rPr>
              <a:t> Menschen </a:t>
            </a:r>
            <a:r>
              <a:rPr lang="en-US" sz="1200" b="0" i="0" u="none" strike="noStrike" cap="none" spc="0" dirty="0" err="1">
                <a:solidFill>
                  <a:schemeClr val="tx1"/>
                </a:solidFill>
                <a:latin typeface="+mn-lt"/>
                <a:ea typeface="+mn-ea"/>
                <a:cs typeface="+mn-cs"/>
              </a:rPr>
              <a:t>immer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weniger</a:t>
            </a:r>
            <a:r>
              <a:rPr lang="en-US" sz="1200" b="0" i="0" u="none" strike="noStrike" cap="none" spc="0" dirty="0">
                <a:solidFill>
                  <a:schemeClr val="tx1"/>
                </a:solidFill>
                <a:latin typeface="+mn-lt"/>
                <a:ea typeface="+mn-ea"/>
                <a:cs typeface="+mn-cs"/>
              </a:rPr>
              <a:t> Geld </a:t>
            </a:r>
            <a:r>
              <a:rPr lang="en-US" sz="1200" b="0" i="0" u="none" strike="noStrike" cap="none" spc="0" dirty="0" err="1">
                <a:solidFill>
                  <a:schemeClr val="tx1"/>
                </a:solidFill>
                <a:latin typeface="+mn-lt"/>
                <a:ea typeface="+mn-ea"/>
                <a:cs typeface="+mn-cs"/>
              </a:rPr>
              <a:t>haben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zum</a:t>
            </a:r>
            <a:r>
              <a:rPr lang="en-US" sz="1200" b="0" i="0" u="none" strike="noStrike" cap="none" spc="0" dirty="0">
                <a:solidFill>
                  <a:schemeClr val="tx1"/>
                </a:solidFill>
                <a:latin typeface="+mn-lt"/>
                <a:ea typeface="+mn-ea"/>
                <a:cs typeface="+mn-cs"/>
              </a:rPr>
              <a:t> Leben, </a:t>
            </a:r>
            <a:r>
              <a:rPr lang="en-US" sz="1200" b="0" i="0" u="none" strike="noStrike" cap="none" spc="0" dirty="0" err="1">
                <a:solidFill>
                  <a:schemeClr val="tx1"/>
                </a:solidFill>
                <a:latin typeface="+mn-lt"/>
                <a:ea typeface="+mn-ea"/>
                <a:cs typeface="+mn-cs"/>
              </a:rPr>
              <a:t>können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sich</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Produkte</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sie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selber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produzieren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irgendwann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selber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nicht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mehr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leisten</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ist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a:t>
            </a:r>
            <a:r>
              <a:rPr lang="en-US" sz="1200" b="0" i="0" u="none" strike="noStrike" cap="none" spc="0" dirty="0">
                <a:solidFill>
                  <a:schemeClr val="tx1"/>
                </a:solidFill>
                <a:latin typeface="+mn-lt"/>
                <a:ea typeface="+mn-ea"/>
                <a:cs typeface="+mn-cs"/>
              </a:rPr>
              <a:t> Problem </a:t>
            </a:r>
            <a:r>
              <a:rPr lang="en-US" sz="1200" b="0" i="0" u="none" strike="noStrike" cap="none" spc="0" dirty="0" err="1">
                <a:solidFill>
                  <a:schemeClr val="tx1"/>
                </a:solidFill>
                <a:latin typeface="+mn-lt"/>
                <a:ea typeface="+mn-ea"/>
                <a:cs typeface="+mn-cs"/>
              </a:rPr>
              <a:t>durch</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widersprüchlichen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Funktionen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welche</a:t>
            </a:r>
            <a:r>
              <a:rPr lang="en-US" sz="1200" b="0" i="0" u="none" strike="noStrike" cap="none" spc="0" dirty="0">
                <a:solidFill>
                  <a:schemeClr val="tx1"/>
                </a:solidFill>
                <a:latin typeface="+mn-lt"/>
                <a:ea typeface="+mn-ea"/>
                <a:cs typeface="+mn-cs"/>
              </a:rPr>
              <a:t> die 99% </a:t>
            </a:r>
            <a:r>
              <a:rPr lang="en-US" sz="1200" b="0" i="0" u="none" strike="noStrike" cap="none" spc="0" dirty="0" err="1">
                <a:solidFill>
                  <a:schemeClr val="tx1"/>
                </a:solidFill>
                <a:latin typeface="+mn-lt"/>
                <a:ea typeface="+mn-ea"/>
                <a:cs typeface="+mn-cs"/>
              </a:rPr>
              <a:t>im</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kapitalismus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einnehmen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sollen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Einerseits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haben</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Reichsten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a:t>
            </a:r>
            <a:r>
              <a:rPr lang="en-US" sz="1200" b="0" i="0" u="none" strike="noStrike" cap="none" spc="0" dirty="0">
                <a:solidFill>
                  <a:schemeClr val="tx1"/>
                </a:solidFill>
                <a:latin typeface="+mn-lt"/>
                <a:ea typeface="+mn-ea"/>
                <a:cs typeface="+mn-cs"/>
              </a:rPr>
              <a:t> Interesse </a:t>
            </a:r>
            <a:r>
              <a:rPr lang="en-US" sz="1200" b="0" i="0" u="none" strike="noStrike" cap="none" spc="0" dirty="0" err="1">
                <a:solidFill>
                  <a:schemeClr val="tx1"/>
                </a:solidFill>
                <a:latin typeface="+mn-lt"/>
                <a:ea typeface="+mn-ea"/>
                <a:cs typeface="+mn-cs"/>
              </a:rPr>
              <a:t>möglichst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tiefe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Löhne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zu</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zahlen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andererseits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brauchen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sie</a:t>
            </a:r>
            <a:r>
              <a:rPr lang="en-US" sz="1200" b="0" i="0" u="none" strike="noStrike" cap="none" spc="0" dirty="0">
                <a:solidFill>
                  <a:schemeClr val="tx1"/>
                </a:solidFill>
                <a:latin typeface="+mn-lt"/>
                <a:ea typeface="+mn-ea"/>
                <a:cs typeface="+mn-cs"/>
              </a:rPr>
              <a:t> Menschen, die </a:t>
            </a:r>
            <a:r>
              <a:rPr lang="en-US" sz="1200" b="0" i="0" u="none" strike="noStrike" cap="none" spc="0" dirty="0" err="1">
                <a:solidFill>
                  <a:schemeClr val="tx1"/>
                </a:solidFill>
                <a:latin typeface="+mn-lt"/>
                <a:ea typeface="+mn-ea"/>
                <a:cs typeface="+mn-cs"/>
              </a:rPr>
              <a:t>ihre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Produkte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kaufen</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r>
              <a:rPr lang="en-US" sz="1200" b="0" i="0" u="none" strike="noStrike" cap="none" spc="0" dirty="0">
                <a:solidFill>
                  <a:schemeClr val="tx1"/>
                </a:solidFill>
                <a:latin typeface="+mn-lt"/>
                <a:ea typeface="+mn-ea"/>
                <a:cs typeface="+mn-cs"/>
              </a:rPr>
              <a:t>Der </a:t>
            </a:r>
            <a:r>
              <a:rPr lang="en-US" sz="1200" b="0" i="0" u="none" strike="noStrike" cap="none" spc="0" dirty="0" err="1">
                <a:solidFill>
                  <a:schemeClr val="tx1"/>
                </a:solidFill>
                <a:latin typeface="+mn-lt"/>
                <a:ea typeface="+mn-ea"/>
                <a:cs typeface="+mn-cs"/>
              </a:rPr>
              <a:t>Kapitalismus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ist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im</a:t>
            </a:r>
            <a:r>
              <a:rPr lang="en-US" sz="1200" b="0" i="0" u="none" strike="noStrike" cap="none" spc="0" dirty="0">
                <a:solidFill>
                  <a:schemeClr val="tx1"/>
                </a:solidFill>
                <a:latin typeface="+mn-lt"/>
                <a:ea typeface="+mn-ea"/>
                <a:cs typeface="+mn-cs"/>
              </a:rPr>
              <a:t> Moment </a:t>
            </a:r>
            <a:r>
              <a:rPr lang="en-US" sz="1200" b="0" i="0" u="none" strike="noStrike" cap="none" spc="0" dirty="0" err="1">
                <a:solidFill>
                  <a:schemeClr val="tx1"/>
                </a:solidFill>
                <a:latin typeface="+mn-lt"/>
                <a:ea typeface="+mn-ea"/>
                <a:cs typeface="+mn-cs"/>
              </a:rPr>
              <a:t>dran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sich</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selber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zu</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zerfleischen</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br>
              <a:rPr lang="en-US" sz="1200" b="0" i="0" u="none" strike="noStrike" cap="none" spc="0" dirty="0">
                <a:solidFill>
                  <a:schemeClr val="tx1"/>
                </a:solidFill>
                <a:latin typeface="+mn-lt"/>
                <a:ea typeface="+mn-ea"/>
                <a:cs typeface="+mn-cs"/>
              </a:rPr>
            </a:br>
            <a:r>
              <a:rPr lang="en-US" sz="1200" b="0" i="0" u="none" strike="noStrike" cap="none" spc="0" dirty="0">
                <a:solidFill>
                  <a:schemeClr val="tx1"/>
                </a:solidFill>
                <a:latin typeface="+mn-lt"/>
                <a:ea typeface="+mn-ea"/>
                <a:cs typeface="+mn-cs"/>
              </a:rPr>
              <a:t>Die </a:t>
            </a:r>
            <a:r>
              <a:rPr lang="en-US" sz="1200" b="0" i="0" u="none" strike="noStrike" cap="none" spc="0" dirty="0" err="1">
                <a:solidFill>
                  <a:schemeClr val="tx1"/>
                </a:solidFill>
                <a:latin typeface="+mn-lt"/>
                <a:ea typeface="+mn-ea"/>
                <a:cs typeface="+mn-cs"/>
              </a:rPr>
              <a:t>letzten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beiden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Punkte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haben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dazu</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geführt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dass</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inzwischen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sogar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bürgerliche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Ökonom</a:t>
            </a:r>
            <a:r>
              <a:rPr lang="en-US" sz="1200" b="0" i="0" u="none" strike="noStrike" cap="none" spc="0" dirty="0">
                <a:solidFill>
                  <a:schemeClr val="tx1"/>
                </a:solidFill>
                <a:latin typeface="+mn-lt"/>
                <a:ea typeface="+mn-ea"/>
                <a:cs typeface="+mn-cs"/>
              </a:rPr>
              <a:t>*</a:t>
            </a:r>
            <a:r>
              <a:rPr lang="en-US" sz="1200" b="0" i="0" u="none" strike="noStrike" cap="none" spc="0" dirty="0" err="1">
                <a:solidFill>
                  <a:schemeClr val="tx1"/>
                </a:solidFill>
                <a:latin typeface="+mn-lt"/>
                <a:ea typeface="+mn-ea"/>
                <a:cs typeface="+mn-cs"/>
              </a:rPr>
              <a:t>innen</a:t>
            </a:r>
            <a:r>
              <a:rPr lang="en-US" sz="1200" b="0" i="0" u="none" strike="noStrike" cap="none" spc="0" dirty="0">
                <a:solidFill>
                  <a:schemeClr val="tx1"/>
                </a:solidFill>
                <a:latin typeface="+mn-lt"/>
                <a:ea typeface="+mn-ea"/>
                <a:cs typeface="+mn-cs"/>
              </a:rPr>
              <a:t> und </a:t>
            </a:r>
            <a:r>
              <a:rPr lang="en-US" sz="1200" b="0" i="0" u="none" strike="noStrike" cap="none" spc="0" dirty="0" err="1">
                <a:solidFill>
                  <a:schemeClr val="tx1"/>
                </a:solidFill>
                <a:latin typeface="+mn-lt"/>
                <a:ea typeface="+mn-ea"/>
                <a:cs typeface="+mn-cs"/>
              </a:rPr>
              <a:t>Wirtschaftsinstitutionen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vor</a:t>
            </a:r>
            <a:r>
              <a:rPr lang="en-US" sz="1200" b="0" i="0" u="none" strike="noStrike" cap="none" spc="0" dirty="0">
                <a:solidFill>
                  <a:schemeClr val="tx1"/>
                </a:solidFill>
                <a:latin typeface="+mn-lt"/>
                <a:ea typeface="+mn-ea"/>
                <a:cs typeface="+mn-cs"/>
              </a:rPr>
              <a:t> der </a:t>
            </a:r>
            <a:r>
              <a:rPr lang="en-US" sz="1200" b="0" i="0" u="none" strike="noStrike" cap="none" spc="0" dirty="0" err="1">
                <a:solidFill>
                  <a:schemeClr val="tx1"/>
                </a:solidFill>
                <a:latin typeface="+mn-lt"/>
                <a:ea typeface="+mn-ea"/>
                <a:cs typeface="+mn-cs"/>
              </a:rPr>
              <a:t>steigenden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Ungleichheit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warnen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weil</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diese</a:t>
            </a:r>
            <a:r>
              <a:rPr lang="en-US" sz="1200" b="0" i="0" u="none" strike="noStrike" cap="none" spc="0" dirty="0">
                <a:solidFill>
                  <a:schemeClr val="tx1"/>
                </a:solidFill>
                <a:latin typeface="+mn-lt"/>
                <a:ea typeface="+mn-ea"/>
                <a:cs typeface="+mn-cs"/>
              </a:rPr>
              <a:t> das </a:t>
            </a:r>
            <a:r>
              <a:rPr lang="en-US" sz="1200" b="0" i="0" u="none" strike="noStrike" cap="none" spc="0" dirty="0" err="1">
                <a:solidFill>
                  <a:schemeClr val="tx1"/>
                </a:solidFill>
                <a:latin typeface="+mn-lt"/>
                <a:ea typeface="+mn-ea"/>
                <a:cs typeface="+mn-cs"/>
              </a:rPr>
              <a:t>Wirtschaftswachstum</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gefährdet</a:t>
            </a:r>
            <a:r>
              <a:rPr lang="en-US" sz="1200" b="0" i="0" u="none" strike="noStrike" cap="none" spc="0" dirty="0">
                <a:solidFill>
                  <a:schemeClr val="tx1"/>
                </a:solidFill>
                <a:latin typeface="+mn-lt"/>
                <a:ea typeface="+mn-ea"/>
                <a:cs typeface="+mn-cs"/>
              </a:rPr>
              <a:t>. </a:t>
            </a:r>
            <a:br>
              <a:rPr lang="en-US" sz="1200" b="0" i="0" u="none" strike="noStrike" cap="none" spc="0" dirty="0">
                <a:solidFill>
                  <a:schemeClr val="tx1"/>
                </a:solidFill>
                <a:latin typeface="+mn-lt"/>
                <a:ea typeface="+mn-ea"/>
                <a:cs typeface="+mn-cs"/>
              </a:rPr>
            </a:br>
            <a:endParaRPr dirty="0"/>
          </a:p>
          <a:p>
            <a:pPr>
              <a:defRPr/>
            </a:pPr>
            <a:r>
              <a:rPr sz="1100" b="0" i="0" u="none" dirty="0">
                <a:solidFill>
                  <a:srgbClr val="000000"/>
                </a:solidFill>
                <a:latin typeface="Arial"/>
                <a:ea typeface="Arial"/>
                <a:cs typeface="Arial"/>
              </a:rPr>
              <a:t>Das Problem </a:t>
            </a:r>
            <a:r>
              <a:rPr sz="1100" b="0" i="0" u="none" dirty="0" err="1">
                <a:solidFill>
                  <a:srgbClr val="000000"/>
                </a:solidFill>
                <a:latin typeface="Arial"/>
                <a:ea typeface="Arial"/>
                <a:cs typeface="Arial"/>
              </a:rPr>
              <a:t>für</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Wirtschaft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wurde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bereits</a:t>
            </a:r>
            <a:r>
              <a:rPr sz="1100" b="0" i="0" u="none" dirty="0">
                <a:solidFill>
                  <a:srgbClr val="000000"/>
                </a:solidFill>
                <a:latin typeface="Arial"/>
                <a:ea typeface="Arial"/>
                <a:cs typeface="Arial"/>
              </a:rPr>
              <a:t> am WEF </a:t>
            </a:r>
            <a:r>
              <a:rPr sz="1100" b="0" i="0" u="none" dirty="0" err="1">
                <a:solidFill>
                  <a:srgbClr val="000000"/>
                </a:solidFill>
                <a:latin typeface="Arial"/>
                <a:ea typeface="Arial"/>
                <a:cs typeface="Arial"/>
              </a:rPr>
              <a:t>eingehend</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diskutiert</a:t>
            </a:r>
            <a:r>
              <a:rPr sz="1100" b="0" i="0" u="none" dirty="0">
                <a:solidFill>
                  <a:srgbClr val="000000"/>
                </a:solidFill>
                <a:latin typeface="Arial"/>
                <a:ea typeface="Arial"/>
                <a:cs typeface="Arial"/>
              </a:rPr>
              <a:t>. Auch </a:t>
            </a:r>
            <a:r>
              <a:rPr sz="1100" b="0" i="0" u="none" dirty="0" err="1">
                <a:solidFill>
                  <a:srgbClr val="000000"/>
                </a:solidFill>
                <a:latin typeface="Arial"/>
                <a:ea typeface="Arial"/>
                <a:cs typeface="Arial"/>
              </a:rPr>
              <a:t>dIe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ehem</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Chefin</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Internat.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Währungsfonds</a:t>
            </a:r>
            <a:r>
              <a:rPr sz="1100" b="0" i="0" u="none" dirty="0">
                <a:solidFill>
                  <a:srgbClr val="000000"/>
                </a:solidFill>
                <a:latin typeface="Arial"/>
                <a:ea typeface="Arial"/>
                <a:cs typeface="Arial"/>
              </a:rPr>
              <a:t> Christine Lagarde hat </a:t>
            </a:r>
            <a:r>
              <a:rPr sz="1100" b="0" i="0" u="none" dirty="0" err="1">
                <a:solidFill>
                  <a:srgbClr val="000000"/>
                </a:solidFill>
                <a:latin typeface="Arial"/>
                <a:ea typeface="Arial"/>
                <a:cs typeface="Arial"/>
              </a:rPr>
              <a:t>eindringlich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davor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gewarnt</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deswegen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höhere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Steuern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für</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reichsten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Eingefordert</a:t>
            </a:r>
            <a:r>
              <a:rPr sz="1100" b="0" i="0" u="none" dirty="0">
                <a:solidFill>
                  <a:srgbClr val="000000"/>
                </a:solidFill>
                <a:latin typeface="Arial"/>
                <a:ea typeface="Arial"/>
                <a:cs typeface="Arial"/>
              </a:rPr>
              <a:t>. </a:t>
            </a:r>
            <a:br>
              <a:rPr sz="1100" b="0" i="0" u="none" dirty="0">
                <a:solidFill>
                  <a:srgbClr val="000000"/>
                </a:solidFill>
                <a:latin typeface="Arial"/>
                <a:ea typeface="Arial"/>
                <a:cs typeface="Arial"/>
              </a:rPr>
            </a:br>
            <a:r>
              <a:rPr sz="1100" b="0" i="0" u="none" dirty="0">
                <a:solidFill>
                  <a:srgbClr val="000000"/>
                </a:solidFill>
                <a:latin typeface="Arial"/>
                <a:ea typeface="Arial"/>
                <a:cs typeface="Arial"/>
              </a:rPr>
              <a:t>Das </a:t>
            </a:r>
            <a:r>
              <a:rPr sz="1100" b="0" i="0" u="none" dirty="0" err="1">
                <a:solidFill>
                  <a:srgbClr val="000000"/>
                </a:solidFill>
                <a:latin typeface="Arial"/>
                <a:ea typeface="Arial"/>
                <a:cs typeface="Arial"/>
              </a:rPr>
              <a:t>selbe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sehen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wir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jetzt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auch</a:t>
            </a:r>
            <a:r>
              <a:rPr sz="1100" b="0" i="0" u="none" dirty="0">
                <a:solidFill>
                  <a:srgbClr val="000000"/>
                </a:solidFill>
                <a:latin typeface="Arial"/>
                <a:ea typeface="Arial"/>
                <a:cs typeface="Arial"/>
              </a:rPr>
              <a:t> in der Schweiz wo die </a:t>
            </a:r>
            <a:r>
              <a:rPr sz="1100" b="0" i="0" u="none" dirty="0" err="1">
                <a:solidFill>
                  <a:srgbClr val="000000"/>
                </a:solidFill>
                <a:latin typeface="Arial"/>
                <a:ea typeface="Arial"/>
                <a:cs typeface="Arial"/>
              </a:rPr>
              <a:t>Konjunkturforschungsstelle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zusätzliche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Besteuerung</a:t>
            </a:r>
            <a:r>
              <a:rPr sz="1100" b="0" i="0" u="none" dirty="0">
                <a:solidFill>
                  <a:srgbClr val="000000"/>
                </a:solidFill>
                <a:latin typeface="Arial"/>
                <a:ea typeface="Arial"/>
                <a:cs typeface="Arial"/>
              </a:rPr>
              <a:t> von </a:t>
            </a:r>
            <a:r>
              <a:rPr sz="1100" b="0" i="0" u="none" dirty="0" err="1">
                <a:solidFill>
                  <a:srgbClr val="000000"/>
                </a:solidFill>
                <a:latin typeface="Arial"/>
                <a:ea typeface="Arial"/>
                <a:cs typeface="Arial"/>
              </a:rPr>
              <a:t>Krisengewinnern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gefordert</a:t>
            </a:r>
            <a:r>
              <a:rPr sz="1100" b="0" i="0" u="none" dirty="0">
                <a:solidFill>
                  <a:srgbClr val="000000"/>
                </a:solidFill>
                <a:latin typeface="Arial"/>
                <a:ea typeface="Arial"/>
                <a:cs typeface="Arial"/>
              </a:rPr>
              <a:t> hat. </a:t>
            </a:r>
            <a:br>
              <a:rPr sz="1100" b="0" i="0" u="none" dirty="0">
                <a:solidFill>
                  <a:srgbClr val="000000"/>
                </a:solidFill>
                <a:latin typeface="Arial"/>
                <a:ea typeface="Arial"/>
                <a:cs typeface="Arial"/>
              </a:rPr>
            </a:br>
            <a:br>
              <a:rPr sz="1100" b="0" i="0" u="none" dirty="0">
                <a:solidFill>
                  <a:srgbClr val="000000"/>
                </a:solidFill>
                <a:latin typeface="Arial"/>
                <a:ea typeface="Arial"/>
                <a:cs typeface="Arial"/>
              </a:rPr>
            </a:br>
            <a:r>
              <a:rPr sz="1100" b="0" i="0" u="none" dirty="0">
                <a:solidFill>
                  <a:srgbClr val="000000"/>
                </a:solidFill>
                <a:latin typeface="Arial"/>
                <a:ea typeface="Arial"/>
                <a:cs typeface="Arial"/>
              </a:rPr>
              <a:t>—&gt; </a:t>
            </a:r>
            <a:r>
              <a:rPr sz="1100" b="0" i="0" u="none" dirty="0" err="1">
                <a:solidFill>
                  <a:srgbClr val="000000"/>
                </a:solidFill>
                <a:latin typeface="Arial"/>
                <a:ea typeface="Arial"/>
                <a:cs typeface="Arial"/>
              </a:rPr>
              <a:t>Handeln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jetzt</a:t>
            </a:r>
            <a:r>
              <a:rPr sz="1100" b="0" i="0" u="none" dirty="0">
                <a:solidFill>
                  <a:srgbClr val="000000"/>
                </a:solidFill>
                <a:latin typeface="Arial"/>
                <a:ea typeface="Arial"/>
                <a:cs typeface="Arial"/>
              </a:rPr>
              <a:t> bitter </a:t>
            </a:r>
            <a:r>
              <a:rPr sz="1100" b="0" i="0" u="none" dirty="0" err="1">
                <a:solidFill>
                  <a:srgbClr val="000000"/>
                </a:solidFill>
                <a:latin typeface="Arial"/>
                <a:ea typeface="Arial"/>
                <a:cs typeface="Arial"/>
              </a:rPr>
              <a:t>nötig</a:t>
            </a:r>
            <a:r>
              <a:rPr sz="1100" b="0" i="0" u="none" dirty="0">
                <a:solidFill>
                  <a:srgbClr val="000000"/>
                </a:solidFill>
                <a:latin typeface="Arial"/>
                <a:ea typeface="Arial"/>
                <a:cs typeface="Arial"/>
              </a:rPr>
              <a:t>!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CH" dirty="0"/>
              <a:t>10’</a:t>
            </a:r>
          </a:p>
          <a:p>
            <a:pPr>
              <a:defRPr/>
            </a:pPr>
            <a:endParaRPr lang="de-CH" dirty="0"/>
          </a:p>
          <a:p>
            <a:pPr>
              <a:defRPr/>
            </a:pPr>
            <a:r>
              <a:rPr dirty="0" err="1"/>
              <a:t>Deshalb</a:t>
            </a:r>
            <a:r>
              <a:rPr dirty="0"/>
              <a:t> </a:t>
            </a:r>
            <a:r>
              <a:rPr dirty="0" err="1"/>
              <a:t>haben</a:t>
            </a:r>
            <a:r>
              <a:rPr dirty="0"/>
              <a:t> </a:t>
            </a:r>
            <a:r>
              <a:rPr dirty="0" err="1"/>
              <a:t>wir</a:t>
            </a:r>
            <a:r>
              <a:rPr dirty="0"/>
              <a:t> die 99%-Initiative </a:t>
            </a:r>
            <a:r>
              <a:rPr dirty="0" err="1"/>
              <a:t>lanciert</a:t>
            </a:r>
            <a:r>
              <a:rPr dirty="0"/>
              <a:t>!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lvl="0" algn="l">
              <a:lnSpc>
                <a:spcPct val="104000"/>
              </a:lnSpc>
              <a:spcBef>
                <a:spcPts val="699"/>
              </a:spcBef>
              <a:spcAft>
                <a:spcPts val="0"/>
              </a:spcAft>
              <a:defRPr/>
            </a:pPr>
            <a:r>
              <a:rPr lang="de-CH" sz="1200" b="0" i="0" u="none" strike="noStrike" cap="none" spc="0" dirty="0">
                <a:solidFill>
                  <a:srgbClr val="000000"/>
                </a:solidFill>
                <a:latin typeface="+mn-lt"/>
                <a:ea typeface="Arial"/>
                <a:cs typeface="+mn-cs"/>
              </a:rPr>
              <a:t>Mit der 99%-Initiative wollen wir der </a:t>
            </a:r>
            <a:r>
              <a:rPr lang="de-CH" sz="1200" b="0" i="0" u="none" strike="noStrike" cap="none" spc="0" dirty="0" err="1">
                <a:solidFill>
                  <a:srgbClr val="000000"/>
                </a:solidFill>
                <a:latin typeface="+mn-lt"/>
                <a:ea typeface="Arial"/>
                <a:cs typeface="+mn-cs"/>
              </a:rPr>
              <a:t>grasierenden</a:t>
            </a:r>
            <a:r>
              <a:rPr lang="de-CH" sz="1200" b="0" i="0" u="none" strike="noStrike" cap="none" spc="0" dirty="0">
                <a:solidFill>
                  <a:srgbClr val="000000"/>
                </a:solidFill>
                <a:latin typeface="+mn-lt"/>
                <a:ea typeface="Arial"/>
                <a:cs typeface="+mn-cs"/>
              </a:rPr>
              <a:t> Ungleichheit etwas entgegensetzten und die leistungsfreien Kapitaleinkommen höher besteuern, damit das Geld zurückfliesst an die Menschen die Arbeiten. </a:t>
            </a:r>
            <a:br>
              <a:rPr lang="de-CH" sz="1200" b="0" i="0" u="none" strike="noStrike" cap="none" spc="0" dirty="0">
                <a:solidFill>
                  <a:srgbClr val="000000"/>
                </a:solidFill>
                <a:latin typeface="+mn-lt"/>
                <a:ea typeface="Arial"/>
                <a:cs typeface="+mn-cs"/>
              </a:rPr>
            </a:br>
            <a:br>
              <a:rPr lang="de-CH" sz="1200" b="0" i="0" u="none" strike="noStrike" cap="none" spc="0" dirty="0">
                <a:solidFill>
                  <a:srgbClr val="000000"/>
                </a:solidFill>
                <a:latin typeface="+mn-lt"/>
                <a:ea typeface="Arial"/>
                <a:cs typeface="+mn-cs"/>
              </a:rPr>
            </a:br>
            <a:r>
              <a:rPr lang="de-CH" sz="1200" b="0" i="0" u="none" strike="noStrike" cap="none" spc="0" dirty="0">
                <a:solidFill>
                  <a:srgbClr val="000000"/>
                </a:solidFill>
                <a:latin typeface="+mn-lt"/>
                <a:ea typeface="Arial"/>
                <a:cs typeface="+mn-cs"/>
              </a:rPr>
              <a:t>—&gt; -Initiativ-Text von Teilnehmer*in vorlesen lassen. </a:t>
            </a:r>
            <a:br>
              <a:rPr lang="de-CH" sz="1200" b="0" i="0" u="none" strike="noStrike" cap="none" spc="0" dirty="0">
                <a:solidFill>
                  <a:srgbClr val="000000"/>
                </a:solidFill>
                <a:latin typeface="+mn-lt"/>
                <a:ea typeface="Arial"/>
                <a:cs typeface="+mn-cs"/>
              </a:rPr>
            </a:br>
            <a:br>
              <a:rPr lang="de-CH" sz="1200" b="0" i="0" u="none" strike="noStrike" cap="none" spc="0" dirty="0">
                <a:solidFill>
                  <a:srgbClr val="000000"/>
                </a:solidFill>
                <a:latin typeface="+mn-lt"/>
                <a:ea typeface="Arial"/>
                <a:cs typeface="+mn-cs"/>
              </a:rPr>
            </a:br>
            <a:r>
              <a:rPr lang="de-CH" sz="1200" b="0" i="0" u="none" strike="noStrike" cap="none" spc="0" dirty="0">
                <a:solidFill>
                  <a:srgbClr val="000000"/>
                </a:solidFill>
                <a:latin typeface="+mn-lt"/>
                <a:ea typeface="Arial"/>
                <a:cs typeface="+mn-cs"/>
              </a:rPr>
              <a:t>Zusammengefasst: </a:t>
            </a:r>
          </a:p>
          <a:p>
            <a:pPr marL="342900" marR="0" lvl="0" indent="-342900" algn="l">
              <a:lnSpc>
                <a:spcPct val="104000"/>
              </a:lnSpc>
              <a:spcBef>
                <a:spcPts val="699"/>
              </a:spcBef>
              <a:spcAft>
                <a:spcPts val="0"/>
              </a:spcAft>
              <a:buClr>
                <a:srgbClr val="000000"/>
              </a:buClr>
              <a:buSzPct val="100000"/>
              <a:buFont typeface="Arial"/>
              <a:buChar char="•"/>
              <a:defRPr/>
            </a:pPr>
            <a:r>
              <a:rPr lang="de-CH" sz="1200" b="0" i="0" u="none" strike="noStrike" cap="none" spc="0" dirty="0">
                <a:solidFill>
                  <a:srgbClr val="000000"/>
                </a:solidFill>
                <a:latin typeface="+mn-lt"/>
                <a:ea typeface="Arial"/>
                <a:cs typeface="+mn-cs"/>
              </a:rPr>
              <a:t>Kapitaleinkommen sollen mit Faktor 1.5 steuerbar werden.</a:t>
            </a:r>
          </a:p>
          <a:p>
            <a:pPr marL="342900" marR="0" lvl="0" indent="-342900" algn="l">
              <a:lnSpc>
                <a:spcPct val="104000"/>
              </a:lnSpc>
              <a:spcBef>
                <a:spcPts val="699"/>
              </a:spcBef>
              <a:spcAft>
                <a:spcPts val="0"/>
              </a:spcAft>
              <a:buClr>
                <a:srgbClr val="000000"/>
              </a:buClr>
              <a:buSzPct val="100000"/>
              <a:buFont typeface="Arial"/>
              <a:buChar char="•"/>
              <a:defRPr/>
            </a:pPr>
            <a:r>
              <a:rPr lang="de-CH" sz="1200" b="0" i="0" u="none" strike="noStrike" cap="none" spc="0" dirty="0">
                <a:solidFill>
                  <a:srgbClr val="000000"/>
                </a:solidFill>
                <a:latin typeface="+mn-lt"/>
                <a:ea typeface="Arial"/>
                <a:cs typeface="+mn-cs"/>
              </a:rPr>
              <a:t>Mit den Mehreinnahmen werden Tieflöhne entlastet und/oder Leistungen zugunsten von Unter- und Mittelschicht bezahlt.</a:t>
            </a:r>
          </a:p>
          <a:p>
            <a:pPr marL="342900" marR="0" lvl="0" indent="-342900" algn="l">
              <a:lnSpc>
                <a:spcPct val="104000"/>
              </a:lnSpc>
              <a:spcBef>
                <a:spcPts val="699"/>
              </a:spcBef>
              <a:spcAft>
                <a:spcPts val="0"/>
              </a:spcAft>
              <a:buClr>
                <a:srgbClr val="000000"/>
              </a:buClr>
              <a:buSzPct val="100000"/>
              <a:buFont typeface="Arial"/>
              <a:buChar char="•"/>
              <a:defRPr/>
            </a:pPr>
            <a:endParaRPr lang="de-CH" sz="1200" b="0" i="0" u="none" strike="noStrike" cap="none" spc="0" dirty="0">
              <a:solidFill>
                <a:srgbClr val="000000"/>
              </a:solidFill>
              <a:latin typeface="+mn-lt"/>
              <a:cs typeface="+mn-cs"/>
            </a:endParaRPr>
          </a:p>
          <a:p>
            <a:pPr marL="0" marR="0" lvl="0" indent="0" algn="l">
              <a:lnSpc>
                <a:spcPct val="104000"/>
              </a:lnSpc>
              <a:spcBef>
                <a:spcPts val="699"/>
              </a:spcBef>
              <a:spcAft>
                <a:spcPts val="0"/>
              </a:spcAft>
              <a:buClr>
                <a:srgbClr val="000000"/>
              </a:buClr>
              <a:buSzPct val="100000"/>
              <a:buFont typeface="Arial"/>
              <a:buNone/>
              <a:defRPr/>
            </a:pPr>
            <a:r>
              <a:rPr lang="de-CH" sz="1200" b="0" i="0" u="none" strike="noStrike" cap="none" spc="0" dirty="0">
                <a:solidFill>
                  <a:srgbClr val="000000"/>
                </a:solidFill>
                <a:latin typeface="+mn-lt"/>
                <a:cs typeface="+mn-cs"/>
              </a:rPr>
              <a:t>Schauen wir uns diese beiden Punkte separat an. Zuerst zu den </a:t>
            </a:r>
            <a:r>
              <a:rPr lang="de-CH" sz="1200" b="0" i="0" u="none" strike="noStrike" cap="none" spc="0" dirty="0" err="1">
                <a:solidFill>
                  <a:srgbClr val="000000"/>
                </a:solidFill>
                <a:latin typeface="+mn-lt"/>
                <a:cs typeface="+mn-cs"/>
              </a:rPr>
              <a:t>Kapitaleinkommenteile</a:t>
            </a:r>
            <a:r>
              <a:rPr lang="de-CH" sz="1200" b="0" i="0" u="none" strike="noStrike" cap="none" spc="0" dirty="0">
                <a:solidFill>
                  <a:srgbClr val="000000"/>
                </a:solidFill>
                <a:latin typeface="+mn-lt"/>
                <a:cs typeface="+mn-cs"/>
              </a:rPr>
              <a:t>…</a:t>
            </a:r>
            <a:endParaRPr dirty="0"/>
          </a:p>
        </p:txBody>
      </p:sp>
      <p:sp>
        <p:nvSpPr>
          <p:cNvPr id="6" name="Slide Number Placeholder 3"/>
          <p:cNvSpPr>
            <a:spLocks noGrp="1"/>
          </p:cNvSpPr>
          <p:nvPr>
            <p:ph type="sldNum" sz="quarter" idx="5"/>
          </p:nvPr>
        </p:nvSpPr>
        <p:spPr bwMode="auto"/>
        <p:txBody>
          <a:bodyPr/>
          <a:lstStyle/>
          <a:p>
            <a:pPr>
              <a:defRPr/>
            </a:pPr>
            <a:fld id="{89E394EA-D8F7-408C-A8FB-A6F0FE868EE4}"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CH" dirty="0"/>
              <a:t>Was Kapitaleinkommen sind haben wir bereits besprochen: </a:t>
            </a:r>
            <a:br>
              <a:rPr lang="de-CH" dirty="0"/>
            </a:br>
            <a:r>
              <a:rPr lang="de-CH" dirty="0"/>
              <a:t>Dazu gehören alle Einkommen, welche Menschen erhalten, weil sie Kapital investieren. </a:t>
            </a:r>
            <a:br>
              <a:rPr lang="de-CH" dirty="0"/>
            </a:br>
            <a:r>
              <a:rPr lang="de-CH" dirty="0"/>
              <a:t>Dazu zählen </a:t>
            </a:r>
            <a:r>
              <a:rPr lang="de-CH" dirty="0" err="1"/>
              <a:t>Dividenden,Mieteinnahmen</a:t>
            </a:r>
            <a:r>
              <a:rPr lang="de-CH" dirty="0"/>
              <a:t>, Zinsen,  Kapitalgewinne, </a:t>
            </a:r>
            <a:br>
              <a:rPr lang="de-CH" dirty="0"/>
            </a:br>
            <a:br>
              <a:rPr lang="de-CH" dirty="0"/>
            </a:br>
            <a:r>
              <a:rPr lang="de-CH" dirty="0"/>
              <a:t>Nochmals zur Erinnerung: </a:t>
            </a:r>
            <a:br>
              <a:rPr lang="de-CH" dirty="0"/>
            </a:br>
            <a:r>
              <a:rPr lang="de-CH" dirty="0"/>
              <a:t>Kapitalgewinne sind ein Teil von Kapitaleinkommen, welche dann </a:t>
            </a:r>
            <a:r>
              <a:rPr lang="de-CH" dirty="0" err="1"/>
              <a:t>entehen</a:t>
            </a:r>
            <a:r>
              <a:rPr lang="de-CH" dirty="0"/>
              <a:t> wenn Kapitalgüter günstig gekauft werden und dann teurer verkauft werden. </a:t>
            </a:r>
          </a:p>
          <a:p>
            <a:pPr>
              <a:defRPr/>
            </a:pPr>
            <a:r>
              <a:rPr lang="de-CH" dirty="0"/>
              <a:t>Das kann z.B. der Fall sein bei Immobilen, bei </a:t>
            </a:r>
            <a:r>
              <a:rPr lang="de-CH" dirty="0" err="1"/>
              <a:t>Unternhemen</a:t>
            </a:r>
            <a:r>
              <a:rPr lang="de-CH" dirty="0"/>
              <a:t> oder auch bei Aktien. </a:t>
            </a:r>
            <a:br>
              <a:rPr lang="de-CH" dirty="0"/>
            </a:br>
            <a:br>
              <a:rPr lang="de-CH" dirty="0"/>
            </a:br>
            <a:r>
              <a:rPr lang="de-CH" sz="1200" b="0" i="0" u="none" strike="noStrike" cap="none" spc="0" dirty="0">
                <a:solidFill>
                  <a:schemeClr val="tx1"/>
                </a:solidFill>
                <a:latin typeface="+mn-lt"/>
                <a:ea typeface="+mn-ea"/>
                <a:cs typeface="+mn-cs"/>
              </a:rPr>
              <a:t>Explizite </a:t>
            </a:r>
            <a:r>
              <a:rPr lang="de-CH" sz="1200" b="0" i="0" u="none" strike="noStrike" cap="none" spc="0" dirty="0" err="1">
                <a:solidFill>
                  <a:schemeClr val="tx1"/>
                </a:solidFill>
                <a:latin typeface="+mn-lt"/>
                <a:ea typeface="+mn-ea"/>
                <a:cs typeface="+mn-cs"/>
              </a:rPr>
              <a:t>Aussnahmen</a:t>
            </a:r>
            <a:r>
              <a:rPr lang="de-CH" sz="1200" b="0" i="0" u="none" strike="noStrike" cap="none" spc="0" dirty="0">
                <a:solidFill>
                  <a:schemeClr val="tx1"/>
                </a:solidFill>
                <a:latin typeface="+mn-lt"/>
                <a:ea typeface="+mn-ea"/>
                <a:cs typeface="+mn-cs"/>
              </a:rPr>
              <a:t> sehen wir vor, für Rentenerträge, Einkommen aus selbständiger Tätigkeit und den Eigenmietwert. </a:t>
            </a:r>
            <a:br>
              <a:rPr lang="de-CH" sz="1200" b="0" i="0" u="none" strike="noStrike" cap="none" spc="0" dirty="0">
                <a:solidFill>
                  <a:schemeClr val="tx1"/>
                </a:solidFill>
                <a:latin typeface="+mn-lt"/>
                <a:ea typeface="+mn-ea"/>
                <a:cs typeface="+mn-cs"/>
              </a:rPr>
            </a:br>
            <a:r>
              <a:rPr lang="en-US" sz="1200" b="0" i="0" u="none" strike="noStrike" cap="none" spc="0" dirty="0">
                <a:solidFill>
                  <a:schemeClr val="tx1"/>
                </a:solidFill>
                <a:latin typeface="+mn-lt"/>
                <a:ea typeface="+mn-ea"/>
                <a:cs typeface="+mn-cs"/>
              </a:rPr>
              <a:t> </a:t>
            </a:r>
            <a:br>
              <a:rPr lang="de-CH" dirty="0"/>
            </a:br>
            <a:br>
              <a:rPr lang="de-CH" dirty="0"/>
            </a:br>
            <a:r>
              <a:rPr lang="de-CH" dirty="0"/>
              <a:t>Viele  Kapitaleinkommen werden heute nicht oder nur wenig versteuert. Kapitalgewinne mit </a:t>
            </a:r>
            <a:r>
              <a:rPr lang="de-CH" dirty="0" err="1"/>
              <a:t>Akiten</a:t>
            </a:r>
            <a:r>
              <a:rPr lang="de-CH" dirty="0"/>
              <a:t> werden in der Schweiz gar nicht besteuert (anders als in den meisten Ländern der Schweiz) und Dividenden von Grossaktionär*Innen werden geringer besteuert als Arbeitseinkommen. </a:t>
            </a:r>
            <a:br>
              <a:rPr lang="de-CH" dirty="0"/>
            </a:br>
            <a:r>
              <a:rPr lang="de-CH" dirty="0"/>
              <a:t>Wenn ich 10% der Aktien einer Firma besitze </a:t>
            </a:r>
            <a:r>
              <a:rPr sz="1100" b="0" i="0" u="none" dirty="0" err="1">
                <a:solidFill>
                  <a:srgbClr val="000000"/>
                </a:solidFill>
                <a:latin typeface="Arial"/>
                <a:ea typeface="Arial"/>
                <a:cs typeface="Arial"/>
              </a:rPr>
              <a:t>werden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diese</a:t>
            </a:r>
            <a:r>
              <a:rPr sz="1100" b="0" i="0" u="none" dirty="0">
                <a:solidFill>
                  <a:srgbClr val="000000"/>
                </a:solidFill>
                <a:latin typeface="Arial"/>
                <a:ea typeface="Arial"/>
                <a:cs typeface="Arial"/>
              </a:rPr>
              <a:t> auf </a:t>
            </a:r>
            <a:r>
              <a:rPr sz="1100" b="0" i="0" u="none" dirty="0" err="1">
                <a:solidFill>
                  <a:srgbClr val="000000"/>
                </a:solidFill>
                <a:latin typeface="Arial"/>
                <a:ea typeface="Arial"/>
                <a:cs typeface="Arial"/>
              </a:rPr>
              <a:t>Bundesebene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nur</a:t>
            </a:r>
            <a:r>
              <a:rPr sz="1100" b="0" i="0" u="none" dirty="0">
                <a:solidFill>
                  <a:srgbClr val="000000"/>
                </a:solidFill>
                <a:latin typeface="Arial"/>
                <a:ea typeface="Arial"/>
                <a:cs typeface="Arial"/>
              </a:rPr>
              <a:t> </a:t>
            </a:r>
            <a:r>
              <a:rPr sz="1100" b="0" i="0" u="sng" dirty="0">
                <a:latin typeface="Arial"/>
                <a:ea typeface="Arial"/>
                <a:cs typeface="Arial"/>
                <a:hlinkClick r:id="rId3" tooltip="http://0.7fach"/>
              </a:rPr>
              <a:t>0.7fach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besteuert</a:t>
            </a:r>
            <a:r>
              <a:rPr sz="1100" b="0" i="0" u="none" dirty="0">
                <a:solidFill>
                  <a:srgbClr val="000000"/>
                </a:solidFill>
                <a:latin typeface="Arial"/>
                <a:ea typeface="Arial"/>
                <a:cs typeface="Arial"/>
              </a:rPr>
              <a:t> und auf </a:t>
            </a:r>
            <a:r>
              <a:rPr sz="1100" b="0" i="0" u="none" dirty="0" err="1">
                <a:solidFill>
                  <a:srgbClr val="000000"/>
                </a:solidFill>
                <a:latin typeface="Arial"/>
                <a:ea typeface="Arial"/>
                <a:cs typeface="Arial"/>
              </a:rPr>
              <a:t>kantonaler</a:t>
            </a:r>
            <a:r>
              <a:rPr sz="1100" b="0" i="0" u="none" dirty="0">
                <a:solidFill>
                  <a:srgbClr val="000000"/>
                </a:solidFill>
                <a:latin typeface="Arial"/>
                <a:ea typeface="Arial"/>
                <a:cs typeface="Arial"/>
              </a:rPr>
              <a:t> Ebene </a:t>
            </a:r>
            <a:r>
              <a:rPr sz="1100" b="0" i="0" u="none" dirty="0" err="1">
                <a:solidFill>
                  <a:srgbClr val="000000"/>
                </a:solidFill>
                <a:latin typeface="Arial"/>
                <a:ea typeface="Arial"/>
                <a:cs typeface="Arial"/>
              </a:rPr>
              <a:t>mindestens</a:t>
            </a:r>
            <a:r>
              <a:rPr sz="1100" b="0" i="0" u="none" dirty="0">
                <a:solidFill>
                  <a:srgbClr val="000000"/>
                </a:solidFill>
                <a:latin typeface="Arial"/>
                <a:ea typeface="Arial"/>
                <a:cs typeface="Arial"/>
              </a:rPr>
              <a:t> 0.5fach. </a:t>
            </a:r>
            <a:br>
              <a:rPr lang="de-CH" dirty="0"/>
            </a:br>
            <a:br>
              <a:rPr lang="de-CH" dirty="0"/>
            </a:br>
            <a:r>
              <a:rPr lang="de-CH" dirty="0"/>
              <a:t>Das wollen wir ändern. </a:t>
            </a:r>
            <a:br>
              <a:rPr lang="de-CH" dirty="0"/>
            </a:br>
            <a:r>
              <a:rPr lang="de-CH" dirty="0"/>
              <a:t>Deswegen wollen wir alle Kapitaleinkommen über 100</a:t>
            </a:r>
            <a:r>
              <a:rPr dirty="0"/>
              <a:t> 000 Franken 1.5 mal </a:t>
            </a:r>
            <a:r>
              <a:rPr dirty="0" err="1"/>
              <a:t>besteuern</a:t>
            </a:r>
            <a:r>
              <a:rPr dirty="0"/>
              <a:t>. </a:t>
            </a:r>
            <a:br>
              <a:rPr dirty="0"/>
            </a:br>
            <a:endParaRPr dirty="0"/>
          </a:p>
          <a:p>
            <a:pPr>
              <a:defRPr/>
            </a:pPr>
            <a:r>
              <a:rPr lang="de-DE" sz="1200" b="0" i="0" u="none" strike="noStrike" cap="none" spc="0" dirty="0">
                <a:solidFill>
                  <a:schemeClr val="tx1"/>
                </a:solidFill>
                <a:latin typeface="+mn-lt"/>
                <a:ea typeface="+mn-ea"/>
                <a:cs typeface="+mn-cs"/>
              </a:rPr>
              <a:t>Wichtig ist dabei, dass der Betrag, ab welchem Kapitaleinkommen im Umfang von 150 Prozent versteuert werden, so festgelegt wird, dass Kleinsparer*innen nicht betroffen sind, sondern nur </a:t>
            </a:r>
            <a:r>
              <a:rPr lang="de-DE" sz="1200" b="0" i="0" u="none" strike="noStrike" cap="none" spc="0" dirty="0" err="1">
                <a:solidFill>
                  <a:schemeClr val="tx1"/>
                </a:solidFill>
                <a:latin typeface="+mn-lt"/>
                <a:ea typeface="+mn-ea"/>
                <a:cs typeface="+mn-cs"/>
              </a:rPr>
              <a:t>Grossverdiener</a:t>
            </a:r>
            <a:r>
              <a:rPr lang="de-DE" sz="1200" b="0" i="0" u="none" strike="noStrike" cap="none" spc="0" dirty="0">
                <a:solidFill>
                  <a:schemeClr val="tx1"/>
                </a:solidFill>
                <a:latin typeface="+mn-lt"/>
                <a:ea typeface="+mn-ea"/>
                <a:cs typeface="+mn-cs"/>
              </a:rPr>
              <a:t>. Dafür wäre ein Freibetrag von 100‘000 Franken geeignet, da diese Höhe garantiert, dass von der Initiative nur jene betroffen sind, die so viel Kapitaleinkommen haben, dass sie nicht arbeiten müssen. 100‘000 Franken ist auch der Betrag, der unseren Berechnungen zugrunde liegt. Für Nicht-Alleinstehende und Alleinstehende können unterschiedliche Freibeträge festgelegt werden.</a:t>
            </a:r>
            <a:endParaRPr lang="de-CH" dirty="0"/>
          </a:p>
          <a:p>
            <a:pPr>
              <a:defRPr/>
            </a:pPr>
            <a:br>
              <a:rPr lang="de-CH" dirty="0"/>
            </a:br>
            <a:br>
              <a:rPr lang="de-CH" dirty="0"/>
            </a:br>
            <a:endParaRPr lang="de-CH" dirty="0"/>
          </a:p>
        </p:txBody>
      </p:sp>
      <p:sp>
        <p:nvSpPr>
          <p:cNvPr id="6" name="Slide Number Placeholder 3"/>
          <p:cNvSpPr>
            <a:spLocks noGrp="1"/>
          </p:cNvSpPr>
          <p:nvPr>
            <p:ph type="sldNum" sz="quarter" idx="5"/>
          </p:nvPr>
        </p:nvSpPr>
        <p:spPr bwMode="auto"/>
        <p:txBody>
          <a:bodyPr/>
          <a:lstStyle/>
          <a:p>
            <a:pPr>
              <a:defRPr/>
            </a:pPr>
            <a:fld id="{69E3EAA8-1B4C-00C1-B0A9-615F87D0ECC0}"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CH" dirty="0"/>
              <a:t>Wer wäre also von der Initiative betroffen? </a:t>
            </a:r>
            <a:br>
              <a:rPr lang="de-CH" dirty="0"/>
            </a:br>
            <a:endParaRPr lang="de-CH" dirty="0"/>
          </a:p>
          <a:p>
            <a:pPr>
              <a:defRPr/>
            </a:pPr>
            <a:r>
              <a:rPr lang="de-CH" dirty="0"/>
              <a:t>Das kommt darauf an, wie hoch die Rendite ist, welche man mit seinen Investitionen einstreichen kann. </a:t>
            </a:r>
            <a:br>
              <a:rPr lang="de-CH" dirty="0"/>
            </a:br>
            <a:r>
              <a:rPr lang="de-CH" dirty="0"/>
              <a:t>—&gt; Grafik</a:t>
            </a:r>
          </a:p>
          <a:p>
            <a:pPr>
              <a:defRPr/>
            </a:pPr>
            <a:endParaRPr lang="de-CH" dirty="0"/>
          </a:p>
          <a:p>
            <a:pPr>
              <a:defRPr/>
            </a:pPr>
            <a:r>
              <a:rPr lang="de-CH" dirty="0"/>
              <a:t>—&gt; Unter </a:t>
            </a:r>
            <a:r>
              <a:rPr lang="de-CH" dirty="0" err="1"/>
              <a:t>berücksichtigung</a:t>
            </a:r>
            <a:r>
              <a:rPr lang="de-CH" dirty="0"/>
              <a:t> von Studien gehen wir vom mittleren Szenario aus </a:t>
            </a:r>
            <a:br>
              <a:rPr lang="de-CH" dirty="0"/>
            </a:br>
            <a:br>
              <a:rPr lang="de-CH" dirty="0"/>
            </a:br>
            <a:r>
              <a:rPr lang="de-CH" dirty="0"/>
              <a:t>—&gt; damit wär lediglich das reichste 1% von höheren Steuern betroffen </a:t>
            </a:r>
            <a:br>
              <a:rPr lang="de-CH" dirty="0"/>
            </a:br>
            <a:br>
              <a:rPr lang="de-CH" dirty="0"/>
            </a:br>
            <a:r>
              <a:rPr lang="de-CH" dirty="0"/>
              <a:t>Wir wollen, dass alle Kapitaleinkommen die über dem Freibetrag liegen im Umfang von 150% steuerbar werden.</a:t>
            </a:r>
            <a:br>
              <a:rPr lang="de-CH" dirty="0"/>
            </a:br>
            <a:r>
              <a:rPr lang="de-CH" dirty="0"/>
              <a:t>Was heisst das nun für Menschen, die mehr als 3 Millionen besitzen? </a:t>
            </a:r>
            <a:br>
              <a:rPr lang="de-CH" dirty="0"/>
            </a:br>
            <a:br>
              <a:rPr lang="de-CH" dirty="0"/>
            </a:br>
            <a:br>
              <a:rPr lang="de-CH" dirty="0"/>
            </a:br>
            <a:endParaRPr lang="de-CH" dirty="0"/>
          </a:p>
        </p:txBody>
      </p:sp>
      <p:sp>
        <p:nvSpPr>
          <p:cNvPr id="6" name="Slide Number Placeholder 3"/>
          <p:cNvSpPr>
            <a:spLocks noGrp="1"/>
          </p:cNvSpPr>
          <p:nvPr>
            <p:ph type="sldNum" sz="quarter" idx="5"/>
          </p:nvPr>
        </p:nvSpPr>
        <p:spPr bwMode="auto"/>
        <p:txBody>
          <a:bodyPr/>
          <a:lstStyle/>
          <a:p>
            <a:pPr>
              <a:defRPr/>
            </a:pPr>
            <a:fld id="{BAEC3B74-776C-1432-AA65-AF5946C9D325}"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DE" sz="1200" b="0" i="0" u="none" strike="noStrike" cap="none" spc="0" dirty="0">
                <a:solidFill>
                  <a:schemeClr val="tx1"/>
                </a:solidFill>
                <a:latin typeface="+mn-lt"/>
                <a:ea typeface="+mn-ea"/>
                <a:cs typeface="+mn-cs"/>
              </a:rPr>
              <a:t>Wird ändern bei der 99%-Initiative die Berechnung des steuerbaren Einkommens, hohe Kapitaleinkommen sollen neu 1.5fach gezählt werden. </a:t>
            </a:r>
            <a:br>
              <a:rPr lang="de-DE" sz="1200" b="0" i="0" u="none" strike="noStrike" cap="none" spc="0" dirty="0">
                <a:solidFill>
                  <a:schemeClr val="tx1"/>
                </a:solidFill>
                <a:latin typeface="+mn-lt"/>
                <a:ea typeface="+mn-ea"/>
                <a:cs typeface="+mn-cs"/>
              </a:rPr>
            </a:br>
            <a:br>
              <a:rPr lang="de-DE" sz="1200" b="0" i="0" u="none" strike="noStrike" cap="none" spc="0" dirty="0">
                <a:solidFill>
                  <a:schemeClr val="tx1"/>
                </a:solidFill>
                <a:latin typeface="+mn-lt"/>
                <a:ea typeface="+mn-ea"/>
                <a:cs typeface="+mn-cs"/>
              </a:rPr>
            </a:br>
            <a:r>
              <a:rPr lang="de-DE" sz="1200" b="0" i="0" u="none" strike="noStrike" cap="none" spc="0" dirty="0">
                <a:solidFill>
                  <a:schemeClr val="tx1"/>
                </a:solidFill>
                <a:latin typeface="+mn-lt"/>
                <a:ea typeface="+mn-ea"/>
                <a:cs typeface="+mn-cs"/>
              </a:rPr>
              <a:t>Wie funktioniert das? </a:t>
            </a:r>
            <a:br>
              <a:rPr lang="de-DE" sz="1200" b="0" i="0" u="none" strike="noStrike" cap="none" spc="0" dirty="0">
                <a:solidFill>
                  <a:schemeClr val="tx1"/>
                </a:solidFill>
                <a:latin typeface="+mn-lt"/>
                <a:ea typeface="+mn-ea"/>
                <a:cs typeface="+mn-cs"/>
              </a:rPr>
            </a:br>
            <a:endParaRPr lang="de-DE" sz="1200" b="0" i="0" u="none" strike="noStrike" cap="none" spc="0" dirty="0">
              <a:solidFill>
                <a:schemeClr val="tx1"/>
              </a:solidFill>
              <a:latin typeface="+mn-lt"/>
              <a:ea typeface="+mn-ea"/>
              <a:cs typeface="+mn-cs"/>
            </a:endParaRPr>
          </a:p>
          <a:p>
            <a:pPr>
              <a:defRPr/>
            </a:pPr>
            <a:r>
              <a:rPr lang="de-DE" sz="1200" b="0" i="0" u="none" strike="noStrike" cap="none" spc="0" dirty="0">
                <a:solidFill>
                  <a:schemeClr val="tx1"/>
                </a:solidFill>
                <a:latin typeface="+mn-lt"/>
                <a:ea typeface="+mn-ea"/>
                <a:cs typeface="+mn-cs"/>
              </a:rPr>
              <a:t>Dazu seht ihr hier eine </a:t>
            </a:r>
            <a:r>
              <a:rPr lang="de-DE" sz="1200" b="0" i="0" u="none" strike="noStrike" cap="none" spc="0" dirty="0" err="1">
                <a:solidFill>
                  <a:schemeClr val="tx1"/>
                </a:solidFill>
                <a:latin typeface="+mn-lt"/>
                <a:ea typeface="+mn-ea"/>
                <a:cs typeface="+mn-cs"/>
              </a:rPr>
              <a:t>Erklärgrafik</a:t>
            </a:r>
            <a:r>
              <a:rPr lang="de-DE" sz="1200" b="0" i="0" u="none" strike="noStrike" cap="none" spc="0" dirty="0">
                <a:solidFill>
                  <a:schemeClr val="tx1"/>
                </a:solidFill>
                <a:latin typeface="+mn-lt"/>
                <a:ea typeface="+mn-ea"/>
                <a:cs typeface="+mn-cs"/>
              </a:rPr>
              <a:t>. </a:t>
            </a:r>
            <a:br>
              <a:rPr lang="de-DE" sz="1200" b="0" i="0" u="none" strike="noStrike" cap="none" spc="0" dirty="0">
                <a:solidFill>
                  <a:schemeClr val="tx1"/>
                </a:solidFill>
                <a:latin typeface="+mn-lt"/>
                <a:ea typeface="+mn-ea"/>
                <a:cs typeface="+mn-cs"/>
              </a:rPr>
            </a:br>
            <a:br>
              <a:rPr lang="de-DE" sz="1200" b="0" i="0" u="none" strike="noStrike" cap="none" spc="0" dirty="0">
                <a:solidFill>
                  <a:schemeClr val="tx1"/>
                </a:solidFill>
                <a:latin typeface="+mn-lt"/>
                <a:ea typeface="+mn-ea"/>
                <a:cs typeface="+mn-cs"/>
              </a:rPr>
            </a:br>
            <a:r>
              <a:rPr lang="de-DE" sz="1200" b="0" i="0" u="none" strike="noStrike" cap="none" spc="0" dirty="0">
                <a:solidFill>
                  <a:schemeClr val="tx1"/>
                </a:solidFill>
                <a:latin typeface="+mn-lt"/>
                <a:ea typeface="+mn-ea"/>
                <a:cs typeface="+mn-cs"/>
              </a:rPr>
              <a:t>Die gesamte  Box ist das </a:t>
            </a:r>
            <a:r>
              <a:rPr lang="de-DE" sz="1200" b="0" i="0" u="none" strike="noStrike" cap="none" spc="0" dirty="0" err="1">
                <a:solidFill>
                  <a:schemeClr val="tx1"/>
                </a:solidFill>
                <a:latin typeface="+mn-lt"/>
                <a:ea typeface="+mn-ea"/>
                <a:cs typeface="+mn-cs"/>
              </a:rPr>
              <a:t>Gesammteinkommen</a:t>
            </a:r>
            <a:r>
              <a:rPr lang="de-DE" sz="1200" b="0" i="0" u="none" strike="noStrike" cap="none" spc="0" dirty="0">
                <a:solidFill>
                  <a:schemeClr val="tx1"/>
                </a:solidFill>
                <a:latin typeface="+mn-lt"/>
                <a:ea typeface="+mn-ea"/>
                <a:cs typeface="+mn-cs"/>
              </a:rPr>
              <a:t>. </a:t>
            </a:r>
            <a:br>
              <a:rPr lang="de-DE" sz="1200" b="0" i="0" u="none" strike="noStrike" cap="none" spc="0" dirty="0">
                <a:solidFill>
                  <a:schemeClr val="tx1"/>
                </a:solidFill>
                <a:latin typeface="+mn-lt"/>
                <a:ea typeface="+mn-ea"/>
                <a:cs typeface="+mn-cs"/>
              </a:rPr>
            </a:br>
            <a:br>
              <a:rPr lang="de-DE" sz="1200" b="0" i="0" u="none" strike="noStrike" cap="none" spc="0" dirty="0">
                <a:solidFill>
                  <a:schemeClr val="tx1"/>
                </a:solidFill>
                <a:latin typeface="+mn-lt"/>
                <a:ea typeface="+mn-ea"/>
                <a:cs typeface="+mn-cs"/>
              </a:rPr>
            </a:br>
            <a:r>
              <a:rPr lang="de-DE" sz="1200" b="0" i="0" u="none" strike="noStrike" cap="none" spc="0" dirty="0">
                <a:solidFill>
                  <a:schemeClr val="tx1"/>
                </a:solidFill>
                <a:latin typeface="+mn-lt"/>
                <a:ea typeface="+mn-ea"/>
                <a:cs typeface="+mn-cs"/>
              </a:rPr>
              <a:t>Von diesem Einkommen kann man heute gewisse Steuerabzüge machen. Z.B. wenn ich Geld an eine Organisation spende. Diese Spende wird dann bei den Steuern nicht mitberücksichtigt. Damit fällt der rosarote Teil des Geldes weg. </a:t>
            </a:r>
            <a:br>
              <a:rPr lang="de-DE" sz="1200" b="0" i="0" u="none" strike="noStrike" cap="none" spc="0" dirty="0">
                <a:solidFill>
                  <a:schemeClr val="tx1"/>
                </a:solidFill>
                <a:latin typeface="+mn-lt"/>
                <a:ea typeface="+mn-ea"/>
                <a:cs typeface="+mn-cs"/>
              </a:rPr>
            </a:br>
            <a:br>
              <a:rPr lang="de-DE" sz="1200" b="0" i="0" u="none" strike="noStrike" cap="none" spc="0" dirty="0">
                <a:solidFill>
                  <a:schemeClr val="tx1"/>
                </a:solidFill>
                <a:latin typeface="+mn-lt"/>
                <a:ea typeface="+mn-ea"/>
                <a:cs typeface="+mn-cs"/>
              </a:rPr>
            </a:br>
            <a:r>
              <a:rPr lang="de-DE" sz="1200" b="0" i="0" u="none" strike="noStrike" cap="none" spc="0" dirty="0">
                <a:solidFill>
                  <a:schemeClr val="tx1"/>
                </a:solidFill>
                <a:latin typeface="+mn-lt"/>
                <a:ea typeface="+mn-ea"/>
                <a:cs typeface="+mn-cs"/>
              </a:rPr>
              <a:t>Das steuerbare Einkommen, welches übrig ist, ist der ganze Rest in Blau und Rot. Die Bemessungsgrundlage mit dem weitergerechnet wird, ist heute 100% des  steuerbaren Einkommens. </a:t>
            </a:r>
            <a:br>
              <a:rPr lang="de-DE" sz="1200" b="0" i="0" u="none" strike="noStrike" cap="none" spc="0" dirty="0">
                <a:solidFill>
                  <a:schemeClr val="tx1"/>
                </a:solidFill>
                <a:latin typeface="+mn-lt"/>
                <a:ea typeface="+mn-ea"/>
                <a:cs typeface="+mn-cs"/>
              </a:rPr>
            </a:br>
            <a:br>
              <a:rPr lang="de-DE" sz="1200" b="0" i="0" u="none" strike="noStrike" cap="none" spc="0" dirty="0">
                <a:solidFill>
                  <a:schemeClr val="tx1"/>
                </a:solidFill>
                <a:latin typeface="+mn-lt"/>
                <a:ea typeface="+mn-ea"/>
                <a:cs typeface="+mn-cs"/>
              </a:rPr>
            </a:br>
            <a:r>
              <a:rPr lang="de-DE" sz="1200" b="0" i="0" u="none" strike="noStrike" cap="none" spc="0" dirty="0">
                <a:solidFill>
                  <a:schemeClr val="tx1"/>
                </a:solidFill>
                <a:latin typeface="+mn-lt"/>
                <a:ea typeface="+mn-ea"/>
                <a:cs typeface="+mn-cs"/>
              </a:rPr>
              <a:t>Die geschuldeten Steuern in blau werden </a:t>
            </a:r>
            <a:r>
              <a:rPr lang="de-DE" sz="1200" b="0" i="0" u="none" strike="noStrike" cap="none" spc="0" dirty="0" err="1">
                <a:solidFill>
                  <a:schemeClr val="tx1"/>
                </a:solidFill>
                <a:latin typeface="+mn-lt"/>
                <a:ea typeface="+mn-ea"/>
                <a:cs typeface="+mn-cs"/>
              </a:rPr>
              <a:t>folgendermassen</a:t>
            </a:r>
            <a:r>
              <a:rPr lang="de-DE" sz="1200" b="0" i="0" u="none" strike="noStrike" cap="none" spc="0" dirty="0">
                <a:solidFill>
                  <a:schemeClr val="tx1"/>
                </a:solidFill>
                <a:latin typeface="+mn-lt"/>
                <a:ea typeface="+mn-ea"/>
                <a:cs typeface="+mn-cs"/>
              </a:rPr>
              <a:t> berechnet: </a:t>
            </a:r>
            <a:br>
              <a:rPr lang="de-DE" sz="1200" b="0" i="0" u="none" strike="noStrike" cap="none" spc="0" dirty="0">
                <a:solidFill>
                  <a:schemeClr val="tx1"/>
                </a:solidFill>
                <a:latin typeface="+mn-lt"/>
                <a:ea typeface="+mn-ea"/>
                <a:cs typeface="+mn-cs"/>
              </a:rPr>
            </a:br>
            <a:r>
              <a:rPr lang="de-DE" sz="1200" b="0" i="0" u="none" strike="noStrike" cap="none" spc="0" dirty="0">
                <a:solidFill>
                  <a:schemeClr val="tx1"/>
                </a:solidFill>
                <a:latin typeface="+mn-lt"/>
                <a:ea typeface="+mn-ea"/>
                <a:cs typeface="+mn-cs"/>
              </a:rPr>
              <a:t>Bemessungsgrundlage von 100 * Steuersatz </a:t>
            </a:r>
            <a:br>
              <a:rPr lang="de-DE" sz="1200" b="0" i="0" u="none" strike="noStrike" cap="none" spc="0" dirty="0">
                <a:solidFill>
                  <a:schemeClr val="tx1"/>
                </a:solidFill>
                <a:latin typeface="+mn-lt"/>
                <a:ea typeface="+mn-ea"/>
                <a:cs typeface="+mn-cs"/>
              </a:rPr>
            </a:br>
            <a:br>
              <a:rPr lang="de-DE" sz="1200" b="0" i="0" u="none" strike="noStrike" cap="none" spc="0" dirty="0">
                <a:solidFill>
                  <a:schemeClr val="tx1"/>
                </a:solidFill>
                <a:latin typeface="+mn-lt"/>
                <a:ea typeface="+mn-ea"/>
                <a:cs typeface="+mn-cs"/>
              </a:rPr>
            </a:br>
            <a:r>
              <a:rPr lang="de-DE" sz="1200" b="0" i="0" u="none" strike="noStrike" cap="none" spc="0" dirty="0">
                <a:solidFill>
                  <a:schemeClr val="tx1"/>
                </a:solidFill>
                <a:latin typeface="+mn-lt"/>
                <a:ea typeface="+mn-ea"/>
                <a:cs typeface="+mn-cs"/>
              </a:rPr>
              <a:t>Den ganzen roten Teil kann ich behalten. </a:t>
            </a:r>
            <a:br>
              <a:rPr lang="de-DE" sz="1200" b="0" i="0" u="none" strike="noStrike" cap="none" spc="0" dirty="0">
                <a:solidFill>
                  <a:schemeClr val="tx1"/>
                </a:solidFill>
                <a:latin typeface="+mn-lt"/>
                <a:ea typeface="+mn-ea"/>
                <a:cs typeface="+mn-cs"/>
              </a:rPr>
            </a:br>
            <a:r>
              <a:rPr lang="de-DE" sz="1200" b="0" i="0" u="none" strike="noStrike" cap="none" spc="0" dirty="0">
                <a:solidFill>
                  <a:schemeClr val="tx1"/>
                </a:solidFill>
                <a:latin typeface="+mn-lt"/>
                <a:ea typeface="+mn-ea"/>
                <a:cs typeface="+mn-cs"/>
              </a:rPr>
              <a:t>Das ist die heutige Ausgangslage. </a:t>
            </a:r>
            <a:br>
              <a:rPr lang="de-DE" sz="1200" b="0" i="0" u="none" strike="noStrike" cap="none" spc="0" dirty="0">
                <a:solidFill>
                  <a:schemeClr val="tx1"/>
                </a:solidFill>
                <a:latin typeface="+mn-lt"/>
                <a:ea typeface="+mn-ea"/>
                <a:cs typeface="+mn-cs"/>
              </a:rPr>
            </a:br>
            <a:br>
              <a:rPr lang="de-DE" sz="1200" b="0" i="0" u="none" strike="noStrike" cap="none" spc="0" dirty="0">
                <a:solidFill>
                  <a:schemeClr val="tx1"/>
                </a:solidFill>
                <a:latin typeface="+mn-lt"/>
                <a:ea typeface="+mn-ea"/>
                <a:cs typeface="+mn-cs"/>
              </a:rPr>
            </a:br>
            <a:endParaRPr lang="de-DE" sz="1200" b="0" i="0" u="none" strike="noStrike" cap="none" spc="0" dirty="0">
              <a:solidFill>
                <a:schemeClr val="tx1"/>
              </a:solidFill>
              <a:latin typeface="+mn-lt"/>
              <a:ea typeface="+mn-ea"/>
              <a:cs typeface="+mn-cs"/>
            </a:endParaRPr>
          </a:p>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will die Initiative über die wir heute sprechen überhaupt?</a:t>
            </a:r>
            <a:endParaRPr lang="de-CH" dirty="0"/>
          </a:p>
        </p:txBody>
      </p:sp>
      <p:sp>
        <p:nvSpPr>
          <p:cNvPr id="4" name="Foliennummernplatzhalter 3"/>
          <p:cNvSpPr>
            <a:spLocks noGrp="1"/>
          </p:cNvSpPr>
          <p:nvPr>
            <p:ph type="sldNum" sz="quarter" idx="5"/>
          </p:nvPr>
        </p:nvSpPr>
        <p:spPr/>
        <p:txBody>
          <a:bodyPr/>
          <a:lstStyle/>
          <a:p>
            <a:pPr>
              <a:defRPr/>
            </a:pPr>
            <a:fld id="{89E394EA-D8F7-408C-A8FB-A6F0FE868EE4}" type="slidenum">
              <a:rPr lang="de-CH" smtClean="0"/>
              <a:t>2</a:t>
            </a:fld>
            <a:endParaRPr lang="de-CH"/>
          </a:p>
        </p:txBody>
      </p:sp>
    </p:spTree>
    <p:extLst>
      <p:ext uri="{BB962C8B-B14F-4D97-AF65-F5344CB8AC3E}">
        <p14:creationId xmlns:p14="http://schemas.microsoft.com/office/powerpoint/2010/main" val="3219032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err="1"/>
              <a:t>Wenn</a:t>
            </a:r>
            <a:r>
              <a:rPr dirty="0"/>
              <a:t> </a:t>
            </a:r>
            <a:r>
              <a:rPr dirty="0" err="1"/>
              <a:t>wir</a:t>
            </a:r>
            <a:r>
              <a:rPr dirty="0"/>
              <a:t> den </a:t>
            </a:r>
            <a:r>
              <a:rPr dirty="0" err="1"/>
              <a:t>Steursatz</a:t>
            </a:r>
            <a:r>
              <a:rPr dirty="0"/>
              <a:t> </a:t>
            </a:r>
            <a:r>
              <a:rPr dirty="0" err="1"/>
              <a:t>erhöhen</a:t>
            </a:r>
            <a:r>
              <a:rPr dirty="0"/>
              <a:t>, </a:t>
            </a:r>
            <a:r>
              <a:rPr dirty="0" err="1"/>
              <a:t>dann</a:t>
            </a:r>
            <a:r>
              <a:rPr dirty="0"/>
              <a:t> </a:t>
            </a:r>
            <a:r>
              <a:rPr dirty="0" err="1"/>
              <a:t>sähe</a:t>
            </a:r>
            <a:r>
              <a:rPr dirty="0"/>
              <a:t> das so </a:t>
            </a:r>
            <a:r>
              <a:rPr dirty="0" err="1"/>
              <a:t>aus</a:t>
            </a:r>
            <a:r>
              <a:rPr dirty="0"/>
              <a:t>: </a:t>
            </a:r>
            <a:br>
              <a:rPr dirty="0"/>
            </a:br>
            <a:br>
              <a:rPr dirty="0"/>
            </a:br>
            <a:r>
              <a:rPr dirty="0"/>
              <a:t>Der </a:t>
            </a:r>
            <a:r>
              <a:rPr dirty="0" err="1"/>
              <a:t>Anteil</a:t>
            </a:r>
            <a:r>
              <a:rPr dirty="0"/>
              <a:t> des </a:t>
            </a:r>
            <a:r>
              <a:rPr dirty="0" err="1"/>
              <a:t>Steuerbetrags</a:t>
            </a:r>
            <a:r>
              <a:rPr dirty="0"/>
              <a:t>, der </a:t>
            </a:r>
            <a:r>
              <a:rPr dirty="0" err="1"/>
              <a:t>abgegeben</a:t>
            </a:r>
            <a:r>
              <a:rPr dirty="0"/>
              <a:t> </a:t>
            </a:r>
            <a:r>
              <a:rPr dirty="0" err="1"/>
              <a:t>werden</a:t>
            </a:r>
            <a:r>
              <a:rPr dirty="0"/>
              <a:t> muss </a:t>
            </a:r>
            <a:r>
              <a:rPr dirty="0" err="1"/>
              <a:t>wird</a:t>
            </a:r>
            <a:r>
              <a:rPr dirty="0"/>
              <a:t> </a:t>
            </a:r>
            <a:r>
              <a:rPr dirty="0" err="1"/>
              <a:t>erhöht</a:t>
            </a:r>
            <a:r>
              <a:rPr dirty="0"/>
              <a:t>. </a:t>
            </a:r>
            <a:br>
              <a:rPr dirty="0"/>
            </a:br>
            <a:r>
              <a:rPr dirty="0"/>
              <a:t>Das </a:t>
            </a:r>
            <a:r>
              <a:rPr dirty="0" err="1"/>
              <a:t>machen</a:t>
            </a:r>
            <a:r>
              <a:rPr dirty="0"/>
              <a:t> </a:t>
            </a:r>
            <a:r>
              <a:rPr dirty="0" err="1"/>
              <a:t>wir</a:t>
            </a:r>
            <a:r>
              <a:rPr dirty="0"/>
              <a:t> </a:t>
            </a:r>
            <a:r>
              <a:rPr dirty="0" err="1"/>
              <a:t>mit</a:t>
            </a:r>
            <a:r>
              <a:rPr dirty="0"/>
              <a:t> der 99%-Initiative </a:t>
            </a:r>
            <a:r>
              <a:rPr dirty="0" err="1"/>
              <a:t>nicht</a:t>
            </a:r>
            <a:r>
              <a:rPr dirty="0"/>
              <a:t>.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err="1"/>
              <a:t>sondern</a:t>
            </a:r>
            <a:r>
              <a:rPr dirty="0"/>
              <a:t> </a:t>
            </a:r>
            <a:r>
              <a:rPr dirty="0" err="1"/>
              <a:t>wir</a:t>
            </a:r>
            <a:r>
              <a:rPr dirty="0"/>
              <a:t> </a:t>
            </a:r>
            <a:r>
              <a:rPr dirty="0" err="1"/>
              <a:t>erweitern</a:t>
            </a:r>
            <a:r>
              <a:rPr dirty="0"/>
              <a:t> </a:t>
            </a:r>
            <a:r>
              <a:rPr dirty="0" err="1"/>
              <a:t>stattdessen</a:t>
            </a:r>
            <a:r>
              <a:rPr dirty="0"/>
              <a:t> die </a:t>
            </a:r>
            <a:r>
              <a:rPr dirty="0" err="1"/>
              <a:t>Bemessungsgrundlage</a:t>
            </a:r>
            <a:r>
              <a:rPr dirty="0"/>
              <a:t>. </a:t>
            </a:r>
            <a:br>
              <a:rPr dirty="0"/>
            </a:br>
            <a:br>
              <a:rPr dirty="0"/>
            </a:br>
            <a:r>
              <a:rPr dirty="0"/>
              <a:t>Das </a:t>
            </a:r>
            <a:r>
              <a:rPr dirty="0" err="1"/>
              <a:t>Gesamteinkommen</a:t>
            </a:r>
            <a:r>
              <a:rPr dirty="0"/>
              <a:t> der </a:t>
            </a:r>
            <a:r>
              <a:rPr dirty="0" err="1"/>
              <a:t>zu</a:t>
            </a:r>
            <a:r>
              <a:rPr dirty="0"/>
              <a:t> </a:t>
            </a:r>
            <a:r>
              <a:rPr dirty="0" err="1"/>
              <a:t>besteuernden</a:t>
            </a:r>
            <a:r>
              <a:rPr dirty="0"/>
              <a:t> Person </a:t>
            </a:r>
            <a:r>
              <a:rPr dirty="0" err="1"/>
              <a:t>ist</a:t>
            </a:r>
            <a:r>
              <a:rPr dirty="0"/>
              <a:t> </a:t>
            </a:r>
            <a:r>
              <a:rPr dirty="0" err="1"/>
              <a:t>immernoch</a:t>
            </a:r>
            <a:r>
              <a:rPr dirty="0"/>
              <a:t> </a:t>
            </a:r>
            <a:r>
              <a:rPr dirty="0" err="1"/>
              <a:t>gleich</a:t>
            </a:r>
            <a:r>
              <a:rPr dirty="0"/>
              <a:t> und </a:t>
            </a:r>
            <a:r>
              <a:rPr dirty="0" err="1"/>
              <a:t>auch</a:t>
            </a:r>
            <a:r>
              <a:rPr dirty="0"/>
              <a:t> das </a:t>
            </a:r>
            <a:r>
              <a:rPr dirty="0" err="1"/>
              <a:t>steurbare</a:t>
            </a:r>
            <a:r>
              <a:rPr dirty="0"/>
              <a:t> </a:t>
            </a:r>
            <a:r>
              <a:rPr dirty="0" err="1"/>
              <a:t>Einkommen</a:t>
            </a:r>
            <a:r>
              <a:rPr dirty="0"/>
              <a:t> </a:t>
            </a:r>
            <a:r>
              <a:rPr dirty="0" err="1"/>
              <a:t>ist</a:t>
            </a:r>
            <a:r>
              <a:rPr dirty="0"/>
              <a:t> </a:t>
            </a:r>
            <a:r>
              <a:rPr dirty="0" err="1"/>
              <a:t>immernoch</a:t>
            </a:r>
            <a:r>
              <a:rPr dirty="0"/>
              <a:t> </a:t>
            </a:r>
            <a:r>
              <a:rPr dirty="0" err="1"/>
              <a:t>gleich</a:t>
            </a:r>
            <a:r>
              <a:rPr dirty="0"/>
              <a:t>. </a:t>
            </a:r>
            <a:br>
              <a:rPr dirty="0"/>
            </a:br>
            <a:r>
              <a:rPr dirty="0"/>
              <a:t>Aber die </a:t>
            </a:r>
            <a:r>
              <a:rPr dirty="0" err="1"/>
              <a:t>Bemessungsgrundlage</a:t>
            </a:r>
            <a:r>
              <a:rPr dirty="0"/>
              <a:t> </a:t>
            </a:r>
            <a:r>
              <a:rPr dirty="0" err="1"/>
              <a:t>für</a:t>
            </a:r>
            <a:r>
              <a:rPr dirty="0"/>
              <a:t> das </a:t>
            </a:r>
            <a:r>
              <a:rPr dirty="0" err="1"/>
              <a:t>Ausrechnen</a:t>
            </a:r>
            <a:r>
              <a:rPr dirty="0"/>
              <a:t> des </a:t>
            </a:r>
            <a:r>
              <a:rPr dirty="0" err="1"/>
              <a:t>Steurbetrags</a:t>
            </a:r>
            <a:r>
              <a:rPr dirty="0"/>
              <a:t> </a:t>
            </a:r>
            <a:r>
              <a:rPr dirty="0" err="1"/>
              <a:t>wird</a:t>
            </a:r>
            <a:r>
              <a:rPr dirty="0"/>
              <a:t> </a:t>
            </a:r>
            <a:r>
              <a:rPr dirty="0" err="1"/>
              <a:t>verändert</a:t>
            </a:r>
            <a:r>
              <a:rPr dirty="0"/>
              <a:t>. </a:t>
            </a:r>
            <a:br>
              <a:rPr dirty="0"/>
            </a:br>
            <a:r>
              <a:rPr dirty="0"/>
              <a:t>Neu </a:t>
            </a:r>
            <a:r>
              <a:rPr dirty="0" err="1"/>
              <a:t>werden</a:t>
            </a:r>
            <a:r>
              <a:rPr dirty="0"/>
              <a:t> </a:t>
            </a:r>
            <a:r>
              <a:rPr dirty="0" err="1"/>
              <a:t>nämlich</a:t>
            </a:r>
            <a:r>
              <a:rPr dirty="0"/>
              <a:t> 150% des </a:t>
            </a:r>
            <a:r>
              <a:rPr dirty="0" err="1"/>
              <a:t>steuerbaren</a:t>
            </a:r>
            <a:r>
              <a:rPr dirty="0"/>
              <a:t> </a:t>
            </a:r>
            <a:r>
              <a:rPr dirty="0" err="1"/>
              <a:t>Einkommens</a:t>
            </a:r>
            <a:r>
              <a:rPr dirty="0"/>
              <a:t> </a:t>
            </a:r>
            <a:r>
              <a:rPr dirty="0" err="1"/>
              <a:t>für</a:t>
            </a:r>
            <a:r>
              <a:rPr dirty="0"/>
              <a:t> die </a:t>
            </a:r>
            <a:r>
              <a:rPr dirty="0" err="1"/>
              <a:t>Rechnung</a:t>
            </a:r>
            <a:r>
              <a:rPr dirty="0"/>
              <a:t> </a:t>
            </a:r>
            <a:r>
              <a:rPr dirty="0" err="1"/>
              <a:t>verwendet</a:t>
            </a:r>
            <a:r>
              <a:rPr dirty="0"/>
              <a:t>. </a:t>
            </a:r>
            <a:br>
              <a:rPr dirty="0"/>
            </a:br>
            <a:endParaRPr dirty="0"/>
          </a:p>
          <a:p>
            <a:pPr>
              <a:defRPr/>
            </a:pPr>
            <a:r>
              <a:rPr dirty="0" err="1"/>
              <a:t>Wir</a:t>
            </a:r>
            <a:r>
              <a:rPr dirty="0"/>
              <a:t> </a:t>
            </a:r>
            <a:r>
              <a:rPr dirty="0" err="1"/>
              <a:t>multiplizieren</a:t>
            </a:r>
            <a:r>
              <a:rPr dirty="0"/>
              <a:t> also das </a:t>
            </a:r>
            <a:r>
              <a:rPr dirty="0" err="1"/>
              <a:t>steuerbare</a:t>
            </a:r>
            <a:r>
              <a:rPr dirty="0"/>
              <a:t> </a:t>
            </a:r>
            <a:r>
              <a:rPr dirty="0" err="1"/>
              <a:t>Einkommen</a:t>
            </a:r>
            <a:r>
              <a:rPr dirty="0"/>
              <a:t> mal 1.5 und </a:t>
            </a:r>
            <a:r>
              <a:rPr dirty="0" err="1"/>
              <a:t>verrechnen</a:t>
            </a:r>
            <a:r>
              <a:rPr dirty="0"/>
              <a:t> dies </a:t>
            </a:r>
            <a:r>
              <a:rPr dirty="0" err="1"/>
              <a:t>anschliessend</a:t>
            </a:r>
            <a:r>
              <a:rPr dirty="0"/>
              <a:t> </a:t>
            </a:r>
            <a:r>
              <a:rPr dirty="0" err="1"/>
              <a:t>wie</a:t>
            </a:r>
            <a:r>
              <a:rPr dirty="0"/>
              <a:t> </a:t>
            </a:r>
            <a:r>
              <a:rPr dirty="0" err="1"/>
              <a:t>zuvor</a:t>
            </a:r>
            <a:r>
              <a:rPr dirty="0"/>
              <a:t> </a:t>
            </a:r>
            <a:r>
              <a:rPr dirty="0" err="1"/>
              <a:t>mit</a:t>
            </a:r>
            <a:r>
              <a:rPr dirty="0"/>
              <a:t> dem </a:t>
            </a:r>
            <a:r>
              <a:rPr dirty="0" err="1"/>
              <a:t>Steuersatz</a:t>
            </a:r>
            <a:r>
              <a:rPr dirty="0"/>
              <a:t>. </a:t>
            </a:r>
            <a:br>
              <a:rPr dirty="0"/>
            </a:br>
            <a:br>
              <a:rPr dirty="0"/>
            </a:br>
            <a:r>
              <a:rPr dirty="0"/>
              <a:t>—&gt; </a:t>
            </a:r>
            <a:r>
              <a:rPr dirty="0" err="1"/>
              <a:t>wir</a:t>
            </a:r>
            <a:r>
              <a:rPr dirty="0"/>
              <a:t> </a:t>
            </a:r>
            <a:r>
              <a:rPr dirty="0" err="1"/>
              <a:t>machen</a:t>
            </a:r>
            <a:r>
              <a:rPr dirty="0"/>
              <a:t> das </a:t>
            </a:r>
            <a:r>
              <a:rPr dirty="0" err="1"/>
              <a:t>Gegenteil</a:t>
            </a:r>
            <a:r>
              <a:rPr dirty="0"/>
              <a:t> von der </a:t>
            </a:r>
            <a:r>
              <a:rPr dirty="0" err="1"/>
              <a:t>heutigen</a:t>
            </a:r>
            <a:r>
              <a:rPr dirty="0"/>
              <a:t> </a:t>
            </a:r>
            <a:r>
              <a:rPr dirty="0" err="1"/>
              <a:t>Privilegierung</a:t>
            </a:r>
            <a:r>
              <a:rPr dirty="0"/>
              <a:t> von </a:t>
            </a:r>
            <a:r>
              <a:rPr dirty="0" err="1"/>
              <a:t>Dividenden</a:t>
            </a:r>
            <a:r>
              <a:rPr dirty="0"/>
              <a:t> </a:t>
            </a:r>
            <a:br>
              <a:rPr dirty="0"/>
            </a:br>
            <a:br>
              <a:rPr dirty="0"/>
            </a:br>
            <a:r>
              <a:rPr dirty="0" err="1"/>
              <a:t>Gibt</a:t>
            </a:r>
            <a:r>
              <a:rPr dirty="0"/>
              <a:t> es </a:t>
            </a:r>
            <a:r>
              <a:rPr dirty="0" err="1"/>
              <a:t>dazu</a:t>
            </a:r>
            <a:r>
              <a:rPr dirty="0"/>
              <a:t> </a:t>
            </a:r>
            <a:r>
              <a:rPr dirty="0" err="1"/>
              <a:t>noch</a:t>
            </a:r>
            <a:r>
              <a:rPr dirty="0"/>
              <a:t> </a:t>
            </a:r>
            <a:r>
              <a:rPr dirty="0" err="1"/>
              <a:t>Fragen</a:t>
            </a:r>
            <a:r>
              <a:rPr dirty="0"/>
              <a:t>?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89E394EA-D8F7-408C-A8FB-A6F0FE868EE4}" type="slidenum">
              <a:rPr lang="de-CH" smtClean="0"/>
              <a:t>22</a:t>
            </a:fld>
            <a:endParaRPr lang="de-CH"/>
          </a:p>
        </p:txBody>
      </p:sp>
    </p:spTree>
    <p:extLst>
      <p:ext uri="{BB962C8B-B14F-4D97-AF65-F5344CB8AC3E}">
        <p14:creationId xmlns:p14="http://schemas.microsoft.com/office/powerpoint/2010/main" val="3344293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CH" dirty="0"/>
              <a:t>Was soll mit dem Geld passieren? </a:t>
            </a:r>
            <a:r>
              <a:rPr lang="en-US" dirty="0" err="1">
                <a:latin typeface="Montserrat" panose="00000500000000000000" pitchFamily="2" charset="0"/>
              </a:rPr>
              <a:t>Schätzung</a:t>
            </a:r>
            <a:r>
              <a:rPr lang="en-US" dirty="0">
                <a:latin typeface="Montserrat" panose="00000500000000000000" pitchFamily="2" charset="0"/>
              </a:rPr>
              <a:t>, </a:t>
            </a:r>
            <a:r>
              <a:rPr lang="en-US" dirty="0" err="1">
                <a:latin typeface="Montserrat" panose="00000500000000000000" pitchFamily="2" charset="0"/>
              </a:rPr>
              <a:t>wenn</a:t>
            </a:r>
            <a:r>
              <a:rPr lang="en-US" dirty="0">
                <a:latin typeface="Montserrat" panose="00000500000000000000" pitchFamily="2" charset="0"/>
              </a:rPr>
              <a:t> </a:t>
            </a:r>
            <a:r>
              <a:rPr lang="en-US" dirty="0" err="1">
                <a:latin typeface="Montserrat" panose="00000500000000000000" pitchFamily="2" charset="0"/>
              </a:rPr>
              <a:t>wir</a:t>
            </a:r>
            <a:r>
              <a:rPr lang="en-US" dirty="0">
                <a:latin typeface="Montserrat" panose="00000500000000000000" pitchFamily="2" charset="0"/>
              </a:rPr>
              <a:t> von </a:t>
            </a:r>
            <a:r>
              <a:rPr lang="en-US" dirty="0" err="1">
                <a:latin typeface="Montserrat" panose="00000500000000000000" pitchFamily="2" charset="0"/>
              </a:rPr>
              <a:t>unserem</a:t>
            </a:r>
            <a:r>
              <a:rPr lang="en-US" dirty="0">
                <a:latin typeface="Montserrat" panose="00000500000000000000" pitchFamily="2" charset="0"/>
              </a:rPr>
              <a:t> </a:t>
            </a:r>
            <a:r>
              <a:rPr lang="en-US" dirty="0" err="1">
                <a:latin typeface="Montserrat" panose="00000500000000000000" pitchFamily="2" charset="0"/>
              </a:rPr>
              <a:t>Umsetzungsvorschlag</a:t>
            </a:r>
            <a:r>
              <a:rPr lang="en-US" dirty="0">
                <a:latin typeface="Montserrat" panose="00000500000000000000" pitchFamily="2" charset="0"/>
              </a:rPr>
              <a:t> </a:t>
            </a:r>
            <a:r>
              <a:rPr lang="en-US" dirty="0" err="1">
                <a:latin typeface="Montserrat" panose="00000500000000000000" pitchFamily="2" charset="0"/>
              </a:rPr>
              <a:t>ausgehen</a:t>
            </a:r>
            <a:r>
              <a:rPr lang="en-US" dirty="0">
                <a:latin typeface="Montserrat" panose="00000500000000000000" pitchFamily="2" charset="0"/>
              </a:rPr>
              <a:t>:</a:t>
            </a:r>
            <a:br>
              <a:rPr lang="en-US" dirty="0">
                <a:latin typeface="Montserrat" panose="00000500000000000000" pitchFamily="2" charset="0"/>
              </a:rPr>
            </a:br>
            <a:r>
              <a:rPr lang="en-US" b="1" dirty="0" err="1">
                <a:latin typeface="Montserrat" panose="00000500000000000000" pitchFamily="2" charset="0"/>
              </a:rPr>
              <a:t>insgesamt</a:t>
            </a:r>
            <a:r>
              <a:rPr lang="en-US" b="1" dirty="0">
                <a:latin typeface="Montserrat" panose="00000500000000000000" pitchFamily="2" charset="0"/>
              </a:rPr>
              <a:t> ca. 10 </a:t>
            </a:r>
            <a:r>
              <a:rPr lang="en-US" b="1" dirty="0" err="1">
                <a:latin typeface="Montserrat" panose="00000500000000000000" pitchFamily="2" charset="0"/>
              </a:rPr>
              <a:t>Milliarden</a:t>
            </a:r>
            <a:r>
              <a:rPr lang="en-US" b="1" dirty="0">
                <a:latin typeface="Montserrat" panose="00000500000000000000" pitchFamily="2" charset="0"/>
              </a:rPr>
              <a:t>. CHF </a:t>
            </a:r>
            <a:r>
              <a:rPr lang="en-US" b="1" dirty="0" err="1">
                <a:latin typeface="Montserrat" panose="00000500000000000000" pitchFamily="2" charset="0"/>
              </a:rPr>
              <a:t>zusätzliche</a:t>
            </a:r>
            <a:r>
              <a:rPr lang="en-US" b="1" dirty="0">
                <a:latin typeface="Montserrat" panose="00000500000000000000" pitchFamily="2" charset="0"/>
              </a:rPr>
              <a:t> </a:t>
            </a:r>
            <a:r>
              <a:rPr lang="en-US" b="1" dirty="0" err="1">
                <a:latin typeface="Montserrat" panose="00000500000000000000" pitchFamily="2" charset="0"/>
              </a:rPr>
              <a:t>Steuereinnahmen</a:t>
            </a:r>
            <a:r>
              <a:rPr lang="en-US" b="1" dirty="0">
                <a:latin typeface="Montserrat" panose="00000500000000000000" pitchFamily="2" charset="0"/>
              </a:rPr>
              <a:t>.</a:t>
            </a:r>
            <a:br>
              <a:rPr lang="en-US" b="1" dirty="0">
                <a:latin typeface="Montserrat" panose="00000500000000000000" pitchFamily="2" charset="0"/>
              </a:rPr>
            </a:br>
            <a:endParaRPr lang="en-US" dirty="0">
              <a:latin typeface="Montserrat" panose="00000500000000000000" pitchFamily="2" charset="0"/>
            </a:endParaRPr>
          </a:p>
          <a:p>
            <a:pPr>
              <a:defRPr/>
            </a:pPr>
            <a:br>
              <a:rPr lang="de-CH" dirty="0"/>
            </a:br>
            <a:r>
              <a:rPr lang="de-DE" dirty="0"/>
              <a:t>Die Mehreinnahmen werden verwendet, um die breite Bevölkerung zu entlasten. Hierzu gibt es grundsätzlich zwei Möglichkeiten: Tiefe und mittlere Arbeitseinkommen (z.B. solche unter 100‘000 Franken) werden reduziert besteuert. Oder Investitionen in die soziale Wohlfahrt werden erhöht. </a:t>
            </a:r>
            <a:br>
              <a:rPr lang="de-DE" dirty="0"/>
            </a:br>
            <a:r>
              <a:rPr lang="de-DE" dirty="0"/>
              <a:t>Beispiele: </a:t>
            </a:r>
            <a:br>
              <a:rPr lang="de-DE" dirty="0"/>
            </a:br>
            <a:br>
              <a:rPr lang="de-DE" dirty="0"/>
            </a:br>
            <a:r>
              <a:rPr sz="1100" b="1" i="0" u="none" dirty="0" err="1">
                <a:solidFill>
                  <a:srgbClr val="000000"/>
                </a:solidFill>
                <a:latin typeface="Arial"/>
                <a:ea typeface="Arial"/>
                <a:cs typeface="Arial"/>
              </a:rPr>
              <a:t>Gebührenfreie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Kitas</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finanzieren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damit</a:t>
            </a:r>
            <a:r>
              <a:rPr sz="1100" b="1" i="0" u="none" dirty="0">
                <a:solidFill>
                  <a:srgbClr val="000000"/>
                </a:solidFill>
                <a:latin typeface="Arial"/>
                <a:ea typeface="Arial"/>
                <a:cs typeface="Arial"/>
              </a:rPr>
              <a:t> die Schweiz </a:t>
            </a:r>
            <a:r>
              <a:rPr sz="1100" b="1" i="0" u="none" dirty="0" err="1">
                <a:solidFill>
                  <a:srgbClr val="000000"/>
                </a:solidFill>
                <a:latin typeface="Arial"/>
                <a:ea typeface="Arial"/>
                <a:cs typeface="Arial"/>
              </a:rPr>
              <a:t>bei</a:t>
            </a:r>
            <a:r>
              <a:rPr sz="1100" b="1" i="0" u="none" dirty="0">
                <a:solidFill>
                  <a:srgbClr val="000000"/>
                </a:solidFill>
                <a:latin typeface="Arial"/>
                <a:ea typeface="Arial"/>
                <a:cs typeface="Arial"/>
              </a:rPr>
              <a:t> der </a:t>
            </a:r>
            <a:r>
              <a:rPr sz="1100" b="1" i="0" u="none" dirty="0" err="1">
                <a:solidFill>
                  <a:srgbClr val="000000"/>
                </a:solidFill>
                <a:latin typeface="Arial"/>
                <a:ea typeface="Arial"/>
                <a:cs typeface="Arial"/>
              </a:rPr>
              <a:t>Gleichstellung</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endlich</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vorwärts</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kommt</a:t>
            </a:r>
            <a:r>
              <a:rPr sz="1100" b="1" i="0" u="none" dirty="0">
                <a:solidFill>
                  <a:srgbClr val="000000"/>
                </a:solidFill>
                <a:latin typeface="Arial"/>
                <a:ea typeface="Arial"/>
                <a:cs typeface="Arial"/>
              </a:rPr>
              <a:t> und </a:t>
            </a:r>
            <a:r>
              <a:rPr sz="1100" b="1" i="0" u="none" dirty="0" err="1">
                <a:solidFill>
                  <a:srgbClr val="000000"/>
                </a:solidFill>
                <a:latin typeface="Arial"/>
                <a:ea typeface="Arial"/>
                <a:cs typeface="Arial"/>
              </a:rPr>
              <a:t>vorwiegend</a:t>
            </a:r>
            <a:r>
              <a:rPr sz="1100" b="1" i="0" u="none" dirty="0">
                <a:solidFill>
                  <a:srgbClr val="000000"/>
                </a:solidFill>
                <a:latin typeface="Arial"/>
                <a:ea typeface="Arial"/>
                <a:cs typeface="Arial"/>
              </a:rPr>
              <a:t> Frauen von der </a:t>
            </a:r>
            <a:r>
              <a:rPr sz="1100" b="1" i="0" u="none" dirty="0" err="1">
                <a:solidFill>
                  <a:srgbClr val="000000"/>
                </a:solidFill>
                <a:latin typeface="Arial"/>
                <a:ea typeface="Arial"/>
                <a:cs typeface="Arial"/>
              </a:rPr>
              <a:t>Doppelbelastung</a:t>
            </a:r>
            <a:r>
              <a:rPr sz="1100" b="1" i="0" u="none" dirty="0">
                <a:solidFill>
                  <a:srgbClr val="000000"/>
                </a:solidFill>
                <a:latin typeface="Arial"/>
                <a:ea typeface="Arial"/>
                <a:cs typeface="Arial"/>
              </a:rPr>
              <a:t> der </a:t>
            </a:r>
            <a:r>
              <a:rPr sz="1100" b="1" i="0" u="none" dirty="0" err="1">
                <a:solidFill>
                  <a:srgbClr val="000000"/>
                </a:solidFill>
                <a:latin typeface="Arial"/>
                <a:ea typeface="Arial"/>
                <a:cs typeface="Arial"/>
              </a:rPr>
              <a:t>Kinderbetreuung</a:t>
            </a:r>
            <a:r>
              <a:rPr sz="1100" b="1" i="0" u="none" dirty="0">
                <a:solidFill>
                  <a:srgbClr val="000000"/>
                </a:solidFill>
                <a:latin typeface="Arial"/>
                <a:ea typeface="Arial"/>
                <a:cs typeface="Arial"/>
              </a:rPr>
              <a:t> und </a:t>
            </a:r>
            <a:r>
              <a:rPr sz="1100" b="1" i="0" u="none" dirty="0" err="1">
                <a:solidFill>
                  <a:srgbClr val="000000"/>
                </a:solidFill>
                <a:latin typeface="Arial"/>
                <a:ea typeface="Arial"/>
                <a:cs typeface="Arial"/>
              </a:rPr>
              <a:t>Erwerbsarbeit</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entlastet</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werden</a:t>
            </a:r>
            <a:r>
              <a:rPr sz="1100" b="1" i="0" u="none" dirty="0">
                <a:solidFill>
                  <a:srgbClr val="000000"/>
                </a:solidFill>
                <a:latin typeface="Arial"/>
                <a:ea typeface="Arial"/>
                <a:cs typeface="Arial"/>
              </a:rPr>
              <a:t>.</a:t>
            </a:r>
          </a:p>
          <a:p>
            <a:pPr>
              <a:defRPr/>
            </a:pPr>
            <a:r>
              <a:rPr sz="1100" b="1" i="0" u="none" dirty="0">
                <a:solidFill>
                  <a:srgbClr val="000000"/>
                </a:solidFill>
                <a:latin typeface="Arial"/>
                <a:ea typeface="Arial"/>
                <a:cs typeface="Arial"/>
              </a:rPr>
              <a:t>Ins </a:t>
            </a:r>
            <a:r>
              <a:rPr sz="1100" b="1" i="0" u="none" dirty="0" err="1">
                <a:solidFill>
                  <a:srgbClr val="000000"/>
                </a:solidFill>
                <a:latin typeface="Arial"/>
                <a:ea typeface="Arial"/>
                <a:cs typeface="Arial"/>
              </a:rPr>
              <a:t>Gesundheitssystem</a:t>
            </a:r>
            <a:r>
              <a:rPr sz="1100" b="1" i="0" u="none" dirty="0">
                <a:solidFill>
                  <a:srgbClr val="000000"/>
                </a:solidFill>
                <a:latin typeface="Arial"/>
                <a:ea typeface="Arial"/>
                <a:cs typeface="Arial"/>
              </a:rPr>
              <a:t> und in </a:t>
            </a:r>
            <a:r>
              <a:rPr sz="1100" b="1" i="0" u="none" dirty="0" err="1">
                <a:solidFill>
                  <a:srgbClr val="000000"/>
                </a:solidFill>
                <a:latin typeface="Arial"/>
                <a:ea typeface="Arial"/>
                <a:cs typeface="Arial"/>
              </a:rPr>
              <a:t>Prämienverbilligungen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investieren</a:t>
            </a:r>
            <a:r>
              <a:rPr sz="1100" b="1" i="0" u="none" dirty="0">
                <a:solidFill>
                  <a:srgbClr val="000000"/>
                </a:solidFill>
                <a:latin typeface="Arial"/>
                <a:ea typeface="Arial"/>
                <a:cs typeface="Arial"/>
              </a:rPr>
              <a:t>, um </a:t>
            </a:r>
            <a:r>
              <a:rPr sz="1100" b="1" i="0" u="none" dirty="0" err="1">
                <a:solidFill>
                  <a:srgbClr val="000000"/>
                </a:solidFill>
                <a:latin typeface="Arial"/>
                <a:ea typeface="Arial"/>
                <a:cs typeface="Arial"/>
              </a:rPr>
              <a:t>Familien</a:t>
            </a:r>
            <a:r>
              <a:rPr sz="1100" b="1" i="0" u="none" dirty="0">
                <a:solidFill>
                  <a:srgbClr val="000000"/>
                </a:solidFill>
                <a:latin typeface="Arial"/>
                <a:ea typeface="Arial"/>
                <a:cs typeface="Arial"/>
              </a:rPr>
              <a:t> und </a:t>
            </a:r>
            <a:r>
              <a:rPr sz="1100" b="1" i="0" u="none" dirty="0" err="1">
                <a:solidFill>
                  <a:srgbClr val="000000"/>
                </a:solidFill>
                <a:latin typeface="Arial"/>
                <a:ea typeface="Arial"/>
                <a:cs typeface="Arial"/>
              </a:rPr>
              <a:t>tiefe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Einkommen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bei</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einem</a:t>
            </a:r>
            <a:r>
              <a:rPr sz="1100" b="1" i="0" u="none" dirty="0">
                <a:solidFill>
                  <a:srgbClr val="000000"/>
                </a:solidFill>
                <a:latin typeface="Arial"/>
                <a:ea typeface="Arial"/>
                <a:cs typeface="Arial"/>
              </a:rPr>
              <a:t> der </a:t>
            </a:r>
            <a:r>
              <a:rPr sz="1100" b="1" i="0" u="none" dirty="0" err="1">
                <a:solidFill>
                  <a:srgbClr val="000000"/>
                </a:solidFill>
                <a:latin typeface="Arial"/>
                <a:ea typeface="Arial"/>
                <a:cs typeface="Arial"/>
              </a:rPr>
              <a:t>grössten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Ausgabenposten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zu</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unterstützen</a:t>
            </a:r>
            <a:r>
              <a:rPr sz="1100" b="1" i="0" u="none" dirty="0">
                <a:solidFill>
                  <a:srgbClr val="000000"/>
                </a:solidFill>
                <a:latin typeface="Arial"/>
                <a:ea typeface="Arial"/>
                <a:cs typeface="Arial"/>
              </a:rPr>
              <a:t>.</a:t>
            </a:r>
          </a:p>
          <a:p>
            <a:pPr>
              <a:defRPr/>
            </a:pPr>
            <a:r>
              <a:rPr sz="1100" b="1" i="0" u="none" dirty="0" err="1">
                <a:solidFill>
                  <a:srgbClr val="000000"/>
                </a:solidFill>
                <a:latin typeface="Arial"/>
                <a:ea typeface="Arial"/>
                <a:cs typeface="Arial"/>
              </a:rPr>
              <a:t>Weiterbildungsangebote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finanzieren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damit</a:t>
            </a:r>
            <a:r>
              <a:rPr sz="1100" b="1" i="0" u="none" dirty="0">
                <a:solidFill>
                  <a:srgbClr val="000000"/>
                </a:solidFill>
                <a:latin typeface="Arial"/>
                <a:ea typeface="Arial"/>
                <a:cs typeface="Arial"/>
              </a:rPr>
              <a:t> Menschen in </a:t>
            </a:r>
            <a:r>
              <a:rPr sz="1100" b="1" i="0" u="none" dirty="0" err="1">
                <a:solidFill>
                  <a:srgbClr val="000000"/>
                </a:solidFill>
                <a:latin typeface="Arial"/>
                <a:ea typeface="Arial"/>
                <a:cs typeface="Arial"/>
              </a:rPr>
              <a:t>schrumpfenden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oder</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klimaschädigenden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Branchen</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eine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Zukunftsperspektive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erhalten</a:t>
            </a:r>
            <a:r>
              <a:rPr sz="1100" b="1" i="0" u="none" dirty="0">
                <a:solidFill>
                  <a:srgbClr val="000000"/>
                </a:solidFill>
                <a:latin typeface="Arial"/>
                <a:ea typeface="Arial"/>
                <a:cs typeface="Arial"/>
              </a:rPr>
              <a:t>. </a:t>
            </a:r>
            <a:br>
              <a:rPr sz="1100" b="1" i="0" u="none" dirty="0">
                <a:solidFill>
                  <a:srgbClr val="000000"/>
                </a:solidFill>
                <a:latin typeface="Arial"/>
                <a:ea typeface="Arial"/>
                <a:cs typeface="Arial"/>
              </a:rPr>
            </a:br>
            <a:endParaRPr lang="de-DE" b="1" dirty="0"/>
          </a:p>
          <a:p>
            <a:pPr>
              <a:defRPr/>
            </a:pPr>
            <a:r>
              <a:rPr lang="de-DE" b="1" dirty="0"/>
              <a:t>—&gt; insbesondere von Investitionen in den Service Public würden insbesondere Frauen profitieren, die heute stärker von Armut betroffen sind und heute </a:t>
            </a:r>
            <a:r>
              <a:rPr lang="de-DE" b="1" dirty="0" err="1"/>
              <a:t>übermässig</a:t>
            </a:r>
            <a:r>
              <a:rPr lang="de-DE" b="1" dirty="0"/>
              <a:t> in Service Public </a:t>
            </a:r>
            <a:r>
              <a:rPr lang="de-DE" b="1" dirty="0" err="1"/>
              <a:t>bereichen</a:t>
            </a:r>
            <a:r>
              <a:rPr lang="de-DE" b="1" dirty="0"/>
              <a:t> arbeiten, die </a:t>
            </a:r>
            <a:r>
              <a:rPr lang="de-DE" b="1" dirty="0" err="1"/>
              <a:t>kaputtgesparrt</a:t>
            </a:r>
            <a:r>
              <a:rPr lang="de-DE" b="1" dirty="0"/>
              <a:t> wurden. </a:t>
            </a:r>
            <a:br>
              <a:rPr lang="de-DE" dirty="0"/>
            </a:br>
            <a:br>
              <a:rPr lang="de-DE" dirty="0"/>
            </a:br>
            <a:endParaRPr sz="1100" b="0" i="0" u="none" dirty="0">
              <a:solidFill>
                <a:srgbClr val="000000"/>
              </a:solidFill>
              <a:latin typeface="Arial"/>
              <a:ea typeface="Arial"/>
              <a:cs typeface="Arial"/>
            </a:endParaRPr>
          </a:p>
        </p:txBody>
      </p:sp>
      <p:sp>
        <p:nvSpPr>
          <p:cNvPr id="6" name="Slide Number Placeholder 3"/>
          <p:cNvSpPr>
            <a:spLocks noGrp="1"/>
          </p:cNvSpPr>
          <p:nvPr>
            <p:ph type="sldNum" sz="quarter" idx="5"/>
          </p:nvPr>
        </p:nvSpPr>
        <p:spPr bwMode="auto"/>
        <p:txBody>
          <a:bodyPr/>
          <a:lstStyle/>
          <a:p>
            <a:pPr>
              <a:defRPr/>
            </a:pPr>
            <a:fld id="{89E394EA-D8F7-408C-A8FB-A6F0FE868EE4}"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Nochmals zur Zusammenfassung</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R="0" lvl="0" algn="l">
              <a:spcBef>
                <a:spcPts val="0"/>
              </a:spcBef>
              <a:buNone/>
              <a:defRPr/>
            </a:pPr>
            <a:r>
              <a:rPr lang="de-DE">
                <a:latin typeface="Arial"/>
                <a:ea typeface="Arial"/>
                <a:cs typeface="Arial"/>
              </a:rPr>
              <a:t>Warum heisst die Initiative eigentlich 99%-Initiative?</a:t>
            </a:r>
            <a:endParaRPr/>
          </a:p>
          <a:p>
            <a:pPr marR="0" lvl="0" algn="l">
              <a:spcBef>
                <a:spcPts val="0"/>
              </a:spcBef>
              <a:buNone/>
              <a:defRPr/>
            </a:pPr>
            <a:endParaRPr lang="de-DE">
              <a:latin typeface="Arial"/>
              <a:ea typeface="Arial"/>
              <a:cs typeface="Arial"/>
            </a:endParaRPr>
          </a:p>
          <a:p>
            <a:pPr marR="0" lvl="0" algn="l">
              <a:spcBef>
                <a:spcPts val="0"/>
              </a:spcBef>
              <a:buNone/>
              <a:defRPr/>
            </a:pPr>
            <a:r>
              <a:rPr lang="de-DE">
                <a:latin typeface="Arial"/>
                <a:ea typeface="Arial"/>
                <a:cs typeface="Arial"/>
              </a:rPr>
              <a:t>ungefähr 1% der Leute genug Kapitaleinkommen, um nicht lohnabhängig zu sein (auch wenn viele von ihnen trotzdem arbeiten). </a:t>
            </a:r>
            <a:r>
              <a:rPr lang="de-DE">
                <a:solidFill>
                  <a:schemeClr val="dk1"/>
                </a:solidFill>
                <a:latin typeface="Arial"/>
                <a:ea typeface="Arial"/>
                <a:cs typeface="Arial"/>
              </a:rPr>
              <a:t>(zumindest in den westlichen Industriestaaten, in welcher die Bewegung hauptsächlich aktiv war). </a:t>
            </a:r>
            <a:endParaRPr/>
          </a:p>
          <a:p>
            <a:pPr marR="0" lvl="0" algn="l">
              <a:spcBef>
                <a:spcPts val="0"/>
              </a:spcBef>
              <a:buNone/>
              <a:defRPr/>
            </a:pPr>
            <a:endParaRPr lang="de-DE" b="1">
              <a:latin typeface="Arial"/>
              <a:ea typeface="Arial"/>
              <a:cs typeface="Arial"/>
            </a:endParaRPr>
          </a:p>
          <a:p>
            <a:pPr marR="0" lvl="0" algn="l">
              <a:spcBef>
                <a:spcPts val="0"/>
              </a:spcBef>
              <a:buNone/>
              <a:defRPr/>
            </a:pPr>
            <a:r>
              <a:rPr lang="de-DE" b="0">
                <a:latin typeface="Arial"/>
                <a:ea typeface="Arial"/>
                <a:cs typeface="Arial"/>
              </a:rPr>
              <a:t>Berechnung der 99%: </a:t>
            </a:r>
            <a:endParaRPr/>
          </a:p>
          <a:p>
            <a:pPr marR="0" lvl="0" algn="l">
              <a:spcBef>
                <a:spcPts val="0"/>
              </a:spcBef>
              <a:buClr>
                <a:schemeClr val="dk1"/>
              </a:buClr>
              <a:buSzPct val="122222"/>
              <a:buFont typeface="Arial"/>
              <a:buNone/>
              <a:defRPr/>
            </a:pPr>
            <a:r>
              <a:rPr lang="de-DE" sz="900" b="0">
                <a:solidFill>
                  <a:schemeClr val="dk1"/>
                </a:solidFill>
                <a:latin typeface="Verdana"/>
                <a:ea typeface="Verdana"/>
                <a:cs typeface="Verdana"/>
              </a:rPr>
              <a:t>Eine kurze Überschlagsrechnung zeigt, dass ein Freibetrag von 100k ungefähr 1% der Steuerpflichtigen treffen würde: Die Schweiz hat 5150k Steuerpflichtige, davon versteuern rund 65k über 3Mio. Vermögen. Bei einer angenommen durchschnittlichen Rendite von 3% sind also ziemlich genau 1% der Personen betroffen, real vermutlich sogar weniger (wegen diversen abzügen). Dies ist zwar keine mega exakte Berechnung, aber es geht auch um die Grössenordnung.</a:t>
            </a:r>
            <a:endParaRPr/>
          </a:p>
          <a:p>
            <a:pPr marR="0" lvl="0" algn="l">
              <a:spcBef>
                <a:spcPts val="0"/>
              </a:spcBef>
              <a:buClr>
                <a:schemeClr val="dk1"/>
              </a:buClr>
              <a:buSzPct val="122222"/>
              <a:buFont typeface="Arial"/>
              <a:buNone/>
              <a:defRPr/>
            </a:pPr>
            <a:endParaRPr lang="de-DE" sz="900">
              <a:solidFill>
                <a:schemeClr val="dk1"/>
              </a:solidFill>
              <a:latin typeface="Verdana"/>
              <a:ea typeface="Verdana"/>
              <a:cs typeface="Verdana"/>
            </a:endParaRPr>
          </a:p>
          <a:p>
            <a:pPr marR="0" lvl="0" algn="l">
              <a:spcBef>
                <a:spcPts val="0"/>
              </a:spcBef>
              <a:buClr>
                <a:schemeClr val="dk1"/>
              </a:buClr>
              <a:buSzPct val="122222"/>
              <a:buFont typeface="Arial"/>
              <a:buNone/>
              <a:defRPr/>
            </a:pPr>
            <a:r>
              <a:rPr lang="de-DE" sz="900">
                <a:solidFill>
                  <a:schemeClr val="dk1"/>
                </a:solidFill>
                <a:latin typeface="Verdana"/>
                <a:ea typeface="Verdana"/>
                <a:cs typeface="Verdana"/>
              </a:rPr>
              <a:t>Falls jemand nachfragt, wie man auf die 3% Rendite kommt:</a:t>
            </a:r>
            <a:endParaRPr/>
          </a:p>
          <a:p>
            <a:pPr marR="0" lvl="0" algn="l">
              <a:spcBef>
                <a:spcPts val="0"/>
              </a:spcBef>
              <a:buClr>
                <a:schemeClr val="dk1"/>
              </a:buClr>
              <a:buSzPct val="122222"/>
              <a:buFont typeface="Arial"/>
              <a:buNone/>
              <a:defRPr/>
            </a:pPr>
            <a:r>
              <a:rPr lang="de-DE" sz="900">
                <a:solidFill>
                  <a:schemeClr val="dk1"/>
                </a:solidFill>
                <a:latin typeface="Verdana"/>
                <a:ea typeface="Verdana"/>
                <a:cs typeface="Verdana"/>
              </a:rPr>
              <a:t>Die Annahme von 3% hängt mit folgenden überlegungen zusammen: Bei Risikoreichen Anlagen sind 5% Rendite drin, allerdings besteht die Hälfte der Schweizer Privatvermögen aus Immobilien (in den Steuerstatistiken leicht unterschätzt, aber immernoch viel), welche zu einem grossen Teil in Eigennutzung sind und somit kein Kapitaleinkommen im Sinn der Initiative generieren. Weitere relevante Teile sind in risikoarmen Anlagen investiert, nicht zu unterschätzende Teile auch auf Girokonti (zumindest bei den CS-Kund_innen, wobei die Studie leider schon 5 Jahre alt ist). Der Schnitt von 3% scheint somit realistisch. Es passt auch gut zu den Zahlen der  Volkswirtschaftlichen Gesamtrechnung: Exkl. PK-Renditen (PK Vermögen ist steuerfrei) und FISIM (was ja eine implzite, Volkswirtschaftliche Rechengrösse ist und keine realen Zahlungsströme abbildet) betrug die Summe 2013 der Kapitaleinkommen 50 Milliarden, also ziemlich genau 3% der 1667 Milliarden versteuerter Vermögen.</a:t>
            </a:r>
            <a:endParaRPr/>
          </a:p>
          <a:p>
            <a:pPr marR="0" lvl="0" algn="l">
              <a:spcBef>
                <a:spcPts val="0"/>
              </a:spcBef>
              <a:buNone/>
              <a:defRPr/>
            </a:pPr>
            <a:endParaRPr lang="de-DE">
              <a:latin typeface="Arial"/>
              <a:ea typeface="Arial"/>
              <a:cs typeface="Arial"/>
            </a:endParaRPr>
          </a:p>
          <a:p>
            <a:pPr marR="0" lvl="0" algn="l">
              <a:spcBef>
                <a:spcPts val="0"/>
              </a:spcBef>
              <a:buNone/>
              <a:defRPr/>
            </a:pPr>
            <a:endParaRPr lang="de-DE">
              <a:latin typeface="Arial"/>
              <a:ea typeface="Arial"/>
              <a:cs typeface="Arial"/>
            </a:endParaRPr>
          </a:p>
          <a:p>
            <a:pPr marR="0" lvl="0" algn="l">
              <a:spcBef>
                <a:spcPts val="0"/>
              </a:spcBef>
              <a:buNone/>
              <a:defRPr/>
            </a:pPr>
            <a:endParaRPr lang="de-DE">
              <a:latin typeface="Arial"/>
              <a:ea typeface="Arial"/>
              <a:cs typeface="Arial"/>
            </a:endParaRPr>
          </a:p>
          <a:p>
            <a:pPr marL="171450" marR="0" lvl="0" indent="-171450" algn="l">
              <a:spcBef>
                <a:spcPts val="0"/>
              </a:spcBef>
              <a:spcAft>
                <a:spcPts val="0"/>
              </a:spcAft>
              <a:buSzPct val="100000"/>
              <a:buFont typeface="Arial"/>
              <a:buNone/>
              <a:defRPr/>
            </a:pPr>
            <a:endParaRPr lang="de-DE" sz="1200" b="0" i="0" u="none" strike="noStrike" cap="none">
              <a:latin typeface="Arial"/>
              <a:ea typeface="Arial"/>
              <a:cs typeface="Arial"/>
            </a:endParaRPr>
          </a:p>
          <a:p>
            <a:pPr marL="0" marR="0" lvl="0" indent="0" algn="l">
              <a:lnSpc>
                <a:spcPct val="100000"/>
              </a:lnSpc>
              <a:spcBef>
                <a:spcPts val="0"/>
              </a:spcBef>
              <a:spcAft>
                <a:spcPts val="0"/>
              </a:spcAft>
              <a:buSzPct val="25000"/>
              <a:buFont typeface="Arial"/>
              <a:buNone/>
              <a:defRPr/>
            </a:pPr>
            <a:r>
              <a:rPr lang="de-DE" sz="1200" b="0" i="0" u="none" strike="noStrike" cap="none">
                <a:latin typeface="Calibri"/>
                <a:ea typeface="Calibri"/>
                <a:cs typeface="Calibri"/>
              </a:rPr>
              <a:t>Dauer: 5 Minuten</a:t>
            </a:r>
            <a:endParaRPr/>
          </a:p>
          <a:p>
            <a:pPr>
              <a:defRPr/>
            </a:pPr>
            <a:endParaRPr lang="de-CH"/>
          </a:p>
        </p:txBody>
      </p:sp>
      <p:sp>
        <p:nvSpPr>
          <p:cNvPr id="6" name="Slide Number Placeholder 3"/>
          <p:cNvSpPr>
            <a:spLocks noGrp="1"/>
          </p:cNvSpPr>
          <p:nvPr>
            <p:ph type="sldNum" sz="quarter" idx="5"/>
          </p:nvPr>
        </p:nvSpPr>
        <p:spPr bwMode="auto"/>
        <p:txBody>
          <a:bodyPr/>
          <a:lstStyle/>
          <a:p>
            <a:pPr>
              <a:defRPr/>
            </a:pPr>
            <a:fld id="{FE95DDBD-D4F6-A295-C832-6DAF16021648}"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CH" dirty="0"/>
              <a:t>5’</a:t>
            </a:r>
          </a:p>
        </p:txBody>
      </p:sp>
      <p:sp>
        <p:nvSpPr>
          <p:cNvPr id="6" name="Slide Number Placeholder 3"/>
          <p:cNvSpPr>
            <a:spLocks noGrp="1"/>
          </p:cNvSpPr>
          <p:nvPr>
            <p:ph type="sldNum" sz="quarter" idx="5"/>
          </p:nvPr>
        </p:nvSpPr>
        <p:spPr bwMode="auto"/>
        <p:txBody>
          <a:bodyPr/>
          <a:lstStyle/>
          <a:p>
            <a:pPr>
              <a:defRPr/>
            </a:pPr>
            <a:fld id="{89E394EA-D8F7-408C-A8FB-A6F0FE868EE4}" type="slidenum">
              <a:rPr/>
              <a:t>26</a:t>
            </a:fld>
            <a:endParaRPr/>
          </a:p>
        </p:txBody>
      </p:sp>
    </p:spTree>
    <p:extLst>
      <p:ext uri="{BB962C8B-B14F-4D97-AF65-F5344CB8AC3E}">
        <p14:creationId xmlns:p14="http://schemas.microsoft.com/office/powerpoint/2010/main" val="186115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lang="de-CH"/>
          </a:p>
          <a:p>
            <a:pPr>
              <a:defRPr/>
            </a:pPr>
            <a:endParaRPr lang="de-CH"/>
          </a:p>
          <a:p>
            <a:pPr>
              <a:defRPr/>
            </a:pPr>
            <a:r>
              <a:rPr lang="de-CH"/>
              <a:t>- Was würdet ihr den Argumenten entgegnen und jenen die hier nicht auf der Folie stehen? </a:t>
            </a:r>
          </a:p>
          <a:p>
            <a:pPr>
              <a:defRPr/>
            </a:pPr>
            <a:r>
              <a:rPr lang="de-CH"/>
              <a:t>—&gt; zuerst Argumente die von Teilnehmer*innen genannt werden. </a:t>
            </a:r>
            <a:br>
              <a:rPr lang="de-CH"/>
            </a:br>
            <a:r>
              <a:rPr lang="de-CH"/>
              <a:t>—&gt; anschliessend ergänzen </a:t>
            </a:r>
            <a:br>
              <a:rPr lang="de-CH"/>
            </a:br>
            <a:br>
              <a:rPr lang="de-CH"/>
            </a:br>
            <a:r>
              <a:rPr lang="de-CH"/>
              <a:t>Zur Erklärung der Kontra-Argumente, die nicht selbsterklärent sind: </a:t>
            </a:r>
          </a:p>
          <a:p>
            <a:pPr>
              <a:defRPr/>
            </a:pPr>
            <a:br>
              <a:rPr lang="de-CH"/>
            </a:br>
            <a:r>
              <a:rPr lang="de-CH"/>
              <a:t>Die Initiative zerstört den Startup-Standort: Startups würden angeblich nicht mehr in der Schweiz gegründet, weil die Gründer*innen zukünftige Besteuerung befürchten. </a:t>
            </a:r>
            <a:r>
              <a:rPr lang="en-US" sz="1200" b="0" i="0" u="none" strike="noStrike" cap="none" spc="0">
                <a:solidFill>
                  <a:srgbClr val="000000"/>
                </a:solidFill>
                <a:latin typeface="Arial"/>
                <a:ea typeface="Arial"/>
                <a:cs typeface="Arial"/>
              </a:rPr>
              <a:t> </a:t>
            </a:r>
            <a:br>
              <a:rPr lang="de-CH"/>
            </a:br>
            <a:br>
              <a:rPr lang="de-CH"/>
            </a:br>
            <a:r>
              <a:rPr lang="de-CH"/>
              <a:t>Die Initiative verunmöglicht die Übergabe von Unternehmen: Wenn ein Unternehmer seine Firma verkauft wird er mit der 99% höher besteuert. Deswegen muss er den Verkaufspreis erhöhen. Deshalb wird es massiv schwieriger eine Nachfolge zu finden für KMU. </a:t>
            </a:r>
          </a:p>
          <a:p>
            <a:pPr>
              <a:defRPr/>
            </a:pPr>
            <a:endParaRPr lang="de-CH"/>
          </a:p>
          <a:p>
            <a:pPr>
              <a:defRPr/>
            </a:pPr>
            <a:r>
              <a:rPr lang="de-CH"/>
              <a:t>Doppelbesteurung: Unternehmensgewinne werden ja schon heute besteuert. </a:t>
            </a:r>
            <a:br>
              <a:rPr lang="de-CH"/>
            </a:br>
            <a:br>
              <a:rPr lang="de-CH"/>
            </a:br>
            <a:br>
              <a:rPr lang="de-CH"/>
            </a:br>
            <a:r>
              <a:rPr lang="de-CH"/>
              <a:t>Kurzversion unserer Entgegnungen: </a:t>
            </a:r>
            <a:br>
              <a:rPr lang="de-CH"/>
            </a:br>
            <a:r>
              <a:rPr lang="de-CH"/>
              <a:t>Reiche ziehen weg: Reiche sind nicht so mobil, die Schweiz bietet auch anderes. Auch Studien zeigen, dass die Steuereinnahmen steigen bei Steuererhöhungen für die Reichsten. Im Falle der 99% geht sogar die liberale NZZ davon aus. Zudem: Wir dürfen uns von den reichsten nicht erpressen lassen! </a:t>
            </a:r>
            <a:br>
              <a:rPr lang="de-CH"/>
            </a:br>
            <a:br>
              <a:rPr lang="de-CH"/>
            </a:br>
            <a:r>
              <a:rPr lang="de-CH"/>
              <a:t>Die Initiative schadet den KMU: Wir besteuern keine Unternhmen, sondern Superreiche. Die Eigentümer von KMU gehören normalerweise nicht dazu. Mehr als die Hälfte der Unternehmen verzeichnet keinen Gewinn und kann entsprechend auch keine Kapitaleinkommen ausschütten, die irgendwie von der 99% betroffen sind. </a:t>
            </a:r>
            <a:br>
              <a:rPr lang="de-CH"/>
            </a:br>
            <a:br>
              <a:rPr lang="de-CH"/>
            </a:br>
            <a:r>
              <a:rPr lang="de-CH"/>
              <a:t>Startup-Standort: </a:t>
            </a:r>
            <a:br>
              <a:rPr lang="de-CH"/>
            </a:br>
            <a:r>
              <a:rPr lang="de-CH"/>
              <a:t>Wir wissen, dass für die Startup-Standortwahl andere Kriterien entscheidend sind</a:t>
            </a:r>
            <a:r>
              <a:rPr lang="en-US" sz="1200" b="0" i="0" u="none" strike="noStrike" cap="none" spc="0">
                <a:solidFill>
                  <a:srgbClr val="000000"/>
                </a:solidFill>
                <a:latin typeface="Arial"/>
                <a:ea typeface="Arial"/>
                <a:cs typeface="Arial"/>
              </a:rPr>
              <a:t>. Der wichtigste Faktor ist die Nähe zu Freund*innen und Familie gute Infrastruktur, Verfügbarkeit von geeignetem Personal, Lebensqualität am Unternehmensstandort. Dies wird auch deutlich wenn wir uns die beliebtesten Startup-Städte Europas anschauen: Tel Aviv, London, Amsterdam. Alle diese Städte kennen im Vergleich zur Schweiz schon heute eine Kapitalgewinnsteuer. </a:t>
            </a:r>
            <a:br>
              <a:rPr lang="en-US" sz="1200" b="0" i="0" u="none" strike="noStrike" cap="none" spc="0">
                <a:solidFill>
                  <a:srgbClr val="000000"/>
                </a:solidFill>
                <a:latin typeface="Arial"/>
                <a:ea typeface="Arial"/>
                <a:cs typeface="Arial"/>
              </a:rPr>
            </a:br>
            <a:br>
              <a:rPr lang="en-US" sz="1200" b="0" i="0" u="none" strike="noStrike" cap="none" spc="0">
                <a:solidFill>
                  <a:srgbClr val="000000"/>
                </a:solidFill>
                <a:latin typeface="Arial"/>
                <a:ea typeface="Arial"/>
                <a:cs typeface="Arial"/>
              </a:rPr>
            </a:br>
            <a:r>
              <a:rPr lang="en-US" sz="1200" b="0" i="0" u="none" strike="noStrike" cap="none" spc="0">
                <a:solidFill>
                  <a:srgbClr val="000000"/>
                </a:solidFill>
                <a:latin typeface="Arial"/>
                <a:ea typeface="Arial"/>
                <a:cs typeface="Arial"/>
              </a:rPr>
              <a:t>Unternehmensübergabe: Die Mehrheit der EU-Länder kennt schon heute eine Kapitalgewinnsteuer ohne, dass die entsprechenden Schreckenszenarien eingetreten sind. Die grössten Schwierigekeiten bei Untenehmensübergaben ist heute zudem nicht die finanzierung, sondern späte Planung und emotionale Schwierigkeiten. </a:t>
            </a:r>
            <a:br>
              <a:rPr lang="en-US" sz="1200" b="0" i="0" u="none" strike="noStrike" cap="none" spc="0">
                <a:solidFill>
                  <a:srgbClr val="000000"/>
                </a:solidFill>
                <a:latin typeface="Arial"/>
                <a:ea typeface="Arial"/>
                <a:cs typeface="Arial"/>
              </a:rPr>
            </a:br>
            <a:br>
              <a:rPr lang="en-US" sz="1200" b="0" i="0" u="none" strike="noStrike" cap="none" spc="0">
                <a:solidFill>
                  <a:srgbClr val="000000"/>
                </a:solidFill>
                <a:latin typeface="Arial"/>
                <a:ea typeface="Arial"/>
                <a:cs typeface="Arial"/>
              </a:rPr>
            </a:br>
            <a:br>
              <a:rPr lang="en-US" sz="1200" b="0" i="0" u="none" strike="noStrike" cap="none" spc="0">
                <a:solidFill>
                  <a:srgbClr val="000000"/>
                </a:solidFill>
                <a:latin typeface="Arial"/>
                <a:ea typeface="Arial"/>
                <a:cs typeface="Arial"/>
              </a:rPr>
            </a:br>
            <a:r>
              <a:rPr lang="en-US" sz="1200" b="0" i="0" u="none" strike="noStrike" cap="none" spc="0">
                <a:solidFill>
                  <a:srgbClr val="000000"/>
                </a:solidFill>
                <a:latin typeface="Arial"/>
                <a:ea typeface="Arial"/>
                <a:cs typeface="Arial"/>
              </a:rPr>
              <a:t>Investitionen: Trotz all den Steuergeschenken an die Reichsten in den letzten Jahren  ist die Investitionsquote gleich geblieben. Auch Studien zeigen: Der Einfluss von Kapitaleinkommenssteuern auf den Umfang von Investitionen ist  höchst gerning. Die Ausfälle durch die Steuerreformen der letzten Jahrzehnte fliessen nicht wie versprochen in die Realwirtschaft, sondern direkt in die Taschen des reichsten Prozents. </a:t>
            </a:r>
            <a:br>
              <a:rPr lang="en-US" sz="1200" b="0" i="0" u="none" strike="noStrike" cap="none" spc="0">
                <a:solidFill>
                  <a:srgbClr val="000000"/>
                </a:solidFill>
                <a:latin typeface="Arial"/>
                <a:ea typeface="Arial"/>
                <a:cs typeface="Arial"/>
              </a:rPr>
            </a:br>
            <a:r>
              <a:rPr lang="en-US" sz="1200" b="0" i="0" u="none" strike="noStrike" cap="none" spc="0">
                <a:solidFill>
                  <a:srgbClr val="000000"/>
                </a:solidFill>
                <a:latin typeface="Arial"/>
                <a:ea typeface="Arial"/>
                <a:cs typeface="Arial"/>
              </a:rPr>
              <a:t>Parallel zu den stagnierenden Investitionen nehmen die Vermögen zu, die zu Spekulationszwecken eingesetzt werden. </a:t>
            </a:r>
            <a:br>
              <a:rPr lang="en-US" sz="1200" b="0" i="0" u="none" strike="noStrike" cap="none" spc="0">
                <a:solidFill>
                  <a:srgbClr val="000000"/>
                </a:solidFill>
                <a:latin typeface="Arial"/>
                <a:ea typeface="Arial"/>
                <a:cs typeface="Arial"/>
              </a:rPr>
            </a:br>
            <a:r>
              <a:rPr lang="en-US" sz="1200" b="0" i="0" u="none" strike="noStrike" cap="none" spc="0">
                <a:solidFill>
                  <a:srgbClr val="000000"/>
                </a:solidFill>
                <a:latin typeface="Arial"/>
                <a:ea typeface="Arial"/>
                <a:cs typeface="Arial"/>
              </a:rPr>
              <a:t>Die höhere Besteuerung von realisierten Kapitalgewinnen und Dividenden schafft dagegen einen Anreiz, den Wert im Unternehmen zu erhalten und damit Investitionen zu tätigen und Arbeitsplätze zu schaffen.</a:t>
            </a:r>
            <a:br>
              <a:rPr lang="en-US" sz="1200" b="0" i="0" u="none" strike="noStrike" cap="none" spc="0">
                <a:solidFill>
                  <a:srgbClr val="000000"/>
                </a:solidFill>
                <a:latin typeface="Arial"/>
                <a:ea typeface="Arial"/>
                <a:cs typeface="Arial"/>
              </a:rPr>
            </a:br>
            <a:br>
              <a:rPr lang="en-US" sz="1200" b="0" i="0" u="none" strike="noStrike" cap="none" spc="0">
                <a:solidFill>
                  <a:srgbClr val="000000"/>
                </a:solidFill>
                <a:latin typeface="Arial"/>
                <a:ea typeface="Arial"/>
                <a:cs typeface="Arial"/>
              </a:rPr>
            </a:br>
            <a:br>
              <a:rPr lang="en-US" sz="1200" b="0" i="0" u="none" strike="noStrike" cap="none" spc="0">
                <a:solidFill>
                  <a:srgbClr val="000000"/>
                </a:solidFill>
                <a:latin typeface="Arial"/>
                <a:ea typeface="Arial"/>
                <a:cs typeface="Arial"/>
              </a:rPr>
            </a:br>
            <a:endParaRPr baseline="-25000"/>
          </a:p>
          <a:p>
            <a:pPr>
              <a:defRPr/>
            </a:pPr>
            <a:r>
              <a:rPr lang="de-CH"/>
              <a:t>Hintergrundinfos aus dem Argumentarium: </a:t>
            </a:r>
            <a:br>
              <a:rPr lang="de-CH"/>
            </a:br>
            <a:endParaRPr lang="de-CH"/>
          </a:p>
          <a:p>
            <a:pPr>
              <a:defRPr/>
            </a:pPr>
            <a:endParaRPr/>
          </a:p>
          <a:p>
            <a:pPr>
              <a:defRPr/>
            </a:pPr>
            <a:r>
              <a:rPr sz="1600" b="0" i="0" u="none">
                <a:solidFill>
                  <a:srgbClr val="000000"/>
                </a:solidFill>
                <a:latin typeface="Arial"/>
                <a:ea typeface="Arial"/>
                <a:cs typeface="Arial"/>
              </a:rPr>
              <a:t>“Alle Reichen ziehen weg”</a:t>
            </a:r>
          </a:p>
          <a:p>
            <a:pPr>
              <a:defRPr/>
            </a:pPr>
            <a:r>
              <a:rPr sz="1100" b="0" i="0" u="none">
                <a:solidFill>
                  <a:srgbClr val="000000"/>
                </a:solidFill>
                <a:latin typeface="Arial"/>
                <a:ea typeface="Arial"/>
                <a:cs typeface="Arial"/>
              </a:rPr>
              <a:t>Dieses Argument wird bei jeder Steuervorlage wieder aus der Mottenkiste geholt - und wird immer wieder wissenschaftlich widerlegt. Trotz interkantonalem Steuerwettbewerb lohnen sich tiefere Einkommenssteuern für Kantone nicht, denn obwohl einige Reiche wegen Steuersenkungen zuziehen, wiegen die Steuerausfälle bei den bereits im Kanton wohnhaften Personen schwerer. Dies bestätigen mehrerer Studien, sowie bisherige Erfahrungen im Rahmen der Abschaffung der Pauschalbesteuerung im Kanton Zürich. Bei der 99%-Initiative kommt ein weiterer Faktor dazu: Die Steuermobilität der Reichsten innerhalb der Schweizer Kantone ist wesentlich höher als jene zwischen verschiedenen Ländern. Mit unserer Initiative Erhöhen wir die Steuern in allen Kantonen. Superreiche können ihren Wohnsitz also nicht einfach in einen anderen Kanton verschieben, um die Steuer zu umgehen. Die Schweiz wäre auch mit einer Annahme der 99%-Initiative ein steuergünstiger Wohnort für Superreiche und bietet auch anderen Standortfaktoren, wie eine ausgebaute Infrastruktur oder hohe politische Stabilität und Sicherheit. </a:t>
            </a:r>
            <a:br>
              <a:rPr sz="1100" b="0" i="0" u="none">
                <a:solidFill>
                  <a:srgbClr val="000000"/>
                </a:solidFill>
                <a:latin typeface="Arial"/>
                <a:ea typeface="Arial"/>
                <a:cs typeface="Arial"/>
              </a:rPr>
            </a:br>
            <a:r>
              <a:rPr sz="1100" b="0" i="0" u="none">
                <a:solidFill>
                  <a:srgbClr val="000000"/>
                </a:solidFill>
                <a:latin typeface="Arial"/>
                <a:ea typeface="Arial"/>
                <a:cs typeface="Arial"/>
              </a:rPr>
              <a:t>In Anbetracht dieser Ausgangslage, muss davon ausgegangen werden, dass auch bei einer Annahme der 99%-Initiative ein positiver Effekt resultiert, wovon sogar die liberale NZZ ausgeht. Bei Untersuchungen zu Vermögenssteuern in der Schweiz konnte zwar durchaus festgestellt werden, dass die Reichsten bei tieferen Steuern höhere Vermögen angeben, jedoch kommen die Studienautor*innen zum Schluss, dass der grösste Teil nicht durch ökonomische Effekte zustande kommt, sondern durch Steuervermeidung und Steuerhinterziehung durch die Reichsten. Dagegen helfen nicht tiefere Steuern, sondern mehr Ressourcen für Steuerinspektor*innen, um die Superreichen aufzuspüren, die im Vergleich zu den Normalverdienenden ihre Steuern nicht bezahlen. </a:t>
            </a:r>
            <a:br>
              <a:rPr sz="1100" b="0" i="0" u="none">
                <a:solidFill>
                  <a:srgbClr val="000000"/>
                </a:solidFill>
                <a:latin typeface="Arial"/>
                <a:ea typeface="Arial"/>
                <a:cs typeface="Arial"/>
              </a:rPr>
            </a:br>
            <a:r>
              <a:rPr sz="1100" b="0" i="0" u="none">
                <a:solidFill>
                  <a:srgbClr val="000000"/>
                </a:solidFill>
                <a:latin typeface="Arial"/>
                <a:ea typeface="Arial"/>
                <a:cs typeface="Arial"/>
              </a:rPr>
              <a:t>Für uns ist klar: Wir sind nicht länger bereit uns von den Superreichen erpressen zu lassen. </a:t>
            </a:r>
          </a:p>
          <a:p>
            <a:pPr>
              <a:defRPr/>
            </a:pPr>
            <a:r>
              <a:rPr sz="1100" b="0" i="0" u="none">
                <a:solidFill>
                  <a:srgbClr val="000000"/>
                </a:solidFill>
                <a:latin typeface="Arial"/>
                <a:ea typeface="Arial"/>
                <a:cs typeface="Arial"/>
              </a:rPr>
              <a:t>In einer Demokratie müssen alle Stimmen gleich viel zählen, auch wenn die Reichsten versuchen, uns durch Drohungen des Wegzugs oder Steuervermeidung in Geiselhaft zu nehmen. Wenn wir diesen Drohungen nachgeben, wäre die Konsequenz am Ende ein System, welches sich nur noch nach dem Gusto der Reichsten richtet, dies hat mit einer Demokratie nichts mehr zu tun. </a:t>
            </a:r>
          </a:p>
          <a:p>
            <a:pPr>
              <a:defRPr/>
            </a:pPr>
            <a:endParaRPr sz="1100" b="0" i="0" u="none">
              <a:solidFill>
                <a:srgbClr val="000000"/>
              </a:solidFill>
              <a:latin typeface="Arial"/>
              <a:ea typeface="Arial"/>
              <a:cs typeface="Arial"/>
            </a:endParaRPr>
          </a:p>
          <a:p>
            <a:pPr>
              <a:defRPr/>
            </a:pPr>
            <a:r>
              <a:rPr sz="1600" b="0" i="0" u="none">
                <a:solidFill>
                  <a:srgbClr val="000000"/>
                </a:solidFill>
                <a:latin typeface="Arial"/>
                <a:ea typeface="Arial"/>
                <a:cs typeface="Arial"/>
              </a:rPr>
              <a:t>“Die Initiative schadet den KMU” </a:t>
            </a:r>
          </a:p>
          <a:p>
            <a:pPr>
              <a:defRPr/>
            </a:pPr>
            <a:r>
              <a:rPr sz="1100" b="0" i="0" u="none">
                <a:solidFill>
                  <a:srgbClr val="000000"/>
                </a:solidFill>
                <a:latin typeface="Arial"/>
                <a:ea typeface="Arial"/>
                <a:cs typeface="Arial"/>
              </a:rPr>
              <a:t>Die Initiative besteuert keine Unternehmen, sondern nur das reichste 1% der steuerpflichtigen Privatpersonen. Die Initiative führt also in keinem Fall zu einer höheren Besteuerung von KMU. </a:t>
            </a:r>
          </a:p>
          <a:p>
            <a:pPr>
              <a:defRPr/>
            </a:pPr>
            <a:r>
              <a:rPr sz="1100" b="0" i="0" u="none">
                <a:solidFill>
                  <a:srgbClr val="000000"/>
                </a:solidFill>
                <a:latin typeface="Arial"/>
                <a:ea typeface="Arial"/>
                <a:cs typeface="Arial"/>
              </a:rPr>
              <a:t>Die 99%-Initiative stärkt den KMU sogar den Rücken: Dank der Rückverteilung des gemeinsam erarbeiteten Wohlstandes steigt die Kaufkraft der Bevölkerung, wovon insbesondere lokal orientierte Betriebe wie Restaurants oder Coiffeursalons profitieren. So gibt das einkommensschwächste Fünftel der Haushalte 88% jedes zusätzlichen Frankens für den Konsum aus, während dieser Wert bei den reichsten Haushalten auf 42% sinkt. </a:t>
            </a:r>
            <a:br>
              <a:rPr sz="1100" b="0" i="0" u="none">
                <a:solidFill>
                  <a:srgbClr val="000000"/>
                </a:solidFill>
                <a:latin typeface="Arial"/>
                <a:ea typeface="Arial"/>
                <a:cs typeface="Arial"/>
              </a:rPr>
            </a:br>
            <a:br>
              <a:rPr sz="1100" b="0" i="0" u="none">
                <a:solidFill>
                  <a:srgbClr val="000000"/>
                </a:solidFill>
                <a:latin typeface="Arial"/>
                <a:ea typeface="Arial"/>
                <a:cs typeface="Arial"/>
              </a:rPr>
            </a:br>
            <a:r>
              <a:rPr sz="1100" b="0" i="0" u="none">
                <a:solidFill>
                  <a:srgbClr val="000000"/>
                </a:solidFill>
                <a:latin typeface="Arial"/>
                <a:ea typeface="Arial"/>
                <a:cs typeface="Arial"/>
              </a:rPr>
              <a:t>Statt Unternehmensgewinne zu besteuern, zielt die 99%-Initiative auf Kapitaleinkommen von natürlichen Personen. Darunter fallen einerseits die Dividenden, welche Unternehmen an ihre Aktionär*innen ausschütten und andererseits die Kapitalgewinne, die beim Verkauf von ganzen Unternehmen oder Aktien anfallen. </a:t>
            </a:r>
            <a:br>
              <a:rPr sz="1100" b="0" i="0" u="none">
                <a:solidFill>
                  <a:srgbClr val="000000"/>
                </a:solidFill>
                <a:latin typeface="Arial"/>
                <a:ea typeface="Arial"/>
                <a:cs typeface="Arial"/>
              </a:rPr>
            </a:br>
            <a:r>
              <a:rPr sz="1100" b="0" i="0" u="none">
                <a:solidFill>
                  <a:srgbClr val="000000"/>
                </a:solidFill>
                <a:latin typeface="Arial"/>
                <a:ea typeface="Arial"/>
                <a:cs typeface="Arial"/>
              </a:rPr>
              <a:t>Die Mehrheit der KMU-Besitzer*innen wird von der höheren Besteuerung der Dividenden nicht tangiert: 56% der Firmen in der Schweiz zahlen keine Unternehmensgewinnsteuer - Diese Firmen erzielen also gar keinen Gewinn, denn sie in irgendeiner Form als Kapitaleinkommen ausschütten könnten. Dazu kommen über 34% der Unternehmen, welche maximal 10’000 Franken Steuern bezahlen. Auch ihre Eigentümer*innen dürften die Schwelle von 100’000 Franken Kapitaleinkommen nur selten überschreiten. Bei den wenigen KMU-Eigentümer*innen, die mehr Kapitaleinkommen einstreichen ist es richtig und wichtig, dass wir diese hohen Summen mit der 99%-Initiative gerecht besteuern. </a:t>
            </a:r>
            <a:br>
              <a:rPr sz="1100" b="0" i="0" u="none">
                <a:solidFill>
                  <a:srgbClr val="000000"/>
                </a:solidFill>
                <a:latin typeface="Arial"/>
                <a:ea typeface="Arial"/>
                <a:cs typeface="Arial"/>
              </a:rPr>
            </a:br>
            <a:endParaRPr sz="1100" b="0" i="0" u="none">
              <a:solidFill>
                <a:srgbClr val="000000"/>
              </a:solidFill>
              <a:latin typeface="Arial"/>
              <a:ea typeface="Arial"/>
              <a:cs typeface="Arial"/>
            </a:endParaRPr>
          </a:p>
          <a:p>
            <a:pPr>
              <a:defRPr/>
            </a:pPr>
            <a:r>
              <a:rPr sz="1200" b="0" i="0" u="none">
                <a:solidFill>
                  <a:srgbClr val="000000"/>
                </a:solidFill>
                <a:latin typeface="Arial"/>
                <a:ea typeface="Arial"/>
                <a:cs typeface="Arial"/>
              </a:rPr>
              <a:t>KMU Nachfolge</a:t>
            </a:r>
            <a:br>
              <a:rPr sz="1200" b="0" i="0" u="none">
                <a:solidFill>
                  <a:srgbClr val="000000"/>
                </a:solidFill>
                <a:latin typeface="Arial"/>
                <a:ea typeface="Arial"/>
                <a:cs typeface="Arial"/>
              </a:rPr>
            </a:br>
            <a:endParaRPr sz="1200" b="0" i="0" u="none">
              <a:solidFill>
                <a:srgbClr val="000000"/>
              </a:solidFill>
              <a:latin typeface="Arial"/>
              <a:ea typeface="Arial"/>
              <a:cs typeface="Arial"/>
            </a:endParaRPr>
          </a:p>
          <a:p>
            <a:pPr>
              <a:defRPr/>
            </a:pPr>
            <a:r>
              <a:rPr sz="1100" b="0" i="0" u="none">
                <a:solidFill>
                  <a:srgbClr val="000000"/>
                </a:solidFill>
                <a:latin typeface="Arial"/>
                <a:ea typeface="Arial"/>
                <a:cs typeface="Arial"/>
              </a:rPr>
              <a:t>Anders als Dividenden werden Kapitalgewinne nicht immer in dem Jahr ausgeschüttet, in dem die Wertsteigerung stattgefunden hat. Diese kann sich folglich über Jahre summieren und wird dann einmalig ausbezahlt. Etwa wenn Aktien über Jahre gehalten werden und dann mit Gewinn verkauft werden. Die Gegner*innen der 99%-Initiative behaupten, dies führe dazu, dass KMU-Eigentümer*innen ihre Unternehmen verkaufen müssten, um ihre Steuern zu bezahlen und dass erfolgreiche Unternehmensübergaben oder Verkäufe dadurch durch die Besteuerung der Kapitalgewinne verhindert werden. </a:t>
            </a:r>
            <a:br>
              <a:rPr sz="1100" b="0" i="0" u="none">
                <a:solidFill>
                  <a:srgbClr val="000000"/>
                </a:solidFill>
                <a:latin typeface="Arial"/>
                <a:ea typeface="Arial"/>
                <a:cs typeface="Arial"/>
              </a:rPr>
            </a:br>
            <a:r>
              <a:rPr sz="1100" b="0" i="0" u="none">
                <a:solidFill>
                  <a:srgbClr val="000000"/>
                </a:solidFill>
                <a:latin typeface="Arial"/>
                <a:ea typeface="Arial"/>
                <a:cs typeface="Arial"/>
              </a:rPr>
              <a:t>Beides ist falsch: Die Mehrheit der EU-Länder kennt schon heute eine Kapitalgewinnsteuer ohne, dass die entsprechenden Schreckenszenarien eingetreten sind. Genauso wie in diesen Ländern schlagen wir vor, dass Kapitalgewinne erst dann besteuert werden, wenn sie tatsächlich realisiert werden. Wertsteigerungen führen also erst dann zu höheren Steuern, wenn das Geld zur Begleichung der Steuerlast auch tatsächlich ausgeschüttet wurde.  </a:t>
            </a:r>
            <a:br>
              <a:rPr sz="1100" b="0" i="0" u="none">
                <a:solidFill>
                  <a:srgbClr val="000000"/>
                </a:solidFill>
                <a:latin typeface="Arial"/>
                <a:ea typeface="Arial"/>
                <a:cs typeface="Arial"/>
              </a:rPr>
            </a:br>
            <a:br>
              <a:rPr sz="1100" b="0" i="0" u="none">
                <a:solidFill>
                  <a:srgbClr val="000000"/>
                </a:solidFill>
                <a:latin typeface="Arial"/>
                <a:ea typeface="Arial"/>
                <a:cs typeface="Arial"/>
              </a:rPr>
            </a:br>
            <a:r>
              <a:rPr sz="1100" b="0" i="0" u="none">
                <a:solidFill>
                  <a:srgbClr val="000000"/>
                </a:solidFill>
                <a:latin typeface="Arial"/>
                <a:ea typeface="Arial"/>
                <a:cs typeface="Arial"/>
              </a:rPr>
              <a:t>Auch der Verkauf von Unternehmen wird durch die 99%-Initiative nicht erschwert. </a:t>
            </a:r>
            <a:br>
              <a:rPr sz="1100" b="0" i="0" u="none">
                <a:solidFill>
                  <a:srgbClr val="000000"/>
                </a:solidFill>
                <a:latin typeface="Arial"/>
                <a:ea typeface="Arial"/>
                <a:cs typeface="Arial"/>
              </a:rPr>
            </a:br>
            <a:r>
              <a:rPr sz="1100" b="0" i="0" u="none">
                <a:solidFill>
                  <a:srgbClr val="000000"/>
                </a:solidFill>
                <a:latin typeface="Arial"/>
                <a:ea typeface="Arial"/>
                <a:cs typeface="Arial"/>
              </a:rPr>
              <a:t>Unsere Gegner*innen behaupten, KMU-Eigentümer*innen würden den Verkaufspreis ihres Unternehmens wegen der drohenden Steuerlast erhöhen und Nachfolgelösungen seien deswegen gefährdet. Schon die Erhöhung der Verkaufspreise ist dabei reine Spekulation. </a:t>
            </a:r>
            <a:br>
              <a:rPr sz="1100" b="0" i="0" u="none">
                <a:solidFill>
                  <a:srgbClr val="000000"/>
                </a:solidFill>
                <a:latin typeface="Arial"/>
                <a:ea typeface="Arial"/>
                <a:cs typeface="Arial"/>
              </a:rPr>
            </a:br>
            <a:r>
              <a:rPr sz="1100" b="0" i="0" u="none">
                <a:solidFill>
                  <a:srgbClr val="000000"/>
                </a:solidFill>
                <a:latin typeface="Arial"/>
                <a:ea typeface="Arial"/>
                <a:cs typeface="Arial"/>
              </a:rPr>
              <a:t>Expert*innen von Schweizer Banken, sowie eine Studie der Raiffeisenbank orten die grossen Herausforderungen bei Unternehmensübergaben heute zudem an einem gänzlich anderen Orten. </a:t>
            </a:r>
            <a:br>
              <a:rPr sz="1100" b="0" i="0" u="none">
                <a:solidFill>
                  <a:srgbClr val="000000"/>
                </a:solidFill>
                <a:latin typeface="Arial"/>
                <a:ea typeface="Arial"/>
                <a:cs typeface="Arial"/>
              </a:rPr>
            </a:br>
            <a:r>
              <a:rPr sz="1100" b="0" i="0" u="none">
                <a:solidFill>
                  <a:srgbClr val="000000"/>
                </a:solidFill>
                <a:latin typeface="Arial"/>
                <a:ea typeface="Arial"/>
                <a:cs typeface="Arial"/>
              </a:rPr>
              <a:t>Die Raiffeisenbank hält fest, dass der Preis für viele Unternehmer*innen zu Beginn des Nachfolgeprozesses ein wichtiges Kriterium darstelle, aber mit fortlaufendem Prozess immer unwichtiger werden. Die grössten Herausforderungen und Probleme bei Unternehmensübergaben bestehen im emotionalen Bereich oder werden durch zu späte Planung ausgelöst. Eine höhere Besteuerung von Kapitaleinkommen ändert daran rein gar nichts. </a:t>
            </a:r>
            <a:br>
              <a:rPr sz="1100" b="0" i="0" u="none">
                <a:solidFill>
                  <a:srgbClr val="000000"/>
                </a:solidFill>
                <a:latin typeface="Arial"/>
                <a:ea typeface="Arial"/>
                <a:cs typeface="Arial"/>
              </a:rPr>
            </a:br>
            <a:endParaRPr sz="1100" b="0" i="0" u="none">
              <a:solidFill>
                <a:srgbClr val="000000"/>
              </a:solidFill>
              <a:latin typeface="Arial"/>
              <a:ea typeface="Arial"/>
              <a:cs typeface="Arial"/>
            </a:endParaRPr>
          </a:p>
          <a:p>
            <a:pPr>
              <a:defRPr/>
            </a:pPr>
            <a:r>
              <a:rPr sz="1600" b="0" i="0" u="none">
                <a:solidFill>
                  <a:srgbClr val="000000"/>
                </a:solidFill>
                <a:latin typeface="Arial"/>
                <a:ea typeface="Arial"/>
                <a:cs typeface="Arial"/>
              </a:rPr>
              <a:t>“Am Schluss leiden die tiefen Einkommen” </a:t>
            </a:r>
          </a:p>
          <a:p>
            <a:pPr>
              <a:defRPr/>
            </a:pPr>
            <a:r>
              <a:rPr sz="1100" b="0" i="0" u="none">
                <a:solidFill>
                  <a:srgbClr val="000000"/>
                </a:solidFill>
                <a:latin typeface="Arial"/>
                <a:ea typeface="Arial"/>
                <a:cs typeface="Arial"/>
              </a:rPr>
              <a:t>Diese Behauptung ist zweifach falsch. Wer Kapitaleinkommen im Wert von über 100’000 Franken erhält, hat kein “tiefes Einkommen”, alle anderen Menschen sind mit der 99%-Initiative nicht von einer höheren Besteuerung betroffen. Auch die Vorstellung, dass tiefe Steuern für Reiche “heruntertröpfeln” und so Wohlstand für alle schaffen (so die Theorie gemäss “Trickle Down”-Economics) wurde von mehreren Studien widerlegt. Steuersenkungen für das reichste 1% führen zu einer signifikanten Zunahme der Einkommensungleichheit, haben aber keinen positiven Effekt auf ökonomische Kennzahlen wie das BIP pro Kopf oder auf die Arbeitslosigkeit. Tiefere Steuern für Reiche nützen den Reichen, aber sonst niemandem. </a:t>
            </a:r>
          </a:p>
          <a:p>
            <a:pPr>
              <a:defRPr/>
            </a:pPr>
            <a:r>
              <a:rPr sz="1100" b="0" i="0" u="none">
                <a:solidFill>
                  <a:srgbClr val="000000"/>
                </a:solidFill>
                <a:latin typeface="Arial"/>
                <a:ea typeface="Arial"/>
                <a:cs typeface="Arial"/>
              </a:rPr>
              <a:t>Es gibt also keinen Anhaltspunkt, dass tiefe Einkommen wegen höherer Steuern für die Reichen leiden müssten, im Gegenteil: Mit der der 99%-Initiative schaffen wir die Möglichkeit, die tiefen und mittleren Einkommen steuerlich zu entlasten und den Service Public zugunsten der 99% zu stärken.</a:t>
            </a:r>
            <a:br>
              <a:rPr sz="1100" b="0" i="0" u="none">
                <a:solidFill>
                  <a:srgbClr val="000000"/>
                </a:solidFill>
                <a:latin typeface="Arial"/>
                <a:ea typeface="Arial"/>
                <a:cs typeface="Arial"/>
              </a:rPr>
            </a:br>
            <a:br>
              <a:rPr sz="1100" b="0" i="0" u="none">
                <a:solidFill>
                  <a:srgbClr val="000000"/>
                </a:solidFill>
                <a:latin typeface="Arial"/>
                <a:ea typeface="Arial"/>
                <a:cs typeface="Arial"/>
              </a:rPr>
            </a:br>
            <a:endParaRPr sz="1100" b="0" i="0" u="none">
              <a:solidFill>
                <a:srgbClr val="000000"/>
              </a:solidFill>
              <a:latin typeface="Arial"/>
              <a:ea typeface="Arial"/>
              <a:cs typeface="Arial"/>
            </a:endParaRPr>
          </a:p>
          <a:p>
            <a:pPr>
              <a:defRPr/>
            </a:pPr>
            <a:r>
              <a:rPr sz="1600" b="0" i="0" u="none">
                <a:solidFill>
                  <a:srgbClr val="000000"/>
                </a:solidFill>
                <a:latin typeface="Arial"/>
                <a:ea typeface="Arial"/>
                <a:cs typeface="Arial"/>
              </a:rPr>
              <a:t>“Die Initiative zerstört die Startup-Szene in der Schweiz”</a:t>
            </a:r>
          </a:p>
          <a:p>
            <a:pPr>
              <a:defRPr/>
            </a:pPr>
            <a:r>
              <a:rPr sz="1100" b="0" i="0" u="none">
                <a:solidFill>
                  <a:srgbClr val="000000"/>
                </a:solidFill>
                <a:latin typeface="Arial"/>
                <a:ea typeface="Arial"/>
                <a:cs typeface="Arial"/>
              </a:rPr>
              <a:t>Die Gegener*innen der 99%-Initiative behaupten Startup-Gründer*innen würden ihre Unternehmen aus Angst vor einer erhöhten zukünftigen Besteuerung ihrer Kapitaleinkommen nicht mehr in der Schweiz gründen. Dem widersprechen die Angaben von Unternehmen, welche die Besteuerung selber nicht als wichtigen Standortfaktor betiteln: Laut einer Studie der FDP-nahen Denkfabrik Avenir Suisse bewerten CEOs die leichte Verfügbarkeit von qualifizierten Arbeitskräften und gute überregionale Verkehrsanbindungen als mit Abstand wichtigste Standortfaktoren. Danach folgen gute Ausbildungsangebote und tiefe administrative Belastung. </a:t>
            </a:r>
          </a:p>
          <a:p>
            <a:pPr>
              <a:defRPr/>
            </a:pPr>
            <a:r>
              <a:rPr sz="1100" b="0" i="0" u="none">
                <a:solidFill>
                  <a:srgbClr val="000000"/>
                </a:solidFill>
                <a:latin typeface="Arial"/>
                <a:ea typeface="Arial"/>
                <a:cs typeface="Arial"/>
              </a:rPr>
              <a:t>Für fast alle diese Standortfaktoren ist eine Stärkung des Service Public, wie sie die 99%-Initiative bietet, von zentraler Bedeutung. </a:t>
            </a:r>
            <a:br>
              <a:rPr sz="1100" b="0" i="0" u="none">
                <a:solidFill>
                  <a:srgbClr val="000000"/>
                </a:solidFill>
                <a:latin typeface="Arial"/>
                <a:ea typeface="Arial"/>
                <a:cs typeface="Arial"/>
              </a:rPr>
            </a:br>
            <a:r>
              <a:rPr sz="1100" b="0" i="0" u="none">
                <a:solidFill>
                  <a:srgbClr val="000000"/>
                </a:solidFill>
                <a:latin typeface="Arial"/>
                <a:ea typeface="Arial"/>
                <a:cs typeface="Arial"/>
              </a:rPr>
              <a:t>Für die Standortwahl bei Start Ups kommen andere wichtige Punkte dazu, welche noch weniger mit gängigen Kriterien des Standortwettbewerbs zu tun haben. Laut einer Umfrage des Berufsverbandes Bitkom liegen persönliche Gründe, also die Nähe zu Freund*innen und Familie, klar auf dem ersten Platz der wichtigsten Standortkriterien. Neben guter Infrastruktur und der Verfügbarkeit von geeignetem Personal sprechen Startup-Gründer*innen zudem der Lebensqualität am Unternehmensstandort eine hohe Bedeutung zu. Darunter fallen beispielsweise Freizeitmöglichkeiten und kulturelle Angebote. </a:t>
            </a:r>
            <a:br>
              <a:rPr sz="1100" b="0" i="0" u="none">
                <a:solidFill>
                  <a:srgbClr val="000000"/>
                </a:solidFill>
                <a:latin typeface="Arial"/>
                <a:ea typeface="Arial"/>
                <a:cs typeface="Arial"/>
              </a:rPr>
            </a:br>
            <a:r>
              <a:rPr sz="1100" b="0" i="0" u="none">
                <a:solidFill>
                  <a:srgbClr val="000000"/>
                </a:solidFill>
                <a:latin typeface="Arial"/>
                <a:ea typeface="Arial"/>
                <a:cs typeface="Arial"/>
              </a:rPr>
              <a:t>Wenn wir die Liste der beliebtesten Startup-Standorte Europas betrachten, bestätigt sich dieses Bild. Die drei populärsten Standorte - London, Tel-Aviv und Stockholm - liegen allesamt in Ländern, die schon heute eine Kapitalgewinnsteuer kennen. Ihrer Beliebtheit bei Startup-Unternehmern scheint die Steuer nicht zu schaden.  </a:t>
            </a:r>
          </a:p>
          <a:p>
            <a:pPr>
              <a:defRPr/>
            </a:pPr>
            <a:r>
              <a:rPr sz="1600" b="0" i="0" u="none">
                <a:solidFill>
                  <a:srgbClr val="000000"/>
                </a:solidFill>
                <a:latin typeface="Arial"/>
                <a:ea typeface="Arial"/>
                <a:cs typeface="Arial"/>
              </a:rPr>
              <a:t>“Höhere Steuern behindern Investitionen” </a:t>
            </a:r>
          </a:p>
          <a:p>
            <a:pPr>
              <a:defRPr/>
            </a:pPr>
            <a:r>
              <a:rPr sz="1100" b="0" i="0" u="none">
                <a:solidFill>
                  <a:srgbClr val="000000"/>
                </a:solidFill>
                <a:latin typeface="Arial"/>
                <a:ea typeface="Arial"/>
                <a:cs typeface="Arial"/>
              </a:rPr>
              <a:t>Auch diese Mär wird bei jeder Steuervorlage wieder ausgepackt, um uns weiszumachen, dass Steuern wirtschaftsfeindlich und um jeden Preis zu senken seien. Die Aktionär*innen müssten sich bei höheren Steuersätzen noch höhere Dividenden auszahlen, um ihre Rendite aufrechtzuerhalten und die Steuern bezahlen zu können. Dieses Geld fehle dann in der Wirtschaft - und deshalb müssten die Steuern angeblich gesenkt werden. Diese Aussage lässt sich gleich doppelt widerlegen.</a:t>
            </a:r>
            <a:br>
              <a:rPr sz="1100" b="0" i="0" u="none">
                <a:solidFill>
                  <a:srgbClr val="000000"/>
                </a:solidFill>
                <a:latin typeface="Arial"/>
                <a:ea typeface="Arial"/>
                <a:cs typeface="Arial"/>
              </a:rPr>
            </a:br>
            <a:endParaRPr sz="1100" b="0" i="0" u="none">
              <a:solidFill>
                <a:srgbClr val="000000"/>
              </a:solidFill>
              <a:latin typeface="Arial"/>
              <a:ea typeface="Arial"/>
              <a:cs typeface="Arial"/>
            </a:endParaRPr>
          </a:p>
          <a:p>
            <a:pPr>
              <a:defRPr/>
            </a:pPr>
            <a:r>
              <a:rPr sz="1100" b="0" i="0" u="none">
                <a:solidFill>
                  <a:srgbClr val="000000"/>
                </a:solidFill>
                <a:latin typeface="Arial"/>
                <a:ea typeface="Arial"/>
                <a:cs typeface="Arial"/>
              </a:rPr>
              <a:t>In den vergangenen Jahrzehnten wurden in der Schweiz immer wieder Unternehmens- und Kapitalsteuern gesenkt oder ganz gestrichen (vgl. Ausgangslage: Steuervergünstigungen für das reichste Prozent). Trotz all dieser Steuergeschenke ist die Investitionsquote gleich geblieben. Zu ähnlichen Schlüssen kommen auch Studien zu Kapitaleinkommenssteuerreformen in den USA und Schweden: Der Effekt von Kapitaleinkommenssteuern auf den Umfang von Investitionen ist gesamtwirtschaftlich höchst gerning. Die Ausfälle durch die Steuerreformen der letzten Jahrzehnte fliessen nicht wie versprochen in die Realwirtschaft, sondern direkt in die Taschen des reichsten Prozents. </a:t>
            </a:r>
            <a:br>
              <a:rPr sz="1100" b="0" i="0" u="none">
                <a:solidFill>
                  <a:srgbClr val="000000"/>
                </a:solidFill>
                <a:latin typeface="Arial"/>
                <a:ea typeface="Arial"/>
                <a:cs typeface="Arial"/>
              </a:rPr>
            </a:br>
            <a:r>
              <a:rPr sz="1100" b="0" i="0" u="none">
                <a:solidFill>
                  <a:srgbClr val="000000"/>
                </a:solidFill>
                <a:latin typeface="Arial"/>
                <a:ea typeface="Arial"/>
                <a:cs typeface="Arial"/>
              </a:rPr>
              <a:t>Parallel zu den stagnierenden Investitionen nehmen die Vermögen zu, die zu Spekulationszwecken eingesetzt werden. Die gehandelten Volumen auf den Finanzmärkten entsprechen dabei einem Vielfachen der realen Produktion (vgl. Entwicklung OTC-Derivate). Dem liegen die Vermögen der Superreichen zugrunde, die Kapitaleinkommen einstreichen - ohne realen Gegenwert. Das Geld, das wir durch tiefere Steuern verlieren, fehlt nicht nur in der Realwirtschaft: Es fliesst in ein fiktives Spekulations-System, das nur dem reichsten Prozent dient. </a:t>
            </a:r>
            <a:br>
              <a:rPr sz="1100" b="0" i="0" u="none">
                <a:solidFill>
                  <a:srgbClr val="000000"/>
                </a:solidFill>
                <a:latin typeface="Arial"/>
                <a:ea typeface="Arial"/>
                <a:cs typeface="Arial"/>
              </a:rPr>
            </a:br>
            <a:r>
              <a:rPr sz="1100" b="0" i="0" u="none">
                <a:solidFill>
                  <a:srgbClr val="000000"/>
                </a:solidFill>
                <a:latin typeface="Arial"/>
                <a:ea typeface="Arial"/>
                <a:cs typeface="Arial"/>
              </a:rPr>
              <a:t>Die höhere Besteuerung von realisierten Kapitalgewinnen und Dividenden schafft dagegen einen Anreiz, den Wert im Unternehmen zu erhalten und damit Investitionen zu tätigen und Arbeitsplätze zu schaffen.</a:t>
            </a:r>
            <a:br>
              <a:rPr sz="1100" b="0" i="0" u="none">
                <a:solidFill>
                  <a:srgbClr val="000000"/>
                </a:solidFill>
                <a:latin typeface="Arial"/>
                <a:ea typeface="Arial"/>
                <a:cs typeface="Arial"/>
              </a:rPr>
            </a:br>
            <a:endParaRPr sz="1100" b="0" i="0" u="none">
              <a:solidFill>
                <a:srgbClr val="000000"/>
              </a:solidFill>
              <a:latin typeface="Arial"/>
              <a:ea typeface="Arial"/>
              <a:cs typeface="Arial"/>
            </a:endParaRPr>
          </a:p>
          <a:p>
            <a:pPr>
              <a:defRPr/>
            </a:pPr>
            <a:endParaRPr lang="de-CH"/>
          </a:p>
        </p:txBody>
      </p:sp>
      <p:sp>
        <p:nvSpPr>
          <p:cNvPr id="6" name="Slide Number Placeholder 3"/>
          <p:cNvSpPr>
            <a:spLocks noGrp="1"/>
          </p:cNvSpPr>
          <p:nvPr>
            <p:ph type="sldNum" sz="quarter" idx="5"/>
          </p:nvPr>
        </p:nvSpPr>
        <p:spPr bwMode="auto"/>
        <p:txBody>
          <a:bodyPr/>
          <a:lstStyle/>
          <a:p>
            <a:pPr>
              <a:defRPr/>
            </a:pPr>
            <a:fld id="{89E394EA-D8F7-408C-A8FB-A6F0FE868EE4}"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err="1"/>
              <a:t>Erklären</a:t>
            </a:r>
            <a:r>
              <a:rPr dirty="0"/>
              <a:t>, was </a:t>
            </a:r>
            <a:r>
              <a:rPr dirty="0" err="1"/>
              <a:t>noch</a:t>
            </a:r>
            <a:r>
              <a:rPr dirty="0"/>
              <a:t> </a:t>
            </a:r>
            <a:r>
              <a:rPr dirty="0" err="1"/>
              <a:t>nicht</a:t>
            </a:r>
            <a:r>
              <a:rPr dirty="0"/>
              <a:t> </a:t>
            </a:r>
            <a:r>
              <a:rPr dirty="0" err="1"/>
              <a:t>genannt</a:t>
            </a:r>
            <a:r>
              <a:rPr dirty="0"/>
              <a:t> </a:t>
            </a:r>
            <a:r>
              <a:rPr dirty="0" err="1"/>
              <a:t>wurde</a:t>
            </a:r>
            <a:r>
              <a:rPr dirty="0"/>
              <a:t>. </a:t>
            </a:r>
          </a:p>
          <a:p>
            <a:pPr>
              <a:defRPr/>
            </a:pPr>
            <a:endParaRPr lang="de-CH" dirty="0"/>
          </a:p>
          <a:p>
            <a:pPr>
              <a:defRPr/>
            </a:pPr>
            <a:r>
              <a:rPr lang="de-DE" sz="1200" b="1" i="0" u="none" dirty="0">
                <a:solidFill>
                  <a:srgbClr val="000000"/>
                </a:solidFill>
                <a:latin typeface="Arial"/>
                <a:ea typeface="Arial"/>
                <a:cs typeface="Arial"/>
              </a:rPr>
              <a:t>Ein Schritt in eine feministische Zukunft! </a:t>
            </a:r>
            <a:br>
              <a:rPr lang="de-DE" sz="1200" b="1" i="0" u="none" dirty="0">
                <a:solidFill>
                  <a:srgbClr val="000000"/>
                </a:solidFill>
                <a:latin typeface="Arial"/>
                <a:ea typeface="Arial"/>
                <a:cs typeface="Arial"/>
              </a:rPr>
            </a:br>
            <a:r>
              <a:rPr lang="de-DE" sz="1200" b="0" i="0" u="none" dirty="0">
                <a:solidFill>
                  <a:srgbClr val="000000"/>
                </a:solidFill>
                <a:latin typeface="Arial"/>
                <a:ea typeface="Arial"/>
                <a:cs typeface="Arial"/>
              </a:rPr>
              <a:t>Frauen leisten in der Schweiz noch immer doppelt so viel unbezahlte Arbeit im Haushalt und erhalten tiefere Löhne für dieselbe Arbeit. Armut ist in der Schweiz vorwiegend weiblich. Mit der 99%-Initiative ermöglichen wir einen Ausbau des Service Public und eine Entlastung der tiefen Einkommen, wovon insbesondere Frauen profitieren. </a:t>
            </a:r>
            <a:br>
              <a:rPr lang="de-DE" sz="1200" b="0" i="0" u="none" dirty="0">
                <a:solidFill>
                  <a:srgbClr val="000000"/>
                </a:solidFill>
                <a:latin typeface="Arial"/>
                <a:ea typeface="Arial"/>
                <a:cs typeface="Arial"/>
              </a:rPr>
            </a:br>
            <a:endParaRPr lang="de-CH" sz="1200" b="0" i="0" u="none" dirty="0">
              <a:solidFill>
                <a:srgbClr val="000000"/>
              </a:solidFill>
              <a:latin typeface="Arial"/>
              <a:ea typeface="Arial"/>
              <a:cs typeface="Arial"/>
            </a:endParaRPr>
          </a:p>
          <a:p>
            <a:pPr>
              <a:defRPr/>
            </a:pPr>
            <a:endParaRPr dirty="0"/>
          </a:p>
          <a:p>
            <a:pPr>
              <a:defRPr/>
            </a:pPr>
            <a:r>
              <a:rPr sz="1100" b="1" i="0" u="none" dirty="0" err="1">
                <a:solidFill>
                  <a:srgbClr val="000000"/>
                </a:solidFill>
                <a:latin typeface="Arial"/>
                <a:ea typeface="Arial"/>
                <a:cs typeface="Arial"/>
              </a:rPr>
              <a:t>Mehr</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Gerechtigkeit</a:t>
            </a:r>
            <a:r>
              <a:rPr sz="1100" b="1" i="0" u="none" dirty="0">
                <a:solidFill>
                  <a:srgbClr val="000000"/>
                </a:solidFill>
                <a:latin typeface="Arial"/>
                <a:ea typeface="Arial"/>
                <a:cs typeface="Arial"/>
              </a:rPr>
              <a:t>! </a:t>
            </a:r>
            <a:br>
              <a:rPr sz="1100" b="1" i="0" u="none" dirty="0">
                <a:solidFill>
                  <a:srgbClr val="000000"/>
                </a:solidFill>
                <a:latin typeface="Arial"/>
                <a:ea typeface="Arial"/>
                <a:cs typeface="Arial"/>
              </a:rPr>
            </a:br>
            <a:r>
              <a:rPr sz="1100" b="0" i="0" u="none" dirty="0">
                <a:solidFill>
                  <a:srgbClr val="000000"/>
                </a:solidFill>
                <a:latin typeface="Arial"/>
                <a:ea typeface="Arial"/>
                <a:cs typeface="Arial"/>
              </a:rPr>
              <a:t>Der </a:t>
            </a:r>
            <a:r>
              <a:rPr sz="1100" b="0" i="0" u="none" dirty="0" err="1">
                <a:solidFill>
                  <a:srgbClr val="000000"/>
                </a:solidFill>
                <a:latin typeface="Arial"/>
                <a:ea typeface="Arial"/>
                <a:cs typeface="Arial"/>
              </a:rPr>
              <a:t>Wohlstand</a:t>
            </a:r>
            <a:r>
              <a:rPr sz="1100" b="0" i="0" u="none" dirty="0">
                <a:solidFill>
                  <a:srgbClr val="000000"/>
                </a:solidFill>
                <a:latin typeface="Arial"/>
                <a:ea typeface="Arial"/>
                <a:cs typeface="Arial"/>
              </a:rPr>
              <a:t> in der Schweiz </a:t>
            </a:r>
            <a:r>
              <a:rPr sz="1100" b="0" i="0" u="none" dirty="0" err="1">
                <a:solidFill>
                  <a:srgbClr val="000000"/>
                </a:solidFill>
                <a:latin typeface="Arial"/>
                <a:ea typeface="Arial"/>
                <a:cs typeface="Arial"/>
              </a:rPr>
              <a:t>wird</a:t>
            </a:r>
            <a:r>
              <a:rPr sz="1100" b="0" i="0" u="none" dirty="0">
                <a:solidFill>
                  <a:srgbClr val="000000"/>
                </a:solidFill>
                <a:latin typeface="Arial"/>
                <a:ea typeface="Arial"/>
                <a:cs typeface="Arial"/>
              </a:rPr>
              <a:t> von den 99% </a:t>
            </a:r>
            <a:r>
              <a:rPr sz="1100" b="0" i="0" u="none" dirty="0" err="1">
                <a:solidFill>
                  <a:srgbClr val="000000"/>
                </a:solidFill>
                <a:latin typeface="Arial"/>
                <a:ea typeface="Arial"/>
                <a:cs typeface="Arial"/>
              </a:rPr>
              <a:t>erschaffen</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jeden</a:t>
            </a:r>
            <a:r>
              <a:rPr sz="1100" b="0" i="0" u="none" dirty="0">
                <a:solidFill>
                  <a:srgbClr val="000000"/>
                </a:solidFill>
                <a:latin typeface="Arial"/>
                <a:ea typeface="Arial"/>
                <a:cs typeface="Arial"/>
              </a:rPr>
              <a:t> Tag in </a:t>
            </a:r>
            <a:r>
              <a:rPr sz="1100" b="0" i="0" u="none" dirty="0" err="1">
                <a:solidFill>
                  <a:srgbClr val="000000"/>
                </a:solidFill>
                <a:latin typeface="Arial"/>
                <a:ea typeface="Arial"/>
                <a:cs typeface="Arial"/>
              </a:rPr>
              <a:t>Büros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Supermärkten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oder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Spitälern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arbeiten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nicht</a:t>
            </a:r>
            <a:r>
              <a:rPr sz="1100" b="0" i="0" u="none" dirty="0">
                <a:solidFill>
                  <a:srgbClr val="000000"/>
                </a:solidFill>
                <a:latin typeface="Arial"/>
                <a:ea typeface="Arial"/>
                <a:cs typeface="Arial"/>
              </a:rPr>
              <a:t> von </a:t>
            </a:r>
            <a:r>
              <a:rPr sz="1100" b="0" i="0" u="none" dirty="0" err="1">
                <a:solidFill>
                  <a:srgbClr val="000000"/>
                </a:solidFill>
                <a:latin typeface="Arial"/>
                <a:ea typeface="Arial"/>
                <a:cs typeface="Arial"/>
              </a:rPr>
              <a:t>einer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Handvoll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Superreichen</a:t>
            </a:r>
            <a:r>
              <a:rPr sz="1100" b="0" i="0" u="none" dirty="0">
                <a:solidFill>
                  <a:srgbClr val="000000"/>
                </a:solidFill>
                <a:latin typeface="Arial"/>
                <a:ea typeface="Arial"/>
                <a:cs typeface="Arial"/>
              </a:rPr>
              <a:t>, die von </a:t>
            </a:r>
            <a:r>
              <a:rPr sz="1100" b="0" i="0" u="none" dirty="0" err="1">
                <a:solidFill>
                  <a:srgbClr val="000000"/>
                </a:solidFill>
                <a:latin typeface="Arial"/>
                <a:ea typeface="Arial"/>
                <a:cs typeface="Arial"/>
              </a:rPr>
              <a:t>leistungsfreien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Profiten</a:t>
            </a:r>
            <a:r>
              <a:rPr sz="1100" b="0" i="0" u="none" dirty="0">
                <a:solidFill>
                  <a:srgbClr val="000000"/>
                </a:solidFill>
                <a:latin typeface="Arial"/>
                <a:ea typeface="Arial"/>
                <a:cs typeface="Arial"/>
              </a:rPr>
              <a:t> leben. </a:t>
            </a:r>
            <a:r>
              <a:rPr sz="1100" b="0" i="0" u="none" dirty="0" err="1">
                <a:solidFill>
                  <a:srgbClr val="000000"/>
                </a:solidFill>
                <a:latin typeface="Arial"/>
                <a:ea typeface="Arial"/>
                <a:cs typeface="Arial"/>
              </a:rPr>
              <a:t>Mit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höheren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Besteuerung</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Reichsten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geben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wir</a:t>
            </a:r>
            <a:r>
              <a:rPr sz="1100" b="0" i="0" u="none" dirty="0">
                <a:solidFill>
                  <a:srgbClr val="000000"/>
                </a:solidFill>
                <a:latin typeface="Arial"/>
                <a:ea typeface="Arial"/>
                <a:cs typeface="Arial"/>
              </a:rPr>
              <a:t> das Geld an die </a:t>
            </a:r>
            <a:r>
              <a:rPr sz="1100" b="0" i="0" u="none" dirty="0" err="1">
                <a:solidFill>
                  <a:srgbClr val="000000"/>
                </a:solidFill>
                <a:latin typeface="Arial"/>
                <a:ea typeface="Arial"/>
                <a:cs typeface="Arial"/>
              </a:rPr>
              <a:t>wahren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Leistungsträger</a:t>
            </a:r>
            <a:r>
              <a:rPr sz="1100" b="0" i="0" u="none" dirty="0">
                <a:solidFill>
                  <a:srgbClr val="000000"/>
                </a:solidFill>
                <a:latin typeface="Arial"/>
                <a:ea typeface="Arial"/>
                <a:cs typeface="Arial"/>
              </a:rPr>
              <a:t>*</a:t>
            </a:r>
            <a:r>
              <a:rPr sz="1100" b="0" i="0" u="none" dirty="0" err="1">
                <a:solidFill>
                  <a:srgbClr val="000000"/>
                </a:solidFill>
                <a:latin typeface="Arial"/>
                <a:ea typeface="Arial"/>
                <a:cs typeface="Arial"/>
              </a:rPr>
              <a:t>innen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unserer</a:t>
            </a:r>
            <a:r>
              <a:rPr sz="1100" b="0" i="0" u="none" dirty="0">
                <a:solidFill>
                  <a:srgbClr val="000000"/>
                </a:solidFill>
                <a:latin typeface="Arial"/>
                <a:ea typeface="Arial"/>
                <a:cs typeface="Arial"/>
              </a:rPr>
              <a:t> Gesellschaft </a:t>
            </a:r>
            <a:r>
              <a:rPr sz="1100" b="0" i="0" u="none" dirty="0" err="1">
                <a:solidFill>
                  <a:srgbClr val="000000"/>
                </a:solidFill>
                <a:latin typeface="Arial"/>
                <a:ea typeface="Arial"/>
                <a:cs typeface="Arial"/>
              </a:rPr>
              <a:t>zurück</a:t>
            </a:r>
            <a:r>
              <a:rPr sz="1100" b="0" i="0" u="none" dirty="0">
                <a:solidFill>
                  <a:srgbClr val="000000"/>
                </a:solidFill>
                <a:latin typeface="Arial"/>
                <a:ea typeface="Arial"/>
                <a:cs typeface="Arial"/>
              </a:rPr>
              <a:t>. </a:t>
            </a:r>
            <a:br>
              <a:rPr sz="1100" b="0" i="0" u="none" dirty="0">
                <a:solidFill>
                  <a:srgbClr val="000000"/>
                </a:solidFill>
                <a:latin typeface="Arial"/>
                <a:ea typeface="Arial"/>
                <a:cs typeface="Arial"/>
              </a:rPr>
            </a:b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r>
              <a:rPr sz="1100" b="1" i="0" u="none" dirty="0">
                <a:solidFill>
                  <a:srgbClr val="000000"/>
                </a:solidFill>
                <a:latin typeface="Arial"/>
                <a:ea typeface="Arial"/>
                <a:cs typeface="Arial"/>
              </a:rPr>
              <a:t>Ein starker Service Public und </a:t>
            </a:r>
            <a:r>
              <a:rPr sz="1100" b="1" i="0" u="none" dirty="0" err="1">
                <a:solidFill>
                  <a:srgbClr val="000000"/>
                </a:solidFill>
                <a:latin typeface="Arial"/>
                <a:ea typeface="Arial"/>
                <a:cs typeface="Arial"/>
              </a:rPr>
              <a:t>eine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Entlastung</a:t>
            </a:r>
            <a:r>
              <a:rPr sz="1100" b="1" i="0" u="none" dirty="0">
                <a:solidFill>
                  <a:srgbClr val="000000"/>
                </a:solidFill>
                <a:latin typeface="Arial"/>
                <a:ea typeface="Arial"/>
                <a:cs typeface="Arial"/>
              </a:rPr>
              <a:t> der </a:t>
            </a:r>
            <a:r>
              <a:rPr sz="1100" b="1" i="0" u="none" dirty="0" err="1">
                <a:solidFill>
                  <a:srgbClr val="000000"/>
                </a:solidFill>
                <a:latin typeface="Arial"/>
                <a:ea typeface="Arial"/>
                <a:cs typeface="Arial"/>
              </a:rPr>
              <a:t>Löhne</a:t>
            </a:r>
            <a:r>
              <a:rPr sz="1100" b="1" i="0" u="none" dirty="0">
                <a:solidFill>
                  <a:srgbClr val="000000"/>
                </a:solidFill>
                <a:latin typeface="Arial"/>
                <a:ea typeface="Arial"/>
                <a:cs typeface="Arial"/>
              </a:rPr>
              <a:t>!</a:t>
            </a:r>
            <a:br>
              <a:rPr sz="1100" b="1" i="0" u="none" dirty="0">
                <a:solidFill>
                  <a:srgbClr val="000000"/>
                </a:solidFill>
                <a:latin typeface="Arial"/>
                <a:ea typeface="Arial"/>
                <a:cs typeface="Arial"/>
              </a:rPr>
            </a:br>
            <a:r>
              <a:rPr sz="1100" b="0" i="0" u="none" dirty="0" err="1">
                <a:solidFill>
                  <a:srgbClr val="000000"/>
                </a:solidFill>
                <a:latin typeface="Arial"/>
                <a:ea typeface="Arial"/>
                <a:cs typeface="Arial"/>
              </a:rPr>
              <a:t>Steigenden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Mieten</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Krankenkassenprämien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fressen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immer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grösseren</a:t>
            </a:r>
            <a:r>
              <a:rPr sz="1100" b="0" i="0" u="none" dirty="0">
                <a:solidFill>
                  <a:srgbClr val="000000"/>
                </a:solidFill>
                <a:latin typeface="Arial"/>
                <a:ea typeface="Arial"/>
                <a:cs typeface="Arial"/>
              </a:rPr>
              <a:t> Teil des </a:t>
            </a:r>
            <a:r>
              <a:rPr sz="1100" b="0" i="0" u="none" dirty="0" err="1">
                <a:solidFill>
                  <a:srgbClr val="000000"/>
                </a:solidFill>
                <a:latin typeface="Arial"/>
                <a:ea typeface="Arial"/>
                <a:cs typeface="Arial"/>
              </a:rPr>
              <a:t>Einkommens</a:t>
            </a:r>
            <a:r>
              <a:rPr sz="1100" b="0" i="0" u="none" dirty="0">
                <a:solidFill>
                  <a:srgbClr val="000000"/>
                </a:solidFill>
                <a:latin typeface="Arial"/>
                <a:ea typeface="Arial"/>
                <a:cs typeface="Arial"/>
              </a:rPr>
              <a:t> der Menschen. Die 99%-Initiative </a:t>
            </a:r>
            <a:r>
              <a:rPr sz="1100" b="0" i="0" u="none" dirty="0" err="1">
                <a:solidFill>
                  <a:srgbClr val="000000"/>
                </a:solidFill>
                <a:latin typeface="Arial"/>
                <a:ea typeface="Arial"/>
                <a:cs typeface="Arial"/>
              </a:rPr>
              <a:t>entlastet</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Löhne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durch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Steuersenkungen</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eine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Stärkung</a:t>
            </a:r>
            <a:r>
              <a:rPr sz="1100" b="0" i="0" u="none" dirty="0">
                <a:solidFill>
                  <a:srgbClr val="000000"/>
                </a:solidFill>
                <a:latin typeface="Arial"/>
                <a:ea typeface="Arial"/>
                <a:cs typeface="Arial"/>
              </a:rPr>
              <a:t> des Service Public, </a:t>
            </a:r>
            <a:r>
              <a:rPr sz="1100" b="0" i="0" u="none" dirty="0" err="1">
                <a:solidFill>
                  <a:srgbClr val="000000"/>
                </a:solidFill>
                <a:latin typeface="Arial"/>
                <a:ea typeface="Arial"/>
                <a:cs typeface="Arial"/>
              </a:rPr>
              <a:t>z.B.</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durch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höhere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Prämienverbilligungen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Investitionen</a:t>
            </a:r>
            <a:r>
              <a:rPr sz="1100" b="0" i="0" u="none" dirty="0">
                <a:solidFill>
                  <a:srgbClr val="000000"/>
                </a:solidFill>
                <a:latin typeface="Arial"/>
                <a:ea typeface="Arial"/>
                <a:cs typeface="Arial"/>
              </a:rPr>
              <a:t> in </a:t>
            </a:r>
            <a:r>
              <a:rPr sz="1100" b="0" i="0" u="none" dirty="0" err="1">
                <a:solidFill>
                  <a:srgbClr val="000000"/>
                </a:solidFill>
                <a:latin typeface="Arial"/>
                <a:ea typeface="Arial"/>
                <a:cs typeface="Arial"/>
              </a:rPr>
              <a:t>Kitas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oder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Ausbau</a:t>
            </a:r>
            <a:r>
              <a:rPr sz="1100" b="0" i="0" u="none" dirty="0">
                <a:solidFill>
                  <a:srgbClr val="000000"/>
                </a:solidFill>
                <a:latin typeface="Arial"/>
                <a:ea typeface="Arial"/>
                <a:cs typeface="Arial"/>
              </a:rPr>
              <a:t> des ÖVs. </a:t>
            </a:r>
            <a:br>
              <a:rPr sz="1100" b="0" i="0" u="none" dirty="0">
                <a:solidFill>
                  <a:srgbClr val="000000"/>
                </a:solidFill>
                <a:latin typeface="Arial"/>
                <a:ea typeface="Arial"/>
                <a:cs typeface="Arial"/>
              </a:rPr>
            </a:b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r>
              <a:rPr sz="1100" b="1" i="0" u="none" dirty="0" err="1">
                <a:solidFill>
                  <a:srgbClr val="000000"/>
                </a:solidFill>
                <a:latin typeface="Arial"/>
                <a:ea typeface="Arial"/>
                <a:cs typeface="Arial"/>
              </a:rPr>
              <a:t>Weniger</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Krisen</a:t>
            </a:r>
            <a:r>
              <a:rPr sz="1100" b="1" i="0" u="none" dirty="0">
                <a:solidFill>
                  <a:srgbClr val="000000"/>
                </a:solidFill>
                <a:latin typeface="Arial"/>
                <a:ea typeface="Arial"/>
                <a:cs typeface="Arial"/>
              </a:rPr>
              <a:t> auf dem </a:t>
            </a:r>
            <a:r>
              <a:rPr sz="1100" b="1" i="0" u="none" dirty="0" err="1">
                <a:solidFill>
                  <a:srgbClr val="000000"/>
                </a:solidFill>
                <a:latin typeface="Arial"/>
                <a:ea typeface="Arial"/>
                <a:cs typeface="Arial"/>
              </a:rPr>
              <a:t>Buckel</a:t>
            </a:r>
            <a:r>
              <a:rPr sz="1100" b="1" i="0" u="none" dirty="0">
                <a:solidFill>
                  <a:srgbClr val="000000"/>
                </a:solidFill>
                <a:latin typeface="Arial"/>
                <a:ea typeface="Arial"/>
                <a:cs typeface="Arial"/>
              </a:rPr>
              <a:t> der 99%!</a:t>
            </a:r>
          </a:p>
          <a:p>
            <a:pPr>
              <a:defRPr/>
            </a:pPr>
            <a:r>
              <a:rPr sz="1100" b="0" i="0" u="none" dirty="0" err="1">
                <a:solidFill>
                  <a:srgbClr val="000000"/>
                </a:solidFill>
                <a:latin typeface="Arial"/>
                <a:ea typeface="Arial"/>
                <a:cs typeface="Arial"/>
              </a:rPr>
              <a:t>Mit</a:t>
            </a:r>
            <a:r>
              <a:rPr sz="1100" b="0" i="0" u="none" dirty="0">
                <a:solidFill>
                  <a:srgbClr val="000000"/>
                </a:solidFill>
                <a:latin typeface="Arial"/>
                <a:ea typeface="Arial"/>
                <a:cs typeface="Arial"/>
              </a:rPr>
              <a:t> dem </a:t>
            </a:r>
            <a:r>
              <a:rPr sz="1100" b="0" i="0" u="none" dirty="0" err="1">
                <a:solidFill>
                  <a:srgbClr val="000000"/>
                </a:solidFill>
                <a:latin typeface="Arial"/>
                <a:ea typeface="Arial"/>
                <a:cs typeface="Arial"/>
              </a:rPr>
              <a:t>Anstieg</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Vermögensungleichheit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droht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unser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Wirtschaftssystem</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selbst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zerfleischen</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Konzentration</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Reichtums</a:t>
            </a:r>
            <a:r>
              <a:rPr sz="1100" b="0" i="0" u="none" dirty="0">
                <a:solidFill>
                  <a:srgbClr val="000000"/>
                </a:solidFill>
                <a:latin typeface="Arial"/>
                <a:ea typeface="Arial"/>
                <a:cs typeface="Arial"/>
              </a:rPr>
              <a:t> in den </a:t>
            </a:r>
            <a:r>
              <a:rPr sz="1100" b="0" i="0" u="none" dirty="0" err="1">
                <a:solidFill>
                  <a:srgbClr val="000000"/>
                </a:solidFill>
                <a:latin typeface="Arial"/>
                <a:ea typeface="Arial"/>
                <a:cs typeface="Arial"/>
              </a:rPr>
              <a:t>Händen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kleinen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Minderheit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begünstigt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Wirtschaftskrisen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während</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Kaufkraft</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breiten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Bevölkerung</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sinkt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Darunter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leiden</a:t>
            </a:r>
            <a:r>
              <a:rPr sz="1100" b="0" i="0" u="none" dirty="0">
                <a:solidFill>
                  <a:srgbClr val="000000"/>
                </a:solidFill>
                <a:latin typeface="Arial"/>
                <a:ea typeface="Arial"/>
                <a:cs typeface="Arial"/>
              </a:rPr>
              <a:t> die 99% und </a:t>
            </a:r>
            <a:r>
              <a:rPr sz="1100" b="0" i="0" u="none" dirty="0" err="1">
                <a:solidFill>
                  <a:srgbClr val="000000"/>
                </a:solidFill>
                <a:latin typeface="Arial"/>
                <a:ea typeface="Arial"/>
                <a:cs typeface="Arial"/>
              </a:rPr>
              <a:t>insbesondere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kleine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Unternehmen</a:t>
            </a:r>
            <a:r>
              <a:rPr sz="1100" b="0" i="0" u="none" dirty="0">
                <a:solidFill>
                  <a:srgbClr val="000000"/>
                </a:solidFill>
                <a:latin typeface="Arial"/>
                <a:ea typeface="Arial"/>
                <a:cs typeface="Arial"/>
              </a:rPr>
              <a:t>. </a:t>
            </a:r>
            <a:br>
              <a:rPr sz="1100" b="0" i="0" u="none" dirty="0">
                <a:solidFill>
                  <a:srgbClr val="000000"/>
                </a:solidFill>
                <a:latin typeface="Arial"/>
                <a:ea typeface="Arial"/>
                <a:cs typeface="Arial"/>
              </a:rPr>
            </a:br>
            <a:br>
              <a:rPr sz="1100" b="0" i="0" u="none" dirty="0">
                <a:solidFill>
                  <a:srgbClr val="000000"/>
                </a:solidFill>
                <a:latin typeface="Arial"/>
                <a:ea typeface="Arial"/>
                <a:cs typeface="Arial"/>
              </a:rPr>
            </a:b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r>
              <a:rPr sz="1100" b="1" i="0" u="none" dirty="0">
                <a:solidFill>
                  <a:srgbClr val="000000"/>
                </a:solidFill>
                <a:latin typeface="Arial"/>
                <a:ea typeface="Arial"/>
                <a:cs typeface="Arial"/>
              </a:rPr>
              <a:t>Eine </a:t>
            </a:r>
            <a:r>
              <a:rPr sz="1100" b="1" i="0" u="none" dirty="0" err="1">
                <a:solidFill>
                  <a:srgbClr val="000000"/>
                </a:solidFill>
                <a:latin typeface="Arial"/>
                <a:ea typeface="Arial"/>
                <a:cs typeface="Arial"/>
              </a:rPr>
              <a:t>Stärkung</a:t>
            </a:r>
            <a:r>
              <a:rPr sz="1100" b="1" i="0" u="none" dirty="0">
                <a:solidFill>
                  <a:srgbClr val="000000"/>
                </a:solidFill>
                <a:latin typeface="Arial"/>
                <a:ea typeface="Arial"/>
                <a:cs typeface="Arial"/>
              </a:rPr>
              <a:t> der </a:t>
            </a:r>
            <a:r>
              <a:rPr sz="1100" b="1" i="0" u="none" dirty="0" err="1">
                <a:solidFill>
                  <a:srgbClr val="000000"/>
                </a:solidFill>
                <a:latin typeface="Arial"/>
                <a:ea typeface="Arial"/>
                <a:cs typeface="Arial"/>
              </a:rPr>
              <a:t>Demokratie</a:t>
            </a:r>
            <a:r>
              <a:rPr sz="1100" b="1" i="0" u="none" dirty="0">
                <a:solidFill>
                  <a:srgbClr val="000000"/>
                </a:solidFill>
                <a:latin typeface="Arial"/>
                <a:ea typeface="Arial"/>
                <a:cs typeface="Arial"/>
              </a:rPr>
              <a:t>! </a:t>
            </a:r>
            <a:br>
              <a:rPr sz="1100" b="1" i="0" u="none" dirty="0">
                <a:solidFill>
                  <a:srgbClr val="000000"/>
                </a:solidFill>
                <a:latin typeface="Arial"/>
                <a:ea typeface="Arial"/>
                <a:cs typeface="Arial"/>
              </a:rPr>
            </a:br>
            <a:r>
              <a:rPr sz="1100" b="0" i="0" u="none" dirty="0">
                <a:solidFill>
                  <a:srgbClr val="000000"/>
                </a:solidFill>
                <a:latin typeface="Arial"/>
                <a:ea typeface="Arial"/>
                <a:cs typeface="Arial"/>
              </a:rPr>
              <a:t>Die </a:t>
            </a:r>
            <a:r>
              <a:rPr sz="1100" b="0" i="0" u="none" dirty="0" err="1">
                <a:solidFill>
                  <a:srgbClr val="000000"/>
                </a:solidFill>
                <a:latin typeface="Arial"/>
                <a:ea typeface="Arial"/>
                <a:cs typeface="Arial"/>
              </a:rPr>
              <a:t>soziale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Ungleichheit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droht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unsere</a:t>
            </a:r>
            <a:r>
              <a:rPr sz="1100" b="0" i="0" u="none" dirty="0">
                <a:solidFill>
                  <a:srgbClr val="000000"/>
                </a:solidFill>
                <a:latin typeface="Arial"/>
                <a:ea typeface="Arial"/>
                <a:cs typeface="Arial"/>
              </a:rPr>
              <a:t> Gesellschaft </a:t>
            </a:r>
            <a:r>
              <a:rPr sz="1100" b="0" i="0" u="none" dirty="0" err="1">
                <a:solidFill>
                  <a:srgbClr val="000000"/>
                </a:solidFill>
                <a:latin typeface="Arial"/>
                <a:ea typeface="Arial"/>
                <a:cs typeface="Arial"/>
              </a:rPr>
              <a:t>zu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zerreissen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Superreiche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kaufen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ganze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Medienhäuser</a:t>
            </a:r>
            <a:r>
              <a:rPr sz="1100" b="0" i="0" u="none" dirty="0">
                <a:solidFill>
                  <a:srgbClr val="000000"/>
                </a:solidFill>
                <a:latin typeface="Arial"/>
                <a:ea typeface="Arial"/>
                <a:cs typeface="Arial"/>
              </a:rPr>
              <a:t> und </a:t>
            </a:r>
            <a:r>
              <a:rPr sz="1100" b="0" i="0" u="none" dirty="0" err="1">
                <a:solidFill>
                  <a:srgbClr val="000000"/>
                </a:solidFill>
                <a:latin typeface="Arial"/>
                <a:ea typeface="Arial"/>
                <a:cs typeface="Arial"/>
              </a:rPr>
              <a:t>beeinflussen</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Politik</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durch</a:t>
            </a:r>
            <a:r>
              <a:rPr sz="1100" b="0" i="0" u="none" dirty="0">
                <a:solidFill>
                  <a:srgbClr val="000000"/>
                </a:solidFill>
                <a:latin typeface="Arial"/>
                <a:ea typeface="Arial"/>
                <a:cs typeface="Arial"/>
              </a:rPr>
              <a:t> Lobbying und </a:t>
            </a:r>
            <a:r>
              <a:rPr sz="1100" b="0" i="0" u="none" dirty="0" err="1">
                <a:solidFill>
                  <a:srgbClr val="000000"/>
                </a:solidFill>
                <a:latin typeface="Arial"/>
                <a:ea typeface="Arial"/>
                <a:cs typeface="Arial"/>
              </a:rPr>
              <a:t>teure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Abstimmungskampagnen</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Folge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sind</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undemokratische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Machtverhältnisse</a:t>
            </a:r>
            <a:r>
              <a:rPr sz="1100" b="0" i="0" u="none" dirty="0">
                <a:solidFill>
                  <a:srgbClr val="000000"/>
                </a:solidFill>
                <a:latin typeface="Arial"/>
                <a:ea typeface="Arial"/>
                <a:cs typeface="Arial"/>
              </a:rPr>
              <a:t> auf </a:t>
            </a:r>
            <a:r>
              <a:rPr sz="1100" b="0" i="0" u="none" dirty="0" err="1">
                <a:solidFill>
                  <a:srgbClr val="000000"/>
                </a:solidFill>
                <a:latin typeface="Arial"/>
                <a:ea typeface="Arial"/>
                <a:cs typeface="Arial"/>
              </a:rPr>
              <a:t>Kosten</a:t>
            </a:r>
            <a:r>
              <a:rPr sz="1100" b="0" i="0" u="none" dirty="0">
                <a:solidFill>
                  <a:srgbClr val="000000"/>
                </a:solidFill>
                <a:latin typeface="Arial"/>
                <a:ea typeface="Arial"/>
                <a:cs typeface="Arial"/>
              </a:rPr>
              <a:t> der 99%. </a:t>
            </a:r>
            <a:r>
              <a:rPr sz="1100" b="0" i="0" u="none" dirty="0" err="1">
                <a:solidFill>
                  <a:srgbClr val="000000"/>
                </a:solidFill>
                <a:latin typeface="Arial"/>
                <a:ea typeface="Arial"/>
                <a:cs typeface="Arial"/>
              </a:rPr>
              <a:t>Unsere</a:t>
            </a:r>
            <a:r>
              <a:rPr sz="1100" b="0" i="0" u="none" dirty="0">
                <a:solidFill>
                  <a:srgbClr val="000000"/>
                </a:solidFill>
                <a:latin typeface="Arial"/>
                <a:ea typeface="Arial"/>
                <a:cs typeface="Arial"/>
              </a:rPr>
              <a:t> Initiative </a:t>
            </a:r>
            <a:r>
              <a:rPr sz="1100" b="0" i="0" u="none" dirty="0" err="1">
                <a:solidFill>
                  <a:srgbClr val="000000"/>
                </a:solidFill>
                <a:latin typeface="Arial"/>
                <a:ea typeface="Arial"/>
                <a:cs typeface="Arial"/>
              </a:rPr>
              <a:t>gibt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Gegensteuer</a:t>
            </a:r>
            <a:r>
              <a:rPr sz="1100" b="0" i="0" u="none" dirty="0">
                <a:solidFill>
                  <a:srgbClr val="000000"/>
                </a:solidFill>
                <a:latin typeface="Arial"/>
                <a:ea typeface="Arial"/>
                <a:cs typeface="Arial"/>
              </a:rPr>
              <a:t>.</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p:txBody>
      </p:sp>
      <p:sp>
        <p:nvSpPr>
          <p:cNvPr id="6" name="Slide Number Placeholder 3"/>
          <p:cNvSpPr>
            <a:spLocks noGrp="1"/>
          </p:cNvSpPr>
          <p:nvPr>
            <p:ph type="sldNum" sz="quarter" idx="5"/>
          </p:nvPr>
        </p:nvSpPr>
        <p:spPr bwMode="auto"/>
        <p:txBody>
          <a:bodyPr/>
          <a:lstStyle/>
          <a:p>
            <a:pPr>
              <a:defRPr/>
            </a:pPr>
            <a:fld id="{89E394EA-D8F7-408C-A8FB-A6F0FE868EE4}"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marR="0" lvl="0" indent="0" algn="l">
              <a:spcBef>
                <a:spcPts val="0"/>
              </a:spcBef>
              <a:buSzPct val="100000"/>
              <a:buFont typeface="Arial"/>
              <a:buNone/>
              <a:defRPr/>
            </a:pPr>
            <a:br>
              <a:rPr lang="de-DE" sz="1200" b="0" i="0" u="none" strike="noStrike" cap="none" dirty="0">
                <a:latin typeface="Calibri"/>
                <a:ea typeface="Calibri"/>
                <a:cs typeface="Calibri"/>
              </a:rPr>
            </a:br>
            <a:endParaRPr lang="de-DE" sz="1200" b="0" i="0" u="none" strike="noStrike" cap="none" dirty="0">
              <a:latin typeface="Calibri"/>
              <a:ea typeface="Calibri"/>
              <a:cs typeface="Calibri"/>
            </a:endParaRPr>
          </a:p>
          <a:p>
            <a:pPr marL="171450" marR="0" lvl="0" indent="-171450" algn="l" defTabSz="914400">
              <a:lnSpc>
                <a:spcPct val="100000"/>
              </a:lnSpc>
              <a:spcBef>
                <a:spcPts val="0"/>
              </a:spcBef>
              <a:spcAft>
                <a:spcPts val="0"/>
              </a:spcAft>
              <a:buClrTx/>
              <a:buSzPct val="100000"/>
              <a:buFont typeface="Arial"/>
              <a:buChar char="•"/>
              <a:defRPr/>
            </a:pPr>
            <a:r>
              <a:rPr lang="de-DE" sz="1200" b="0" i="0" u="none" strike="noStrike" cap="none" dirty="0">
                <a:latin typeface="Calibri"/>
                <a:ea typeface="Calibri"/>
                <a:cs typeface="Calibri"/>
              </a:rPr>
              <a:t>Unsere Initiative kann in zwei Punkten einen wertvollen Beitrag leisten. Erstens können wir bei einer Annahme bestehende Ungerechtigkeiten abschwächen. Die Initiative bildet damit einen wichtigen Schritt für die Rückverteilung des Mehrwerts, den die 99% schaffen. </a:t>
            </a:r>
            <a:br>
              <a:rPr lang="de-DE" sz="1200" b="0" i="0" u="none" strike="noStrike" cap="none" dirty="0">
                <a:latin typeface="Calibri"/>
                <a:ea typeface="Calibri"/>
                <a:cs typeface="Calibri"/>
              </a:rPr>
            </a:br>
            <a:r>
              <a:rPr lang="de-DE" sz="1200" b="0" i="0" u="none" strike="noStrike" cap="none" dirty="0">
                <a:latin typeface="Calibri"/>
                <a:ea typeface="Calibri"/>
                <a:cs typeface="Calibri"/>
              </a:rPr>
              <a:t>Und zweitens führen wir durch diese Initiative wieder die wichtige Debatte über den Unterschied von Kapital und Arbeit, und das System, das diesen Unterschied erzwingt. Wir holen die Leute in ihrem Arbeitsleben ab (Arbeit &amp; Lohn), geben ihnen ein Feindbild (Abzocker &amp; Bonzen) und einen Sachverhalt, den sie instinktiv als ungerecht empfinden, um ihnen dann unsere Interpretation zu erklären. Damit können wir die richtigen Fragen diskutieren und langfristig ökonomische Ungleichheit wieder thematisieren!</a:t>
            </a:r>
            <a:endParaRPr dirty="0"/>
          </a:p>
          <a:p>
            <a:pPr marL="0" marR="0" lvl="0" indent="0" algn="l">
              <a:spcBef>
                <a:spcPts val="0"/>
              </a:spcBef>
              <a:buSzPct val="100000"/>
              <a:buFont typeface="Arial"/>
              <a:buNone/>
              <a:defRPr/>
            </a:pPr>
            <a:endParaRPr lang="de-DE" sz="1200" b="0" i="0" u="none" strike="noStrike" cap="none" dirty="0">
              <a:latin typeface="Calibri"/>
              <a:ea typeface="Calibri"/>
              <a:cs typeface="Calibri"/>
            </a:endParaRPr>
          </a:p>
          <a:p>
            <a:pPr marL="0" marR="0" lvl="0" indent="0" algn="l">
              <a:spcBef>
                <a:spcPts val="0"/>
              </a:spcBef>
              <a:buSzPct val="25000"/>
              <a:buNone/>
              <a:defRPr/>
            </a:pPr>
            <a:endParaRPr lang="de-DE" sz="1200" b="0" i="0" u="none" strike="noStrike" cap="none" dirty="0">
              <a:latin typeface="Calibri"/>
              <a:ea typeface="Calibri"/>
              <a:cs typeface="Calibri"/>
            </a:endParaRPr>
          </a:p>
          <a:p>
            <a:pPr marL="0" marR="0" lvl="0" indent="0" algn="l">
              <a:spcBef>
                <a:spcPts val="0"/>
              </a:spcBef>
              <a:buSzPct val="25000"/>
              <a:buNone/>
              <a:defRPr/>
            </a:pPr>
            <a:r>
              <a:rPr lang="de-DE" sz="1200" b="0" i="0" u="none" strike="noStrike" cap="none" dirty="0">
                <a:latin typeface="Calibri"/>
                <a:ea typeface="Calibri"/>
                <a:cs typeface="Calibri"/>
              </a:rPr>
              <a:t>Dauer: 5 Minuten</a:t>
            </a:r>
            <a:endParaRPr dirty="0"/>
          </a:p>
          <a:p>
            <a:pPr>
              <a:defRPr/>
            </a:pPr>
            <a:endParaRPr lang="de-CH" dirty="0"/>
          </a:p>
        </p:txBody>
      </p:sp>
      <p:sp>
        <p:nvSpPr>
          <p:cNvPr id="6" name="Slide Number Placeholder 3"/>
          <p:cNvSpPr>
            <a:spLocks noGrp="1"/>
          </p:cNvSpPr>
          <p:nvPr>
            <p:ph type="sldNum" sz="quarter" idx="5"/>
          </p:nvPr>
        </p:nvSpPr>
        <p:spPr bwMode="auto"/>
        <p:txBody>
          <a:bodyPr/>
          <a:lstStyle/>
          <a:p>
            <a:pPr>
              <a:defRPr/>
            </a:pPr>
            <a:fld id="{89E394EA-D8F7-408C-A8FB-A6F0FE868EE4}"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Kurzfassung: </a:t>
            </a:r>
            <a:r>
              <a:rPr lang="de-DE" sz="1200" b="0" i="0" u="none" dirty="0">
                <a:solidFill>
                  <a:srgbClr val="000000"/>
                </a:solidFill>
                <a:latin typeface="Arial"/>
                <a:ea typeface="Arial"/>
                <a:cs typeface="Arial"/>
              </a:rPr>
              <a:t>Frauen leisten in der Schweiz noch immer doppelt so viel unbezahlte Arbeit im Haushalt und erhalten tiefere Löhne für dieselbe Arbeit. Armut ist in der Schweiz vorwiegend weiblich. Mit der 99%-Initiative ermöglichen wir einen Ausbau des Service Public und eine Entlastung der tiefen Einkommen, wovon insbesondere Frauen profitieren. </a:t>
            </a:r>
            <a:endParaRPr lang="de-DE" dirty="0"/>
          </a:p>
          <a:p>
            <a:endParaRPr lang="de-DE" dirty="0"/>
          </a:p>
          <a:p>
            <a:r>
              <a:rPr lang="de-DE" dirty="0"/>
              <a:t>Frauen erhalten nicht nur weniger Lohn, sie leisten auch viel mehr unbezahlte Arbeit – als Mütter, die sich um Kinder kümmern, als Töchter, die kranke Eltern pflegen, als Hausfrauen, die abends noch „kurz“ den Abwasch machen.</a:t>
            </a:r>
            <a:r>
              <a:rPr lang="de-DE" baseline="30000" dirty="0"/>
              <a:t> </a:t>
            </a:r>
            <a:r>
              <a:rPr lang="de-DE" dirty="0"/>
              <a:t> Ohne diese Arbeit würde unsere Gesellschaft in kürzester Zeit zusammenbrechen. Trotzdem wird diese enorme Arbeit heute kaum wertgeschätzt und Frauen müssen harte ökonomische </a:t>
            </a:r>
            <a:r>
              <a:rPr lang="de-DE" dirty="0" err="1"/>
              <a:t>Einbusse</a:t>
            </a:r>
            <a:r>
              <a:rPr lang="de-DE" dirty="0"/>
              <a:t> in Kauf nehmen, weil die Belastung durch Care-Arbeit sie zu Teilzeitarbeit zwingt. Die herrschende Lohnungleichheit und der tiefere Anteil bezahlter Arbeit führen dazu, dass Frauen heute in der Schweiz trotz gleicher Arbeitsbelastung rund 108 Milliarden Franken weniger verdienen als Männer. Dies entspricht einer Einkommenslücke von ca. 25’000 Franken pro weiblicher Person in der Schweiz.</a:t>
            </a:r>
          </a:p>
          <a:p>
            <a:endParaRPr lang="de-DE" dirty="0"/>
          </a:p>
          <a:p>
            <a:r>
              <a:rPr lang="de-DE" dirty="0"/>
              <a:t>Entsprechend sind Frauen bei den tiefsten Einkommen übervertreten.</a:t>
            </a:r>
            <a:r>
              <a:rPr lang="de-DE" baseline="30000" dirty="0"/>
              <a:t> </a:t>
            </a:r>
            <a:r>
              <a:rPr lang="de-DE" b="1" dirty="0"/>
              <a:t>Armut ist heute weiblich</a:t>
            </a:r>
            <a:r>
              <a:rPr lang="de-DE" dirty="0"/>
              <a:t>: Die Armutsquote liegt bei den Frauen mit 8.5% deutlich über derjenigen der Männer (6.2%).</a:t>
            </a:r>
            <a:r>
              <a:rPr lang="de-DE" baseline="30000" dirty="0"/>
              <a:t>6</a:t>
            </a:r>
            <a:r>
              <a:rPr lang="de-DE" dirty="0"/>
              <a:t> Der Kampf der 99%-Initiative gegen die soziale Ungleichheit ist auch ein feministischer Kampf, mit dem wir das Machtungleichgewicht zwischen den Geschlechtern korrigieren. Wir rücken die Arbeit – auch unbezahlte! – wieder ins Zentrum, entlasten tiefe Einkommen und belasten die Kapitaleinkommen stärker. Mit den Mehreinnahmen wäre es zum Beispiel möglich, Kindertagesstätten und andere Betreuungseinrichtungen zu unterstützen – und somit Frauen ganz gezielt zu entlasten.</a:t>
            </a:r>
          </a:p>
          <a:p>
            <a:endParaRPr lang="de-DE" dirty="0"/>
          </a:p>
          <a:p>
            <a:r>
              <a:rPr lang="de-DE" dirty="0" err="1"/>
              <a:t>Gemäss</a:t>
            </a:r>
            <a:r>
              <a:rPr lang="de-DE" dirty="0"/>
              <a:t> Bund verdienen Frauen im Schnitt rund 12.5% weniger als Männer, für Kaderpositionen sogar fast 20% weniger. Für einen </a:t>
            </a:r>
            <a:r>
              <a:rPr lang="de-DE" dirty="0" err="1"/>
              <a:t>Grossteil</a:t>
            </a:r>
            <a:r>
              <a:rPr lang="de-DE" dirty="0"/>
              <a:t> des Lohnunterschiedes gibt es keine an- </a:t>
            </a:r>
            <a:r>
              <a:rPr lang="de-DE" dirty="0" err="1"/>
              <a:t>dere</a:t>
            </a:r>
            <a:r>
              <a:rPr lang="de-DE" dirty="0"/>
              <a:t> Erklärung als Diskriminierung. </a:t>
            </a:r>
          </a:p>
        </p:txBody>
      </p:sp>
      <p:sp>
        <p:nvSpPr>
          <p:cNvPr id="4" name="Foliennummernplatzhalter 3"/>
          <p:cNvSpPr>
            <a:spLocks noGrp="1"/>
          </p:cNvSpPr>
          <p:nvPr>
            <p:ph type="sldNum" sz="quarter" idx="5"/>
          </p:nvPr>
        </p:nvSpPr>
        <p:spPr/>
        <p:txBody>
          <a:bodyPr/>
          <a:lstStyle/>
          <a:p>
            <a:pPr>
              <a:defRPr/>
            </a:pPr>
            <a:fld id="{89E394EA-D8F7-408C-A8FB-A6F0FE868EE4}" type="slidenum">
              <a:rPr lang="de-CH" smtClean="0"/>
              <a:t>3</a:t>
            </a:fld>
            <a:endParaRPr lang="de-CH"/>
          </a:p>
        </p:txBody>
      </p:sp>
    </p:spTree>
    <p:extLst>
      <p:ext uri="{BB962C8B-B14F-4D97-AF65-F5344CB8AC3E}">
        <p14:creationId xmlns:p14="http://schemas.microsoft.com/office/powerpoint/2010/main" val="2955485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marR="0" lvl="0" indent="0" algn="l">
              <a:spcBef>
                <a:spcPts val="0"/>
              </a:spcBef>
              <a:buSzPct val="100000"/>
              <a:buFont typeface="Arial"/>
              <a:buNone/>
              <a:defRPr/>
            </a:pPr>
            <a:br>
              <a:rPr lang="de-DE" sz="1200" b="0" i="0" u="none" strike="noStrike" cap="none" dirty="0">
                <a:latin typeface="Calibri"/>
                <a:ea typeface="Calibri"/>
                <a:cs typeface="Calibri"/>
              </a:rPr>
            </a:br>
            <a:endParaRPr lang="de-DE" sz="1200" b="0" i="0" u="none" strike="noStrike" cap="none" dirty="0">
              <a:latin typeface="Calibri"/>
              <a:ea typeface="Calibri"/>
              <a:cs typeface="Calibri"/>
            </a:endParaRPr>
          </a:p>
          <a:p>
            <a:pPr marL="171450" marR="0" lvl="0" indent="-171450" algn="l" defTabSz="914400">
              <a:lnSpc>
                <a:spcPct val="100000"/>
              </a:lnSpc>
              <a:spcBef>
                <a:spcPts val="0"/>
              </a:spcBef>
              <a:spcAft>
                <a:spcPts val="0"/>
              </a:spcAft>
              <a:buClrTx/>
              <a:buSzPct val="100000"/>
              <a:buFont typeface="Arial"/>
              <a:buChar char="•"/>
              <a:defRPr/>
            </a:pPr>
            <a:r>
              <a:rPr lang="de-DE" sz="1200" b="0" i="0" u="none" strike="noStrike" cap="none" dirty="0">
                <a:latin typeface="Calibri"/>
                <a:ea typeface="Calibri"/>
                <a:cs typeface="Calibri"/>
              </a:rPr>
              <a:t>Unsere Initiative kann in zwei Punkten einen wertvollen Beitrag leisten. Erstens können wir bei einer Annahme bestehende Ungerechtigkeiten abschwächen. Die Initiative bildet damit einen wichtigen Schritt für die Rückverteilung des Mehrwerts, den die 99% schaffen. </a:t>
            </a:r>
            <a:br>
              <a:rPr lang="de-DE" sz="1200" b="0" i="0" u="none" strike="noStrike" cap="none" dirty="0">
                <a:latin typeface="Calibri"/>
                <a:ea typeface="Calibri"/>
                <a:cs typeface="Calibri"/>
              </a:rPr>
            </a:br>
            <a:r>
              <a:rPr lang="de-DE" sz="1200" b="0" i="0" u="none" strike="noStrike" cap="none" dirty="0">
                <a:latin typeface="Calibri"/>
                <a:ea typeface="Calibri"/>
                <a:cs typeface="Calibri"/>
              </a:rPr>
              <a:t>Und zweitens führen wir durch diese Initiative wieder die wichtige Debatte über den Unterschied von Kapital und Arbeit, und das System, das diesen Unterschied erzwingt. Wir holen die Leute in ihrem Arbeitsleben ab (Arbeit &amp; Lohn), geben ihnen ein Feindbild (Abzocker &amp; Bonzen) und einen Sachverhalt, den sie instinktiv als ungerecht empfinden, um ihnen dann unsere Interpretation zu erklären. Damit können wir die richtigen Fragen diskutieren und langfristig ökonomische Ungleichheit wieder thematisieren!</a:t>
            </a:r>
            <a:endParaRPr dirty="0"/>
          </a:p>
          <a:p>
            <a:pPr marL="0" marR="0" lvl="0" indent="0" algn="l">
              <a:spcBef>
                <a:spcPts val="0"/>
              </a:spcBef>
              <a:buSzPct val="100000"/>
              <a:buFont typeface="Arial"/>
              <a:buNone/>
              <a:defRPr/>
            </a:pPr>
            <a:endParaRPr lang="de-DE" sz="1200" b="0" i="0" u="none" strike="noStrike" cap="none" dirty="0">
              <a:latin typeface="Calibri"/>
              <a:ea typeface="Calibri"/>
              <a:cs typeface="Calibri"/>
            </a:endParaRPr>
          </a:p>
          <a:p>
            <a:pPr marL="0" marR="0" lvl="0" indent="0" algn="l">
              <a:spcBef>
                <a:spcPts val="0"/>
              </a:spcBef>
              <a:buSzPct val="25000"/>
              <a:buNone/>
              <a:defRPr/>
            </a:pPr>
            <a:endParaRPr lang="de-DE" sz="1200" b="0" i="0" u="none" strike="noStrike" cap="none" dirty="0">
              <a:latin typeface="Calibri"/>
              <a:ea typeface="Calibri"/>
              <a:cs typeface="Calibri"/>
            </a:endParaRPr>
          </a:p>
          <a:p>
            <a:pPr marL="0" marR="0" lvl="0" indent="0" algn="l">
              <a:spcBef>
                <a:spcPts val="0"/>
              </a:spcBef>
              <a:buSzPct val="25000"/>
              <a:buNone/>
              <a:defRPr/>
            </a:pPr>
            <a:r>
              <a:rPr lang="de-DE" sz="1200" b="0" i="0" u="none" strike="noStrike" cap="none" dirty="0">
                <a:latin typeface="Calibri"/>
                <a:ea typeface="Calibri"/>
                <a:cs typeface="Calibri"/>
              </a:rPr>
              <a:t>Dauer: 5 Minuten</a:t>
            </a:r>
            <a:endParaRPr dirty="0"/>
          </a:p>
          <a:p>
            <a:pPr>
              <a:defRPr/>
            </a:pPr>
            <a:endParaRPr lang="de-CH" dirty="0"/>
          </a:p>
        </p:txBody>
      </p:sp>
      <p:sp>
        <p:nvSpPr>
          <p:cNvPr id="6" name="Slide Number Placeholder 3"/>
          <p:cNvSpPr>
            <a:spLocks noGrp="1"/>
          </p:cNvSpPr>
          <p:nvPr>
            <p:ph type="sldNum" sz="quarter" idx="5"/>
          </p:nvPr>
        </p:nvSpPr>
        <p:spPr bwMode="auto"/>
        <p:txBody>
          <a:bodyPr/>
          <a:lstStyle/>
          <a:p>
            <a:pPr>
              <a:defRPr/>
            </a:pPr>
            <a:fld id="{89E394EA-D8F7-408C-A8FB-A6F0FE868EE4}"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5"/>
          </p:nvPr>
        </p:nvSpPr>
        <p:spPr bwMode="auto"/>
        <p:txBody>
          <a:bodyPr/>
          <a:lstStyle/>
          <a:p>
            <a:pPr>
              <a:defRPr/>
            </a:pPr>
            <a:fld id="{89E394EA-D8F7-408C-A8FB-A6F0FE868EE4}" type="slidenum">
              <a:rPr/>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CH" sz="1200" b="0" i="0" u="none" strike="noStrike" cap="none" dirty="0">
                <a:latin typeface="Arial"/>
                <a:ea typeface="Arial"/>
                <a:cs typeface="Arial"/>
              </a:rPr>
              <a:t>Schauen wir uns das ganze etwas im Detail an.</a:t>
            </a:r>
          </a:p>
          <a:p>
            <a:pPr marL="0" marR="0" lvl="0" indent="0" algn="l" defTabSz="914400">
              <a:lnSpc>
                <a:spcPct val="100000"/>
              </a:lnSpc>
              <a:spcBef>
                <a:spcPts val="0"/>
              </a:spcBef>
              <a:spcAft>
                <a:spcPts val="0"/>
              </a:spcAft>
              <a:buClrTx/>
              <a:buSzTx/>
              <a:buFontTx/>
              <a:buNone/>
              <a:defRPr/>
            </a:pPr>
            <a:br>
              <a:rPr lang="de-CH" sz="1200" b="0" i="0" u="none" strike="noStrike" cap="none" dirty="0">
                <a:latin typeface="Arial"/>
                <a:ea typeface="Arial"/>
                <a:cs typeface="Arial"/>
              </a:rPr>
            </a:br>
            <a:r>
              <a:rPr lang="de-CH" sz="1200" b="0" i="0" u="none" strike="noStrike" cap="none" dirty="0">
                <a:latin typeface="Arial"/>
                <a:ea typeface="Arial"/>
                <a:cs typeface="Arial"/>
              </a:rPr>
              <a:t>Wir beschäftigen uns mit Ausbeutung in der Wirtschaft und deren Folgen. Dabei werden wir insbesondere auf Dinge wie Kapitaleinkommen und Kapitalgewinne eingehen. Dann besprechen wir konkret die Inhalte unserer Initiative und den Initiativtext. In der Folge gehen wir auf Argumente dafür und dagegen ein.</a:t>
            </a:r>
          </a:p>
          <a:p>
            <a:pPr>
              <a:defRPr/>
            </a:pPr>
            <a:endParaRPr lang="de-CH" dirty="0"/>
          </a:p>
        </p:txBody>
      </p:sp>
      <p:sp>
        <p:nvSpPr>
          <p:cNvPr id="6" name="Slide Number Placeholder 3"/>
          <p:cNvSpPr>
            <a:spLocks noGrp="1"/>
          </p:cNvSpPr>
          <p:nvPr>
            <p:ph type="sldNum" sz="quarter" idx="5"/>
          </p:nvPr>
        </p:nvSpPr>
        <p:spPr bwMode="auto"/>
        <p:txBody>
          <a:bodyPr/>
          <a:lstStyle/>
          <a:p>
            <a:pPr>
              <a:defRPr/>
            </a:pPr>
            <a:fld id="{89E394EA-D8F7-408C-A8FB-A6F0FE868EE4}"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CH" dirty="0"/>
              <a:t>10’ (kurz halten, bei den Streikkollektiven ist das nicht der Fokus, aber es braucht es trotzdem)</a:t>
            </a:r>
          </a:p>
          <a:p>
            <a:pPr>
              <a:defRPr/>
            </a:pPr>
            <a:r>
              <a:rPr lang="de-CH" dirty="0"/>
              <a:t>Um die 99% </a:t>
            </a:r>
            <a:r>
              <a:rPr lang="de-CH" dirty="0" err="1"/>
              <a:t>Initiaitve</a:t>
            </a:r>
            <a:r>
              <a:rPr lang="de-CH" dirty="0"/>
              <a:t> zu verstehen, müssen wir etwas ausholen und über die Ausbeutung und deren Folgen sprechen.</a:t>
            </a:r>
          </a:p>
        </p:txBody>
      </p:sp>
      <p:sp>
        <p:nvSpPr>
          <p:cNvPr id="6" name="Slide Number Placeholder 3"/>
          <p:cNvSpPr>
            <a:spLocks noGrp="1"/>
          </p:cNvSpPr>
          <p:nvPr>
            <p:ph type="sldNum" sz="quarter" idx="5"/>
          </p:nvPr>
        </p:nvSpPr>
        <p:spPr bwMode="auto"/>
        <p:txBody>
          <a:bodyPr/>
          <a:lstStyle/>
          <a:p>
            <a:pPr>
              <a:defRPr/>
            </a:pPr>
            <a:fld id="{89E394EA-D8F7-408C-A8FB-A6F0FE868EE4}" type="slidenum">
              <a:rPr/>
              <a:t>5</a:t>
            </a:fld>
            <a:endParaRPr/>
          </a:p>
        </p:txBody>
      </p:sp>
    </p:spTree>
    <p:extLst>
      <p:ext uri="{BB962C8B-B14F-4D97-AF65-F5344CB8AC3E}">
        <p14:creationId xmlns:p14="http://schemas.microsoft.com/office/powerpoint/2010/main" val="415645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a:p>
            <a:pPr>
              <a:defRPr/>
            </a:pPr>
            <a:r>
              <a:rPr sz="1100" b="0" i="0" u="none" dirty="0">
                <a:solidFill>
                  <a:srgbClr val="000000"/>
                </a:solidFill>
                <a:latin typeface="Arial"/>
                <a:ea typeface="Arial"/>
                <a:cs typeface="Arial"/>
              </a:rPr>
              <a:t>Die Schweiz </a:t>
            </a:r>
            <a:r>
              <a:rPr sz="1100" b="0" i="0" u="none" dirty="0" err="1">
                <a:solidFill>
                  <a:srgbClr val="000000"/>
                </a:solidFill>
                <a:latin typeface="Arial"/>
                <a:ea typeface="Arial"/>
                <a:cs typeface="Arial"/>
              </a:rPr>
              <a:t>ist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heute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eines</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wohlhabendsten</a:t>
            </a:r>
            <a:r>
              <a:rPr sz="1100" b="0" i="0" u="none" dirty="0">
                <a:solidFill>
                  <a:srgbClr val="000000"/>
                </a:solidFill>
                <a:latin typeface="Arial"/>
                <a:ea typeface="Arial"/>
                <a:cs typeface="Arial"/>
              </a:rPr>
              <a:t> Länder der Welt, es </a:t>
            </a:r>
            <a:r>
              <a:rPr sz="1100" b="0" i="0" u="none" dirty="0" err="1">
                <a:solidFill>
                  <a:srgbClr val="000000"/>
                </a:solidFill>
                <a:latin typeface="Arial"/>
                <a:ea typeface="Arial"/>
                <a:cs typeface="Arial"/>
              </a:rPr>
              <a:t>gibt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keinen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Staat</a:t>
            </a:r>
            <a:r>
              <a:rPr sz="1100" b="0" i="0" u="none" dirty="0">
                <a:solidFill>
                  <a:srgbClr val="000000"/>
                </a:solidFill>
                <a:latin typeface="Arial"/>
                <a:ea typeface="Arial"/>
                <a:cs typeface="Arial"/>
              </a:rPr>
              <a:t> in dem das </a:t>
            </a:r>
            <a:r>
              <a:rPr sz="1100" b="0" i="0" u="none" dirty="0" err="1">
                <a:solidFill>
                  <a:srgbClr val="000000"/>
                </a:solidFill>
                <a:latin typeface="Arial"/>
                <a:ea typeface="Arial"/>
                <a:cs typeface="Arial"/>
              </a:rPr>
              <a:t>Durchschnittsvermögen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höher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liegt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als</a:t>
            </a:r>
            <a:r>
              <a:rPr sz="1100" b="0" i="0" u="none" dirty="0">
                <a:solidFill>
                  <a:srgbClr val="000000"/>
                </a:solidFill>
                <a:latin typeface="Arial"/>
                <a:ea typeface="Arial"/>
                <a:cs typeface="Arial"/>
              </a:rPr>
              <a:t> in der Schweiz. In den </a:t>
            </a:r>
            <a:r>
              <a:rPr sz="1100" b="0" i="0" u="none" dirty="0" err="1">
                <a:solidFill>
                  <a:srgbClr val="000000"/>
                </a:solidFill>
                <a:latin typeface="Arial"/>
                <a:ea typeface="Arial"/>
                <a:cs typeface="Arial"/>
              </a:rPr>
              <a:t>letzten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Jahrzehnten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ist</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Wohlstand</a:t>
            </a:r>
            <a:r>
              <a:rPr sz="1100" b="0" i="0" u="none" dirty="0">
                <a:solidFill>
                  <a:srgbClr val="000000"/>
                </a:solidFill>
                <a:latin typeface="Arial"/>
                <a:ea typeface="Arial"/>
                <a:cs typeface="Arial"/>
              </a:rPr>
              <a:t> in der Schweiz stark </a:t>
            </a:r>
            <a:r>
              <a:rPr sz="1100" b="0" i="0" u="none" dirty="0" err="1">
                <a:solidFill>
                  <a:srgbClr val="000000"/>
                </a:solidFill>
                <a:latin typeface="Arial"/>
                <a:ea typeface="Arial"/>
                <a:cs typeface="Arial"/>
              </a:rPr>
              <a:t>angestiegen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doch</a:t>
            </a:r>
            <a:r>
              <a:rPr sz="1100" b="0" i="0" u="none" dirty="0">
                <a:solidFill>
                  <a:srgbClr val="000000"/>
                </a:solidFill>
                <a:latin typeface="Arial"/>
                <a:ea typeface="Arial"/>
                <a:cs typeface="Arial"/>
              </a:rPr>
              <a:t> von </a:t>
            </a:r>
            <a:r>
              <a:rPr sz="1100" b="0" i="0" u="none" dirty="0" err="1">
                <a:solidFill>
                  <a:srgbClr val="000000"/>
                </a:solidFill>
                <a:latin typeface="Arial"/>
                <a:ea typeface="Arial"/>
                <a:cs typeface="Arial"/>
              </a:rPr>
              <a:t>diesem</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Zuwachs</a:t>
            </a:r>
            <a:r>
              <a:rPr sz="1100" b="0" i="0" u="none" dirty="0">
                <a:solidFill>
                  <a:srgbClr val="000000"/>
                </a:solidFill>
                <a:latin typeface="Arial"/>
                <a:ea typeface="Arial"/>
                <a:cs typeface="Arial"/>
              </a:rPr>
              <a:t> hat </a:t>
            </a:r>
            <a:r>
              <a:rPr sz="1100" b="0" i="0" u="none" dirty="0" err="1">
                <a:solidFill>
                  <a:srgbClr val="000000"/>
                </a:solidFill>
                <a:latin typeface="Arial"/>
                <a:ea typeface="Arial"/>
                <a:cs typeface="Arial"/>
              </a:rPr>
              <a:t>insbesondere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kleine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Minderheit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profitiert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Während</a:t>
            </a:r>
            <a:r>
              <a:rPr sz="1100" b="0" i="0" u="none" dirty="0">
                <a:solidFill>
                  <a:srgbClr val="000000"/>
                </a:solidFill>
                <a:latin typeface="Arial"/>
                <a:ea typeface="Arial"/>
                <a:cs typeface="Arial"/>
              </a:rPr>
              <a:t> das </a:t>
            </a:r>
            <a:r>
              <a:rPr sz="1100" b="0" i="0" u="none" dirty="0" err="1">
                <a:solidFill>
                  <a:srgbClr val="000000"/>
                </a:solidFill>
                <a:latin typeface="Arial"/>
                <a:ea typeface="Arial"/>
                <a:cs typeface="Arial"/>
              </a:rPr>
              <a:t>reichste</a:t>
            </a:r>
            <a:r>
              <a:rPr sz="1100" b="0" i="0" u="none" dirty="0">
                <a:solidFill>
                  <a:srgbClr val="000000"/>
                </a:solidFill>
                <a:latin typeface="Arial"/>
                <a:ea typeface="Arial"/>
                <a:cs typeface="Arial"/>
              </a:rPr>
              <a:t> 1% 2003 gut 36% der </a:t>
            </a:r>
            <a:r>
              <a:rPr sz="1100" b="0" i="0" u="none" dirty="0" err="1">
                <a:solidFill>
                  <a:srgbClr val="000000"/>
                </a:solidFill>
                <a:latin typeface="Arial"/>
                <a:ea typeface="Arial"/>
                <a:cs typeface="Arial"/>
              </a:rPr>
              <a:t>Gesamtvermögen</a:t>
            </a:r>
            <a:r>
              <a:rPr sz="1100" b="0" i="0" u="none" dirty="0">
                <a:solidFill>
                  <a:srgbClr val="000000"/>
                </a:solidFill>
                <a:latin typeface="Arial"/>
                <a:ea typeface="Arial"/>
                <a:cs typeface="Arial"/>
              </a:rPr>
              <a:t> in der Schweiz auf </a:t>
            </a:r>
            <a:r>
              <a:rPr sz="1100" b="0" i="0" u="none" dirty="0" err="1">
                <a:solidFill>
                  <a:srgbClr val="000000"/>
                </a:solidFill>
                <a:latin typeface="Arial"/>
                <a:ea typeface="Arial"/>
                <a:cs typeface="Arial"/>
              </a:rPr>
              <a:t>sich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vereinte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liegt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ihr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Anteil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heute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bereits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über</a:t>
            </a:r>
            <a:r>
              <a:rPr sz="1100" b="0" i="0" u="none" dirty="0">
                <a:solidFill>
                  <a:srgbClr val="000000"/>
                </a:solidFill>
                <a:latin typeface="Arial"/>
                <a:ea typeface="Arial"/>
                <a:cs typeface="Arial"/>
              </a:rPr>
              <a:t> 43%. </a:t>
            </a:r>
            <a:br>
              <a:rPr sz="1100" b="0" i="0" u="none" dirty="0">
                <a:solidFill>
                  <a:srgbClr val="000000"/>
                </a:solidFill>
                <a:latin typeface="Arial"/>
                <a:ea typeface="Arial"/>
                <a:cs typeface="Arial"/>
              </a:rPr>
            </a:br>
            <a:br>
              <a:rPr sz="1100" b="0" i="0" u="none" dirty="0">
                <a:solidFill>
                  <a:srgbClr val="000000"/>
                </a:solidFill>
                <a:latin typeface="Arial"/>
                <a:ea typeface="Arial"/>
                <a:cs typeface="Arial"/>
              </a:rPr>
            </a:br>
            <a:endParaRPr dirty="0"/>
          </a:p>
          <a:p>
            <a:pPr>
              <a:defRPr/>
            </a:pPr>
            <a:r>
              <a:rPr sz="1100" b="0" i="0" u="none" dirty="0">
                <a:solidFill>
                  <a:srgbClr val="000000"/>
                </a:solidFill>
                <a:latin typeface="Arial"/>
                <a:ea typeface="Arial"/>
                <a:cs typeface="Arial"/>
              </a:rPr>
              <a:t>Am </a:t>
            </a:r>
            <a:r>
              <a:rPr sz="1100" b="0" i="0" u="none" dirty="0" err="1">
                <a:solidFill>
                  <a:srgbClr val="000000"/>
                </a:solidFill>
                <a:latin typeface="Arial"/>
                <a:ea typeface="Arial"/>
                <a:cs typeface="Arial"/>
              </a:rPr>
              <a:t>stärksten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zugelegt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dabei</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Reichsten</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Reichen</a:t>
            </a:r>
            <a:r>
              <a:rPr sz="1100" b="0" i="0" u="none" dirty="0">
                <a:solidFill>
                  <a:srgbClr val="000000"/>
                </a:solidFill>
                <a:latin typeface="Arial"/>
                <a:ea typeface="Arial"/>
                <a:cs typeface="Arial"/>
              </a:rPr>
              <a:t>: 2003 </a:t>
            </a:r>
            <a:r>
              <a:rPr sz="1100" b="0" i="0" u="none" dirty="0" err="1">
                <a:solidFill>
                  <a:srgbClr val="000000"/>
                </a:solidFill>
                <a:latin typeface="Arial"/>
                <a:ea typeface="Arial"/>
                <a:cs typeface="Arial"/>
              </a:rPr>
              <a:t>besassen</a:t>
            </a:r>
            <a:r>
              <a:rPr sz="1100" b="0" i="0" u="none" dirty="0">
                <a:solidFill>
                  <a:srgbClr val="000000"/>
                </a:solidFill>
                <a:latin typeface="Arial"/>
                <a:ea typeface="Arial"/>
                <a:cs typeface="Arial"/>
              </a:rPr>
              <a:t> die 300 </a:t>
            </a:r>
            <a:r>
              <a:rPr sz="1100" b="0" i="0" u="none" dirty="0" err="1">
                <a:solidFill>
                  <a:srgbClr val="000000"/>
                </a:solidFill>
                <a:latin typeface="Arial"/>
                <a:ea typeface="Arial"/>
                <a:cs typeface="Arial"/>
              </a:rPr>
              <a:t>Reichsten</a:t>
            </a:r>
            <a:r>
              <a:rPr sz="1100" b="0" i="0" u="none" dirty="0">
                <a:solidFill>
                  <a:srgbClr val="000000"/>
                </a:solidFill>
                <a:latin typeface="Arial"/>
                <a:ea typeface="Arial"/>
                <a:cs typeface="Arial"/>
              </a:rPr>
              <a:t> in der Schweiz </a:t>
            </a:r>
            <a:r>
              <a:rPr sz="1100" b="0" i="0" u="none" dirty="0" err="1">
                <a:solidFill>
                  <a:srgbClr val="000000"/>
                </a:solidFill>
                <a:latin typeface="Arial"/>
                <a:ea typeface="Arial"/>
                <a:cs typeface="Arial"/>
              </a:rPr>
              <a:t>insgesamt</a:t>
            </a:r>
            <a:r>
              <a:rPr sz="1100" b="0" i="0" u="none" dirty="0">
                <a:solidFill>
                  <a:srgbClr val="000000"/>
                </a:solidFill>
                <a:latin typeface="Arial"/>
                <a:ea typeface="Arial"/>
                <a:cs typeface="Arial"/>
              </a:rPr>
              <a:t> 352 </a:t>
            </a:r>
            <a:r>
              <a:rPr sz="1100" b="0" i="0" u="none" dirty="0" err="1">
                <a:solidFill>
                  <a:srgbClr val="000000"/>
                </a:solidFill>
                <a:latin typeface="Arial"/>
                <a:ea typeface="Arial"/>
                <a:cs typeface="Arial"/>
              </a:rPr>
              <a:t>Milliarden</a:t>
            </a:r>
            <a:r>
              <a:rPr sz="1100" b="0" i="0" u="none" dirty="0">
                <a:solidFill>
                  <a:srgbClr val="000000"/>
                </a:solidFill>
                <a:latin typeface="Arial"/>
                <a:ea typeface="Arial"/>
                <a:cs typeface="Arial"/>
              </a:rPr>
              <a:t> Franken. 2020 </a:t>
            </a:r>
            <a:r>
              <a:rPr sz="1100" b="0" i="0" u="none" dirty="0" err="1">
                <a:solidFill>
                  <a:srgbClr val="000000"/>
                </a:solidFill>
                <a:latin typeface="Arial"/>
                <a:ea typeface="Arial"/>
                <a:cs typeface="Arial"/>
              </a:rPr>
              <a:t>waren</a:t>
            </a:r>
            <a:r>
              <a:rPr sz="1100" b="0" i="0" u="none" dirty="0">
                <a:solidFill>
                  <a:srgbClr val="000000"/>
                </a:solidFill>
                <a:latin typeface="Arial"/>
                <a:ea typeface="Arial"/>
                <a:cs typeface="Arial"/>
              </a:rPr>
              <a:t> es </a:t>
            </a:r>
            <a:r>
              <a:rPr sz="1100" b="0" i="0" u="none" dirty="0" err="1">
                <a:solidFill>
                  <a:srgbClr val="000000"/>
                </a:solidFill>
                <a:latin typeface="Arial"/>
                <a:ea typeface="Arial"/>
                <a:cs typeface="Arial"/>
              </a:rPr>
              <a:t>schon</a:t>
            </a:r>
            <a:r>
              <a:rPr sz="1100" b="0" i="0" u="none" dirty="0">
                <a:solidFill>
                  <a:srgbClr val="000000"/>
                </a:solidFill>
                <a:latin typeface="Arial"/>
                <a:ea typeface="Arial"/>
                <a:cs typeface="Arial"/>
              </a:rPr>
              <a:t> 707 </a:t>
            </a:r>
            <a:r>
              <a:rPr sz="1100" b="0" i="0" u="none" dirty="0" err="1">
                <a:solidFill>
                  <a:srgbClr val="000000"/>
                </a:solidFill>
                <a:latin typeface="Arial"/>
                <a:ea typeface="Arial"/>
                <a:cs typeface="Arial"/>
              </a:rPr>
              <a:t>Milliarden</a:t>
            </a:r>
            <a:r>
              <a:rPr sz="1100" b="0" i="0" u="none" dirty="0">
                <a:solidFill>
                  <a:srgbClr val="000000"/>
                </a:solidFill>
                <a:latin typeface="Arial"/>
                <a:ea typeface="Arial"/>
                <a:cs typeface="Arial"/>
              </a:rPr>
              <a:t> Franken. Dies </a:t>
            </a:r>
            <a:r>
              <a:rPr sz="1100" b="0" i="0" u="none" dirty="0" err="1">
                <a:solidFill>
                  <a:srgbClr val="000000"/>
                </a:solidFill>
                <a:latin typeface="Arial"/>
                <a:ea typeface="Arial"/>
                <a:cs typeface="Arial"/>
              </a:rPr>
              <a:t>entspricht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einem</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Zuwachs</a:t>
            </a:r>
            <a:r>
              <a:rPr sz="1100" b="0" i="0" u="none" dirty="0">
                <a:solidFill>
                  <a:srgbClr val="000000"/>
                </a:solidFill>
                <a:latin typeface="Arial"/>
                <a:ea typeface="Arial"/>
                <a:cs typeface="Arial"/>
              </a:rPr>
              <a:t> von 355 </a:t>
            </a:r>
            <a:r>
              <a:rPr sz="1100" b="0" i="0" u="none" dirty="0" err="1">
                <a:solidFill>
                  <a:srgbClr val="000000"/>
                </a:solidFill>
                <a:latin typeface="Arial"/>
                <a:ea typeface="Arial"/>
                <a:cs typeface="Arial"/>
              </a:rPr>
              <a:t>Milliarden</a:t>
            </a:r>
            <a:r>
              <a:rPr sz="1100" b="0" i="0" u="none" dirty="0">
                <a:solidFill>
                  <a:srgbClr val="000000"/>
                </a:solidFill>
                <a:latin typeface="Arial"/>
                <a:ea typeface="Arial"/>
                <a:cs typeface="Arial"/>
              </a:rPr>
              <a:t> Franken. </a:t>
            </a:r>
            <a:br>
              <a:rPr sz="1100" b="0" i="0" u="none" dirty="0">
                <a:solidFill>
                  <a:srgbClr val="000000"/>
                </a:solidFill>
                <a:latin typeface="Arial"/>
                <a:ea typeface="Arial"/>
                <a:cs typeface="Arial"/>
              </a:rPr>
            </a:br>
            <a:r>
              <a:rPr sz="1100" b="0" i="0" u="none" dirty="0" err="1">
                <a:solidFill>
                  <a:srgbClr val="000000"/>
                </a:solidFill>
                <a:latin typeface="Arial"/>
                <a:ea typeface="Arial"/>
                <a:cs typeface="Arial"/>
              </a:rPr>
              <a:t>Im</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Durchschnitt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haben</a:t>
            </a:r>
            <a:r>
              <a:rPr sz="1100" b="0" i="0" u="none" dirty="0">
                <a:solidFill>
                  <a:srgbClr val="000000"/>
                </a:solidFill>
                <a:latin typeface="Arial"/>
                <a:ea typeface="Arial"/>
                <a:cs typeface="Arial"/>
              </a:rPr>
              <a:t> die 300 </a:t>
            </a:r>
            <a:r>
              <a:rPr sz="1100" b="0" i="0" u="none" dirty="0" err="1">
                <a:solidFill>
                  <a:srgbClr val="000000"/>
                </a:solidFill>
                <a:latin typeface="Arial"/>
                <a:ea typeface="Arial"/>
                <a:cs typeface="Arial"/>
              </a:rPr>
              <a:t>Reichsten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ihr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Vermögen</a:t>
            </a:r>
            <a:r>
              <a:rPr sz="1100" b="0" i="0" u="none" dirty="0">
                <a:solidFill>
                  <a:srgbClr val="000000"/>
                </a:solidFill>
                <a:latin typeface="Arial"/>
                <a:ea typeface="Arial"/>
                <a:cs typeface="Arial"/>
              </a:rPr>
              <a:t> also </a:t>
            </a:r>
            <a:r>
              <a:rPr sz="1100" b="0" i="0" u="none" dirty="0" err="1">
                <a:solidFill>
                  <a:srgbClr val="000000"/>
                </a:solidFill>
                <a:latin typeface="Arial"/>
                <a:ea typeface="Arial"/>
                <a:cs typeface="Arial"/>
              </a:rPr>
              <a:t>jede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Stunde</a:t>
            </a:r>
            <a:r>
              <a:rPr sz="1100" b="0" i="0" u="none" dirty="0">
                <a:solidFill>
                  <a:srgbClr val="000000"/>
                </a:solidFill>
                <a:latin typeface="Arial"/>
                <a:ea typeface="Arial"/>
                <a:cs typeface="Arial"/>
              </a:rPr>
              <a:t> um 2.4 </a:t>
            </a:r>
            <a:r>
              <a:rPr sz="1100" b="0" i="0" u="none" dirty="0" err="1">
                <a:solidFill>
                  <a:srgbClr val="000000"/>
                </a:solidFill>
                <a:latin typeface="Arial"/>
                <a:ea typeface="Arial"/>
                <a:cs typeface="Arial"/>
              </a:rPr>
              <a:t>Millionen</a:t>
            </a:r>
            <a:r>
              <a:rPr sz="1100" b="0" i="0" u="none" dirty="0">
                <a:solidFill>
                  <a:srgbClr val="000000"/>
                </a:solidFill>
                <a:latin typeface="Arial"/>
                <a:ea typeface="Arial"/>
                <a:cs typeface="Arial"/>
              </a:rPr>
              <a:t> Franken </a:t>
            </a:r>
            <a:r>
              <a:rPr sz="1100" b="0" i="0" u="none" dirty="0" err="1">
                <a:solidFill>
                  <a:srgbClr val="000000"/>
                </a:solidFill>
                <a:latin typeface="Arial"/>
                <a:ea typeface="Arial"/>
                <a:cs typeface="Arial"/>
              </a:rPr>
              <a:t>erhöht</a:t>
            </a:r>
            <a:r>
              <a:rPr sz="1100" b="0" i="0" u="none" dirty="0">
                <a:solidFill>
                  <a:srgbClr val="000000"/>
                </a:solidFill>
                <a:latin typeface="Arial"/>
                <a:ea typeface="Arial"/>
                <a:cs typeface="Arial"/>
              </a:rPr>
              <a:t>. Die </a:t>
            </a:r>
            <a:r>
              <a:rPr sz="1100" b="0" i="0" u="none" dirty="0" err="1">
                <a:solidFill>
                  <a:srgbClr val="000000"/>
                </a:solidFill>
                <a:latin typeface="Arial"/>
                <a:ea typeface="Arial"/>
                <a:cs typeface="Arial"/>
              </a:rPr>
              <a:t>Ungleichheit</a:t>
            </a:r>
            <a:r>
              <a:rPr sz="1100" b="0" i="0" u="none" dirty="0">
                <a:solidFill>
                  <a:srgbClr val="000000"/>
                </a:solidFill>
                <a:latin typeface="Arial"/>
                <a:ea typeface="Arial"/>
                <a:cs typeface="Arial"/>
              </a:rPr>
              <a:t> in der Schweiz </a:t>
            </a:r>
            <a:r>
              <a:rPr sz="1100" b="0" i="0" u="none" dirty="0" err="1">
                <a:solidFill>
                  <a:srgbClr val="000000"/>
                </a:solidFill>
                <a:latin typeface="Arial"/>
                <a:ea typeface="Arial"/>
                <a:cs typeface="Arial"/>
              </a:rPr>
              <a:t>ist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seit</a:t>
            </a:r>
            <a:r>
              <a:rPr sz="1100" b="0" i="0" u="none" dirty="0">
                <a:solidFill>
                  <a:srgbClr val="000000"/>
                </a:solidFill>
                <a:latin typeface="Arial"/>
                <a:ea typeface="Arial"/>
                <a:cs typeface="Arial"/>
              </a:rPr>
              <a:t> 100 Jahren </a:t>
            </a:r>
            <a:r>
              <a:rPr sz="1100" b="0" i="0" u="none" dirty="0" err="1">
                <a:solidFill>
                  <a:srgbClr val="000000"/>
                </a:solidFill>
                <a:latin typeface="Arial"/>
                <a:ea typeface="Arial"/>
                <a:cs typeface="Arial"/>
              </a:rPr>
              <a:t>statistisch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erfasst</a:t>
            </a:r>
            <a:r>
              <a:rPr sz="1100" b="0" i="0" u="none" dirty="0">
                <a:solidFill>
                  <a:srgbClr val="000000"/>
                </a:solidFill>
                <a:latin typeface="Arial"/>
                <a:ea typeface="Arial"/>
                <a:cs typeface="Arial"/>
              </a:rPr>
              <a:t>. In </a:t>
            </a:r>
            <a:r>
              <a:rPr sz="1100" b="0" i="0" u="none" dirty="0" err="1">
                <a:solidFill>
                  <a:srgbClr val="000000"/>
                </a:solidFill>
                <a:latin typeface="Arial"/>
                <a:ea typeface="Arial"/>
                <a:cs typeface="Arial"/>
              </a:rPr>
              <a:t>dieser</a:t>
            </a:r>
            <a:r>
              <a:rPr sz="1100" b="0" i="0" u="none" dirty="0">
                <a:solidFill>
                  <a:srgbClr val="000000"/>
                </a:solidFill>
                <a:latin typeface="Arial"/>
                <a:ea typeface="Arial"/>
                <a:cs typeface="Arial"/>
              </a:rPr>
              <a:t> Zeit lag der </a:t>
            </a:r>
            <a:r>
              <a:rPr sz="1100" b="0" i="0" u="none" dirty="0" err="1">
                <a:solidFill>
                  <a:srgbClr val="000000"/>
                </a:solidFill>
                <a:latin typeface="Arial"/>
                <a:ea typeface="Arial"/>
                <a:cs typeface="Arial"/>
              </a:rPr>
              <a:t>Vermögensanteil</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reichsten</a:t>
            </a:r>
            <a:r>
              <a:rPr sz="1100" b="0" i="0" u="none" dirty="0">
                <a:solidFill>
                  <a:srgbClr val="000000"/>
                </a:solidFill>
                <a:latin typeface="Arial"/>
                <a:ea typeface="Arial"/>
                <a:cs typeface="Arial"/>
              </a:rPr>
              <a:t> 0.1 </a:t>
            </a:r>
            <a:r>
              <a:rPr sz="1100" b="0" i="0" u="none" dirty="0" err="1">
                <a:solidFill>
                  <a:srgbClr val="000000"/>
                </a:solidFill>
                <a:latin typeface="Arial"/>
                <a:ea typeface="Arial"/>
                <a:cs typeface="Arial"/>
              </a:rPr>
              <a:t>Prozent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noch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nie</a:t>
            </a:r>
            <a:r>
              <a:rPr sz="1100" b="0" i="0" u="none" dirty="0">
                <a:solidFill>
                  <a:srgbClr val="000000"/>
                </a:solidFill>
                <a:latin typeface="Arial"/>
                <a:ea typeface="Arial"/>
                <a:cs typeface="Arial"/>
              </a:rPr>
              <a:t> so </a:t>
            </a:r>
            <a:r>
              <a:rPr sz="1100" b="0" i="0" u="none" dirty="0" err="1">
                <a:solidFill>
                  <a:srgbClr val="000000"/>
                </a:solidFill>
                <a:latin typeface="Arial"/>
                <a:ea typeface="Arial"/>
                <a:cs typeface="Arial"/>
              </a:rPr>
              <a:t>hoch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wie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heute</a:t>
            </a:r>
            <a:r>
              <a:rPr sz="1100" b="0" i="0" u="none" dirty="0">
                <a:solidFill>
                  <a:srgbClr val="000000"/>
                </a:solidFill>
                <a:latin typeface="Arial"/>
                <a:ea typeface="Arial"/>
                <a:cs typeface="Arial"/>
              </a:rPr>
              <a:t>. </a:t>
            </a:r>
            <a:br>
              <a:rPr sz="1100" b="0" i="0" u="none" dirty="0">
                <a:solidFill>
                  <a:srgbClr val="000000"/>
                </a:solidFill>
                <a:latin typeface="Arial"/>
                <a:ea typeface="Arial"/>
                <a:cs typeface="Arial"/>
              </a:rPr>
            </a:br>
            <a:br>
              <a:rPr sz="1100" b="0" i="0" u="none" dirty="0">
                <a:solidFill>
                  <a:srgbClr val="000000"/>
                </a:solidFill>
                <a:latin typeface="Arial"/>
                <a:ea typeface="Arial"/>
                <a:cs typeface="Arial"/>
              </a:rPr>
            </a:br>
            <a:r>
              <a:rPr sz="1100" b="0" i="0" u="none" dirty="0">
                <a:solidFill>
                  <a:srgbClr val="000000"/>
                </a:solidFill>
                <a:latin typeface="Arial"/>
                <a:ea typeface="Arial"/>
                <a:cs typeface="Arial"/>
              </a:rPr>
              <a:t>—&gt; </a:t>
            </a:r>
            <a:r>
              <a:rPr sz="1100" b="0" i="0" u="none" dirty="0" err="1">
                <a:solidFill>
                  <a:srgbClr val="000000"/>
                </a:solidFill>
                <a:latin typeface="Arial"/>
                <a:ea typeface="Arial"/>
                <a:cs typeface="Arial"/>
              </a:rPr>
              <a:t>Supperreiche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haben</a:t>
            </a:r>
            <a:r>
              <a:rPr sz="1100" b="0" i="0" u="none" dirty="0">
                <a:solidFill>
                  <a:srgbClr val="000000"/>
                </a:solidFill>
                <a:latin typeface="Arial"/>
                <a:ea typeface="Arial"/>
                <a:cs typeface="Arial"/>
              </a:rPr>
              <a:t> also </a:t>
            </a:r>
            <a:r>
              <a:rPr sz="1100" b="0" i="0" u="none" dirty="0" err="1">
                <a:solidFill>
                  <a:srgbClr val="000000"/>
                </a:solidFill>
                <a:latin typeface="Arial"/>
                <a:ea typeface="Arial"/>
                <a:cs typeface="Arial"/>
              </a:rPr>
              <a:t>immer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mehr</a:t>
            </a:r>
            <a:r>
              <a:rPr sz="1100" b="0" i="0" u="none" dirty="0">
                <a:solidFill>
                  <a:srgbClr val="000000"/>
                </a:solidFill>
                <a:latin typeface="Arial"/>
                <a:ea typeface="Arial"/>
                <a:cs typeface="Arial"/>
              </a:rPr>
              <a:t>, dieses Geld </a:t>
            </a:r>
            <a:r>
              <a:rPr sz="1100" b="0" i="0" u="none" dirty="0" err="1">
                <a:solidFill>
                  <a:srgbClr val="000000"/>
                </a:solidFill>
                <a:latin typeface="Arial"/>
                <a:ea typeface="Arial"/>
                <a:cs typeface="Arial"/>
              </a:rPr>
              <a:t>fehlt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logischerweise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anderen</a:t>
            </a:r>
            <a:r>
              <a:rPr sz="1100" b="0" i="0" u="none" dirty="0">
                <a:solidFill>
                  <a:srgbClr val="000000"/>
                </a:solidFill>
                <a:latin typeface="Arial"/>
                <a:ea typeface="Arial"/>
                <a:cs typeface="Arial"/>
              </a:rPr>
              <a:t>. </a:t>
            </a:r>
            <a:br>
              <a:rPr sz="1100" b="0" i="0" u="none" dirty="0">
                <a:solidFill>
                  <a:srgbClr val="000000"/>
                </a:solidFill>
                <a:latin typeface="Arial"/>
                <a:ea typeface="Arial"/>
                <a:cs typeface="Arial"/>
              </a:rPr>
            </a:br>
            <a:br>
              <a:rPr sz="1100" b="0" i="0" u="none" dirty="0">
                <a:solidFill>
                  <a:srgbClr val="363636"/>
                </a:solidFill>
                <a:latin typeface="Arial"/>
                <a:ea typeface="Arial"/>
                <a:cs typeface="Arial"/>
              </a:rPr>
            </a:b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US" sz="1200" b="0" i="0" u="none" strike="noStrike" cap="none" spc="0" dirty="0">
                <a:solidFill>
                  <a:srgbClr val="000000"/>
                </a:solidFill>
                <a:latin typeface="Arial"/>
                <a:ea typeface="Arial"/>
                <a:cs typeface="Arial"/>
              </a:rPr>
              <a:t>Der </a:t>
            </a:r>
            <a:r>
              <a:rPr lang="en-US" sz="1200" b="0" i="0" u="none" strike="noStrike" cap="none" spc="0" dirty="0" err="1">
                <a:solidFill>
                  <a:srgbClr val="000000"/>
                </a:solidFill>
                <a:latin typeface="Arial"/>
                <a:ea typeface="Arial"/>
                <a:cs typeface="Arial"/>
              </a:rPr>
              <a:t>Reichtum</a:t>
            </a:r>
            <a:r>
              <a:rPr lang="en-US" sz="1200" b="0" i="0" u="none" strike="noStrike" cap="none" spc="0" dirty="0">
                <a:solidFill>
                  <a:srgbClr val="000000"/>
                </a:solidFill>
                <a:latin typeface="Arial"/>
                <a:ea typeface="Arial"/>
                <a:cs typeface="Arial"/>
              </a:rPr>
              <a:t> der </a:t>
            </a:r>
            <a:r>
              <a:rPr lang="en-US" sz="1200" b="0" i="0" u="none" strike="noStrike" cap="none" spc="0" dirty="0" err="1">
                <a:solidFill>
                  <a:srgbClr val="000000"/>
                </a:solidFill>
                <a:latin typeface="Arial"/>
                <a:ea typeface="Arial"/>
                <a:cs typeface="Arial"/>
              </a:rPr>
              <a:t>einen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ist</a:t>
            </a:r>
            <a:r>
              <a:rPr lang="en-US" sz="1200" b="0" i="0" u="none" strike="noStrike" cap="none" spc="0" dirty="0">
                <a:solidFill>
                  <a:srgbClr val="000000"/>
                </a:solidFill>
                <a:latin typeface="Arial"/>
                <a:ea typeface="Arial"/>
                <a:cs typeface="Arial"/>
              </a:rPr>
              <a:t> die </a:t>
            </a:r>
            <a:r>
              <a:rPr lang="en-US" sz="1200" b="0" i="0" u="none" strike="noStrike" cap="none" spc="0" dirty="0" err="1">
                <a:solidFill>
                  <a:srgbClr val="000000"/>
                </a:solidFill>
                <a:latin typeface="Arial"/>
                <a:ea typeface="Arial"/>
                <a:cs typeface="Arial"/>
              </a:rPr>
              <a:t>Armut</a:t>
            </a:r>
            <a:r>
              <a:rPr lang="en-US" sz="1200" b="0" i="0" u="none" strike="noStrike" cap="none" spc="0" dirty="0">
                <a:solidFill>
                  <a:srgbClr val="000000"/>
                </a:solidFill>
                <a:latin typeface="Arial"/>
                <a:ea typeface="Arial"/>
                <a:cs typeface="Arial"/>
              </a:rPr>
              <a:t> der </a:t>
            </a:r>
            <a:r>
              <a:rPr lang="en-US" sz="1200" b="0" i="0" u="none" strike="noStrike" cap="none" spc="0" dirty="0" err="1">
                <a:solidFill>
                  <a:srgbClr val="000000"/>
                </a:solidFill>
                <a:latin typeface="Arial"/>
                <a:ea typeface="Arial"/>
                <a:cs typeface="Arial"/>
              </a:rPr>
              <a:t>anderne</a:t>
            </a:r>
            <a:r>
              <a:rPr lang="en-US" sz="1200" b="0" i="0" u="none" strike="noStrike" cap="none" spc="0" dirty="0">
                <a:solidFill>
                  <a:srgbClr val="000000"/>
                </a:solidFill>
                <a:latin typeface="Arial"/>
                <a:ea typeface="Arial"/>
                <a:cs typeface="Arial"/>
              </a:rPr>
              <a:t>. Und </a:t>
            </a:r>
            <a:r>
              <a:rPr lang="en-US" sz="1200" b="0" i="0" u="none" strike="noStrike" cap="none" spc="0" dirty="0" err="1">
                <a:solidFill>
                  <a:srgbClr val="000000"/>
                </a:solidFill>
                <a:latin typeface="Arial"/>
                <a:ea typeface="Arial"/>
                <a:cs typeface="Arial"/>
              </a:rPr>
              <a:t>insbesondere</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jetzt</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während</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dieser</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Krise</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sind</a:t>
            </a:r>
            <a:r>
              <a:rPr lang="en-US" sz="1200" b="0" i="0" u="none" strike="noStrike" cap="none" spc="0" dirty="0">
                <a:solidFill>
                  <a:srgbClr val="000000"/>
                </a:solidFill>
                <a:latin typeface="Arial"/>
                <a:ea typeface="Arial"/>
                <a:cs typeface="Arial"/>
              </a:rPr>
              <a:t> die </a:t>
            </a:r>
            <a:r>
              <a:rPr lang="en-US" sz="1200" b="0" i="0" u="none" strike="noStrike" cap="none" spc="0" dirty="0" err="1">
                <a:solidFill>
                  <a:srgbClr val="000000"/>
                </a:solidFill>
                <a:latin typeface="Arial"/>
                <a:ea typeface="Arial"/>
                <a:cs typeface="Arial"/>
              </a:rPr>
              <a:t>Vermögen</a:t>
            </a:r>
            <a:r>
              <a:rPr lang="en-US" sz="1200" b="0" i="0" u="none" strike="noStrike" cap="none" spc="0" dirty="0">
                <a:solidFill>
                  <a:srgbClr val="000000"/>
                </a:solidFill>
                <a:latin typeface="Arial"/>
                <a:ea typeface="Arial"/>
                <a:cs typeface="Arial"/>
              </a:rPr>
              <a:t> von Menschen </a:t>
            </a:r>
            <a:r>
              <a:rPr lang="en-US" sz="1200" b="0" i="0" u="none" strike="noStrike" cap="none" spc="0" dirty="0" err="1">
                <a:solidFill>
                  <a:srgbClr val="000000"/>
                </a:solidFill>
                <a:latin typeface="Arial"/>
                <a:ea typeface="Arial"/>
                <a:cs typeface="Arial"/>
              </a:rPr>
              <a:t>mit</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tiefen</a:t>
            </a:r>
            <a:r>
              <a:rPr lang="en-US" sz="1200" b="0" i="0" u="none" strike="noStrike" cap="none" spc="0" dirty="0">
                <a:solidFill>
                  <a:srgbClr val="000000"/>
                </a:solidFill>
                <a:latin typeface="Arial"/>
                <a:ea typeface="Arial"/>
                <a:cs typeface="Arial"/>
              </a:rPr>
              <a:t> und </a:t>
            </a:r>
            <a:r>
              <a:rPr lang="en-US" sz="1200" b="0" i="0" u="none" strike="noStrike" cap="none" spc="0" dirty="0" err="1">
                <a:solidFill>
                  <a:srgbClr val="000000"/>
                </a:solidFill>
                <a:latin typeface="Arial"/>
                <a:ea typeface="Arial"/>
                <a:cs typeface="Arial"/>
              </a:rPr>
              <a:t>mittleren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Einkommen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drastisch</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zusammengeschmolzen</a:t>
            </a:r>
            <a:r>
              <a:rPr lang="en-US" sz="1200" b="0" i="0" u="none" strike="noStrike" cap="none" spc="0" dirty="0">
                <a:solidFill>
                  <a:srgbClr val="000000"/>
                </a:solidFill>
                <a:latin typeface="Arial"/>
                <a:ea typeface="Arial"/>
                <a:cs typeface="Arial"/>
              </a:rPr>
              <a:t>. </a:t>
            </a:r>
            <a:br>
              <a:rPr lang="en-US" sz="1200" b="0" i="0" u="none" strike="noStrike" cap="none" spc="0" dirty="0">
                <a:solidFill>
                  <a:srgbClr val="000000"/>
                </a:solidFill>
                <a:latin typeface="Arial"/>
                <a:ea typeface="Arial"/>
                <a:cs typeface="Arial"/>
              </a:rPr>
            </a:br>
            <a:r>
              <a:rPr lang="en-US" sz="1200" b="0" i="0" u="none" strike="noStrike" cap="none" spc="0" dirty="0">
                <a:solidFill>
                  <a:srgbClr val="000000"/>
                </a:solidFill>
                <a:latin typeface="Arial"/>
                <a:ea typeface="Arial"/>
                <a:cs typeface="Arial"/>
              </a:rPr>
              <a:t>Aber </a:t>
            </a:r>
            <a:r>
              <a:rPr lang="en-US" sz="1200" b="0" i="0" u="none" strike="noStrike" cap="none" spc="0" dirty="0" err="1">
                <a:solidFill>
                  <a:srgbClr val="000000"/>
                </a:solidFill>
                <a:latin typeface="Arial"/>
                <a:ea typeface="Arial"/>
                <a:cs typeface="Arial"/>
              </a:rPr>
              <a:t>schon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vorher</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galt</a:t>
            </a:r>
            <a:r>
              <a:rPr lang="en-US" sz="1200" b="0" i="0" u="none" strike="noStrike" cap="none" spc="0" dirty="0">
                <a:solidFill>
                  <a:srgbClr val="000000"/>
                </a:solidFill>
                <a:latin typeface="Arial"/>
                <a:ea typeface="Arial"/>
                <a:cs typeface="Arial"/>
              </a:rPr>
              <a:t>:</a:t>
            </a:r>
            <a:br>
              <a:rPr lang="en-US" sz="1200" b="0" i="0" u="none" strike="noStrike" cap="none" spc="0" dirty="0">
                <a:solidFill>
                  <a:srgbClr val="000000"/>
                </a:solidFill>
                <a:latin typeface="Arial"/>
                <a:ea typeface="Arial"/>
                <a:cs typeface="Arial"/>
              </a:rPr>
            </a:br>
            <a:br>
              <a:rPr lang="en-US" sz="1200" b="0" i="0" u="none" strike="noStrike" cap="none" spc="0" dirty="0">
                <a:solidFill>
                  <a:srgbClr val="000000"/>
                </a:solidFill>
                <a:latin typeface="Arial"/>
                <a:ea typeface="Arial"/>
                <a:cs typeface="Arial"/>
              </a:rPr>
            </a:b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Mieten</a:t>
            </a:r>
            <a:r>
              <a:rPr lang="en-US" sz="1200" b="0" i="0" u="none" strike="noStrike" cap="none" spc="0" dirty="0">
                <a:solidFill>
                  <a:srgbClr val="000000"/>
                </a:solidFill>
                <a:latin typeface="Arial"/>
                <a:ea typeface="Arial"/>
                <a:cs typeface="Arial"/>
              </a:rPr>
              <a:t> und </a:t>
            </a:r>
            <a:r>
              <a:rPr lang="en-US" sz="1200" b="0" i="0" u="none" strike="noStrike" cap="none" spc="0" dirty="0" err="1">
                <a:solidFill>
                  <a:srgbClr val="000000"/>
                </a:solidFill>
                <a:latin typeface="Arial"/>
                <a:ea typeface="Arial"/>
                <a:cs typeface="Arial"/>
              </a:rPr>
              <a:t>Krankenkassen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steigen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steit</a:t>
            </a:r>
            <a:r>
              <a:rPr lang="en-US" sz="1200" b="0" i="0" u="none" strike="noStrike" cap="none" spc="0" dirty="0">
                <a:solidFill>
                  <a:srgbClr val="000000"/>
                </a:solidFill>
                <a:latin typeface="Arial"/>
                <a:ea typeface="Arial"/>
                <a:cs typeface="Arial"/>
              </a:rPr>
              <a:t> Jahren an </a:t>
            </a:r>
            <a:br>
              <a:rPr lang="en-US" sz="1200" b="0" i="0" u="none" strike="noStrike" cap="none" spc="0" dirty="0">
                <a:solidFill>
                  <a:srgbClr val="000000"/>
                </a:solidFill>
                <a:latin typeface="Arial"/>
                <a:ea typeface="Arial"/>
                <a:cs typeface="Arial"/>
              </a:rPr>
            </a:b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Löhne</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stagnieren</a:t>
            </a:r>
            <a:r>
              <a:rPr lang="en-US" sz="1200" b="0" i="0" u="none" strike="noStrike" cap="none" spc="0" dirty="0">
                <a:solidFill>
                  <a:srgbClr val="000000"/>
                </a:solidFill>
                <a:latin typeface="Arial"/>
                <a:ea typeface="Arial"/>
                <a:cs typeface="Arial"/>
              </a:rPr>
              <a:t> </a:t>
            </a:r>
            <a:br>
              <a:rPr lang="en-US" sz="1200" b="0" i="0" u="none" strike="noStrike" cap="none" spc="0" dirty="0">
                <a:solidFill>
                  <a:srgbClr val="000000"/>
                </a:solidFill>
                <a:latin typeface="Arial"/>
                <a:ea typeface="Arial"/>
                <a:cs typeface="Arial"/>
              </a:rPr>
            </a:b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Anzhal</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Armutsbetroffener</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steigt</a:t>
            </a:r>
            <a:r>
              <a:rPr lang="en-US" sz="1200" b="0" i="0" u="none" strike="noStrike" cap="none" spc="0" dirty="0">
                <a:solidFill>
                  <a:srgbClr val="000000"/>
                </a:solidFill>
                <a:latin typeface="Arial"/>
                <a:ea typeface="Arial"/>
                <a:cs typeface="Arial"/>
              </a:rPr>
              <a:t> an: 2019 </a:t>
            </a:r>
            <a:r>
              <a:rPr lang="en-US" sz="1200" b="0" i="0" u="none" strike="noStrike" cap="none" spc="0" dirty="0" err="1">
                <a:solidFill>
                  <a:srgbClr val="000000"/>
                </a:solidFill>
                <a:latin typeface="Arial"/>
                <a:ea typeface="Arial"/>
                <a:cs typeface="Arial"/>
              </a:rPr>
              <a:t>waren</a:t>
            </a:r>
            <a:r>
              <a:rPr lang="en-US" sz="1200" b="0" i="0" u="none" strike="noStrike" cap="none" spc="0" dirty="0">
                <a:solidFill>
                  <a:srgbClr val="000000"/>
                </a:solidFill>
                <a:latin typeface="Arial"/>
                <a:ea typeface="Arial"/>
                <a:cs typeface="Arial"/>
              </a:rPr>
              <a:t> in der Schweiz </a:t>
            </a:r>
            <a:r>
              <a:rPr dirty="0"/>
              <a:t>735’000 </a:t>
            </a:r>
            <a:r>
              <a:rPr dirty="0" err="1"/>
              <a:t>Personen</a:t>
            </a:r>
            <a:r>
              <a:rPr dirty="0"/>
              <a:t> von </a:t>
            </a:r>
            <a:r>
              <a:rPr dirty="0" err="1"/>
              <a:t>Armut</a:t>
            </a:r>
            <a:r>
              <a:rPr dirty="0"/>
              <a:t> </a:t>
            </a:r>
            <a:r>
              <a:rPr dirty="0" err="1"/>
              <a:t>betroffen</a:t>
            </a:r>
            <a:r>
              <a:rPr dirty="0"/>
              <a:t>, also fast </a:t>
            </a:r>
            <a:r>
              <a:rPr dirty="0" err="1"/>
              <a:t>jede</a:t>
            </a:r>
            <a:r>
              <a:rPr dirty="0"/>
              <a:t> 10. Person. 155’000 </a:t>
            </a:r>
            <a:r>
              <a:rPr dirty="0" err="1"/>
              <a:t>Personen</a:t>
            </a:r>
            <a:r>
              <a:rPr dirty="0"/>
              <a:t> - 4.2% der </a:t>
            </a:r>
            <a:r>
              <a:rPr dirty="0" err="1"/>
              <a:t>Bevölkerung</a:t>
            </a:r>
            <a:r>
              <a:rPr dirty="0"/>
              <a:t> - </a:t>
            </a:r>
            <a:r>
              <a:rPr dirty="0" err="1"/>
              <a:t>waren</a:t>
            </a:r>
            <a:r>
              <a:rPr dirty="0"/>
              <a:t> </a:t>
            </a:r>
            <a:r>
              <a:rPr dirty="0" err="1"/>
              <a:t>trotz</a:t>
            </a:r>
            <a:r>
              <a:rPr dirty="0"/>
              <a:t> </a:t>
            </a:r>
            <a:r>
              <a:rPr dirty="0" err="1"/>
              <a:t>Erwerbsarbeit</a:t>
            </a:r>
            <a:r>
              <a:rPr dirty="0"/>
              <a:t> arm (working poor) </a:t>
            </a:r>
            <a:br>
              <a:rPr dirty="0"/>
            </a:br>
            <a:r>
              <a:rPr sz="1100" b="0" i="0" u="none" dirty="0">
                <a:solidFill>
                  <a:srgbClr val="000000"/>
                </a:solidFill>
                <a:latin typeface="Arial"/>
                <a:ea typeface="Arial"/>
                <a:cs typeface="Arial"/>
              </a:rPr>
              <a:t>Die </a:t>
            </a:r>
            <a:r>
              <a:rPr sz="1100" b="0" i="0" u="none" dirty="0" err="1">
                <a:solidFill>
                  <a:srgbClr val="000000"/>
                </a:solidFill>
                <a:latin typeface="Arial"/>
                <a:ea typeface="Arial"/>
                <a:cs typeface="Arial"/>
              </a:rPr>
              <a:t>Armutsquote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liegtdabei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bei</a:t>
            </a:r>
            <a:r>
              <a:rPr sz="1100" b="0" i="0" u="none" dirty="0">
                <a:solidFill>
                  <a:srgbClr val="000000"/>
                </a:solidFill>
                <a:latin typeface="Arial"/>
                <a:ea typeface="Arial"/>
                <a:cs typeface="Arial"/>
              </a:rPr>
              <a:t> den Frauen </a:t>
            </a:r>
            <a:r>
              <a:rPr sz="1100" b="0" i="0" u="none" dirty="0" err="1">
                <a:solidFill>
                  <a:srgbClr val="000000"/>
                </a:solidFill>
                <a:latin typeface="Arial"/>
                <a:ea typeface="Arial"/>
                <a:cs typeface="Arial"/>
              </a:rPr>
              <a:t>mit</a:t>
            </a:r>
            <a:r>
              <a:rPr sz="1100" b="0" i="0" u="none" dirty="0">
                <a:solidFill>
                  <a:srgbClr val="000000"/>
                </a:solidFill>
                <a:latin typeface="Arial"/>
                <a:ea typeface="Arial"/>
                <a:cs typeface="Arial"/>
              </a:rPr>
              <a:t> 8.5% </a:t>
            </a:r>
            <a:r>
              <a:rPr sz="1100" b="0" i="0" u="none" dirty="0" err="1">
                <a:solidFill>
                  <a:srgbClr val="000000"/>
                </a:solidFill>
                <a:latin typeface="Arial"/>
                <a:ea typeface="Arial"/>
                <a:cs typeface="Arial"/>
              </a:rPr>
              <a:t>deutlich</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über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derjenigen</a:t>
            </a:r>
            <a:r>
              <a:rPr sz="1100" b="0" i="0" u="none" dirty="0">
                <a:solidFill>
                  <a:srgbClr val="000000"/>
                </a:solidFill>
                <a:latin typeface="Arial"/>
                <a:ea typeface="Arial"/>
                <a:cs typeface="Arial"/>
              </a:rPr>
              <a:t> der </a:t>
            </a:r>
            <a:r>
              <a:rPr sz="1100" b="0" i="0" u="none" dirty="0" err="1">
                <a:solidFill>
                  <a:srgbClr val="000000"/>
                </a:solidFill>
                <a:latin typeface="Arial"/>
                <a:ea typeface="Arial"/>
                <a:cs typeface="Arial"/>
              </a:rPr>
              <a:t>Männer</a:t>
            </a:r>
            <a:r>
              <a:rPr sz="1100" b="0" i="0" u="none" dirty="0">
                <a:solidFill>
                  <a:srgbClr val="000000"/>
                </a:solidFill>
                <a:latin typeface="Arial"/>
                <a:ea typeface="Arial"/>
                <a:cs typeface="Arial"/>
              </a:rPr>
              <a:t> (6.2%).</a:t>
            </a:r>
            <a:br>
              <a:rPr dirty="0"/>
            </a:br>
            <a:br>
              <a:rPr dirty="0"/>
            </a:br>
            <a:r>
              <a:rPr dirty="0"/>
              <a:t>- </a:t>
            </a:r>
            <a:r>
              <a:rPr dirty="0" err="1"/>
              <a:t>Gleichzeitig</a:t>
            </a:r>
            <a:r>
              <a:rPr dirty="0"/>
              <a:t> </a:t>
            </a:r>
            <a:r>
              <a:rPr dirty="0" err="1"/>
              <a:t>haben</a:t>
            </a:r>
            <a:r>
              <a:rPr dirty="0"/>
              <a:t> </a:t>
            </a:r>
            <a:r>
              <a:rPr dirty="0" err="1"/>
              <a:t>wir</a:t>
            </a:r>
            <a:r>
              <a:rPr dirty="0"/>
              <a:t> in den </a:t>
            </a:r>
            <a:r>
              <a:rPr dirty="0" err="1"/>
              <a:t>letzten</a:t>
            </a:r>
            <a:r>
              <a:rPr dirty="0"/>
              <a:t> Jahren in </a:t>
            </a:r>
            <a:r>
              <a:rPr dirty="0" err="1"/>
              <a:t>vielen</a:t>
            </a:r>
            <a:r>
              <a:rPr dirty="0"/>
              <a:t> </a:t>
            </a:r>
            <a:r>
              <a:rPr dirty="0" err="1"/>
              <a:t>Kantonen</a:t>
            </a:r>
            <a:r>
              <a:rPr dirty="0"/>
              <a:t> </a:t>
            </a:r>
            <a:r>
              <a:rPr dirty="0" err="1"/>
              <a:t>einschneidende</a:t>
            </a:r>
            <a:r>
              <a:rPr dirty="0"/>
              <a:t> </a:t>
            </a:r>
            <a:r>
              <a:rPr dirty="0" err="1"/>
              <a:t>Abbaupakete</a:t>
            </a:r>
            <a:r>
              <a:rPr dirty="0"/>
              <a:t> </a:t>
            </a:r>
            <a:r>
              <a:rPr dirty="0" err="1"/>
              <a:t>erlebt</a:t>
            </a:r>
            <a:r>
              <a:rPr dirty="0"/>
              <a:t>, </a:t>
            </a:r>
            <a:r>
              <a:rPr dirty="0" err="1"/>
              <a:t>gegen</a:t>
            </a:r>
            <a:r>
              <a:rPr dirty="0"/>
              <a:t> die </a:t>
            </a:r>
            <a:r>
              <a:rPr dirty="0" err="1"/>
              <a:t>sich</a:t>
            </a:r>
            <a:r>
              <a:rPr dirty="0"/>
              <a:t> </a:t>
            </a:r>
            <a:r>
              <a:rPr dirty="0" err="1"/>
              <a:t>viele</a:t>
            </a:r>
            <a:r>
              <a:rPr dirty="0"/>
              <a:t> von </a:t>
            </a:r>
            <a:r>
              <a:rPr dirty="0" err="1"/>
              <a:t>uns</a:t>
            </a:r>
            <a:r>
              <a:rPr dirty="0"/>
              <a:t> </a:t>
            </a:r>
            <a:r>
              <a:rPr dirty="0" err="1"/>
              <a:t>gewehrt</a:t>
            </a:r>
            <a:r>
              <a:rPr dirty="0"/>
              <a:t> </a:t>
            </a:r>
            <a:r>
              <a:rPr dirty="0" err="1"/>
              <a:t>haben</a:t>
            </a:r>
            <a:r>
              <a:rPr dirty="0"/>
              <a:t>: </a:t>
            </a:r>
            <a:r>
              <a:rPr lang="en-US" sz="1200" b="0" i="0" u="none" strike="noStrike" cap="none" spc="0" dirty="0" err="1">
                <a:solidFill>
                  <a:schemeClr val="tx1"/>
                </a:solidFill>
                <a:latin typeface="+mn-lt"/>
                <a:ea typeface="+mn-ea"/>
                <a:cs typeface="+mn-cs"/>
              </a:rPr>
              <a:t>z.B</a:t>
            </a:r>
            <a:r>
              <a:rPr lang="en-US" sz="1200" b="0" i="0" u="none" strike="noStrike" cap="none" spc="0" dirty="0">
                <a:solidFill>
                  <a:schemeClr val="tx1"/>
                </a:solidFill>
                <a:latin typeface="+mn-lt"/>
                <a:ea typeface="+mn-ea"/>
                <a:cs typeface="+mn-cs"/>
              </a:rPr>
              <a:t>:</a:t>
            </a:r>
            <a:endParaRPr dirty="0"/>
          </a:p>
          <a:p>
            <a:pPr marL="342900" lvl="4" indent="-342900">
              <a:buFont typeface="Symbol"/>
              <a:buChar char="-"/>
              <a:defRPr/>
            </a:pPr>
            <a:r>
              <a:rPr lang="de-CH" sz="1200" b="0" i="0" u="none" strike="noStrike" cap="none" spc="0" dirty="0">
                <a:solidFill>
                  <a:schemeClr val="tx1"/>
                </a:solidFill>
                <a:latin typeface="+mn-lt"/>
                <a:ea typeface="+mn-ea"/>
                <a:cs typeface="+mn-cs"/>
              </a:rPr>
              <a:t>Zwangsferien (Luzern)</a:t>
            </a:r>
            <a:endParaRPr sz="1200" dirty="0"/>
          </a:p>
          <a:p>
            <a:pPr marL="342900" lvl="1" indent="-342900">
              <a:buFont typeface="Symbol"/>
              <a:buChar char="-"/>
              <a:defRPr/>
            </a:pPr>
            <a:r>
              <a:rPr lang="de-CH" sz="1200" b="0" i="0" u="none" strike="noStrike" cap="none" spc="0" dirty="0">
                <a:solidFill>
                  <a:schemeClr val="tx1"/>
                </a:solidFill>
                <a:latin typeface="+mn-lt"/>
                <a:ea typeface="+mn-ea"/>
                <a:cs typeface="+mn-cs"/>
              </a:rPr>
              <a:t>Studiengebühren-Erhöhungen (Basel, Fribourg, Genf etc.)</a:t>
            </a:r>
            <a:endParaRPr sz="1200" dirty="0"/>
          </a:p>
          <a:p>
            <a:pPr marL="342900" lvl="1" indent="-342900">
              <a:buFont typeface="Arial"/>
              <a:buChar char="•"/>
              <a:defRPr/>
            </a:pPr>
            <a:r>
              <a:rPr lang="de-CH" sz="1200" b="0" i="0" u="none" strike="noStrike" cap="none" spc="0" dirty="0">
                <a:solidFill>
                  <a:schemeClr val="tx1"/>
                </a:solidFill>
                <a:latin typeface="+mn-lt"/>
                <a:ea typeface="+mn-ea"/>
                <a:cs typeface="+mn-cs"/>
              </a:rPr>
              <a:t>Streichung der Prämienverbilligungen (Luzern) </a:t>
            </a:r>
            <a:endParaRPr sz="1200" dirty="0"/>
          </a:p>
          <a:p>
            <a:pPr marL="342900" lvl="1" indent="-342900">
              <a:buFont typeface="Arial"/>
              <a:buChar char="•"/>
              <a:defRPr/>
            </a:pPr>
            <a:r>
              <a:rPr lang="de-CH" sz="1200" b="0" i="0" u="none" strike="noStrike" cap="none" spc="0" dirty="0">
                <a:solidFill>
                  <a:schemeClr val="tx1"/>
                </a:solidFill>
                <a:latin typeface="+mn-lt"/>
                <a:ea typeface="+mn-ea"/>
                <a:cs typeface="+mn-cs"/>
              </a:rPr>
              <a:t>Spital-Privatisierungen</a:t>
            </a:r>
            <a:endParaRPr sz="1200" dirty="0"/>
          </a:p>
          <a:p>
            <a:pPr marL="342900" lvl="1" indent="-342900">
              <a:buFont typeface="Arial"/>
              <a:buChar char="•"/>
              <a:defRPr/>
            </a:pPr>
            <a:r>
              <a:rPr lang="de-CH" sz="1200" b="0" i="0" u="none" strike="noStrike" cap="none" spc="0" dirty="0">
                <a:solidFill>
                  <a:schemeClr val="tx1"/>
                </a:solidFill>
                <a:latin typeface="+mn-lt"/>
                <a:ea typeface="+mn-ea"/>
                <a:cs typeface="+mn-cs"/>
              </a:rPr>
              <a:t>Und viele mehr!</a:t>
            </a:r>
            <a:r>
              <a:rPr lang="de-CH" sz="1200" dirty="0"/>
              <a:t> —&gt; unter alle dem leiden insbesondere die Menschen mit mittleren und vor allem mit tiefen Einkommen. </a:t>
            </a:r>
            <a:br>
              <a:rPr lang="de-CH" sz="1200" dirty="0"/>
            </a:br>
            <a:endParaRPr lang="de-CH" sz="1200" dirty="0"/>
          </a:p>
          <a:p>
            <a:pPr marL="342900" lvl="1" indent="-342900">
              <a:buFont typeface="Arial"/>
              <a:buChar char="•"/>
              <a:defRPr/>
            </a:pPr>
            <a:r>
              <a:rPr lang="de-CH" sz="1200" dirty="0"/>
              <a:t>—&gt; Zwischenfazit: Die </a:t>
            </a:r>
            <a:r>
              <a:rPr lang="en-US" sz="1200" b="0" i="0" u="none" strike="noStrike" cap="none" spc="0" dirty="0">
                <a:solidFill>
                  <a:srgbClr val="000000"/>
                </a:solidFill>
                <a:latin typeface="Arial"/>
                <a:ea typeface="Arial"/>
                <a:cs typeface="Arial"/>
              </a:rPr>
              <a:t> Menschen, die </a:t>
            </a:r>
            <a:r>
              <a:rPr lang="en-US" sz="1200" b="0" i="0" u="none" strike="noStrike" cap="none" spc="0" dirty="0" err="1">
                <a:solidFill>
                  <a:srgbClr val="000000"/>
                </a:solidFill>
                <a:latin typeface="Arial"/>
                <a:ea typeface="Arial"/>
                <a:cs typeface="Arial"/>
              </a:rPr>
              <a:t>nicht</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zum</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exklusiven</a:t>
            </a:r>
            <a:r>
              <a:rPr lang="en-US" sz="1200" b="0" i="0" u="none" strike="noStrike" cap="none" spc="0" dirty="0">
                <a:solidFill>
                  <a:srgbClr val="000000"/>
                </a:solidFill>
                <a:latin typeface="Arial"/>
                <a:ea typeface="Arial"/>
                <a:cs typeface="Arial"/>
              </a:rPr>
              <a:t> Club der </a:t>
            </a:r>
            <a:r>
              <a:rPr lang="en-US" sz="1200" b="0" i="0" u="none" strike="noStrike" cap="none" spc="0" dirty="0" err="1">
                <a:solidFill>
                  <a:srgbClr val="000000"/>
                </a:solidFill>
                <a:latin typeface="Arial"/>
                <a:ea typeface="Arial"/>
                <a:cs typeface="Arial"/>
              </a:rPr>
              <a:t>Reichen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gehören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geraten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immer</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mehr</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unter</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Druck</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während</a:t>
            </a:r>
            <a:r>
              <a:rPr lang="en-US" sz="1200" b="0" i="0" u="none" strike="noStrike" cap="none" spc="0" dirty="0">
                <a:solidFill>
                  <a:srgbClr val="000000"/>
                </a:solidFill>
                <a:latin typeface="Arial"/>
                <a:ea typeface="Arial"/>
                <a:cs typeface="Arial"/>
              </a:rPr>
              <a:t> die </a:t>
            </a:r>
            <a:r>
              <a:rPr lang="en-US" sz="1200" b="0" i="0" u="none" strike="noStrike" cap="none" spc="0" dirty="0" err="1">
                <a:solidFill>
                  <a:srgbClr val="000000"/>
                </a:solidFill>
                <a:latin typeface="Arial"/>
                <a:ea typeface="Arial"/>
                <a:cs typeface="Arial"/>
              </a:rPr>
              <a:t>Reichen</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immer</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reicher</a:t>
            </a:r>
            <a:r>
              <a:rPr lang="en-US" sz="1200" b="0" i="0" u="none" strike="noStrike" cap="none" spc="0" dirty="0">
                <a:solidFill>
                  <a:srgbClr val="000000"/>
                </a:solidFill>
                <a:latin typeface="Arial"/>
                <a:ea typeface="Arial"/>
                <a:cs typeface="Arial"/>
              </a:rPr>
              <a:t> </a:t>
            </a:r>
            <a:r>
              <a:rPr lang="en-US" sz="1200" b="0" i="0" u="none" strike="noStrike" cap="none" spc="0" dirty="0" err="1">
                <a:solidFill>
                  <a:srgbClr val="000000"/>
                </a:solidFill>
                <a:latin typeface="Arial"/>
                <a:ea typeface="Arial"/>
                <a:cs typeface="Arial"/>
              </a:rPr>
              <a:t>werden</a:t>
            </a:r>
            <a:r>
              <a:rPr lang="en-US" sz="1200" b="0" i="0" u="none" strike="noStrike" cap="none" spc="0" dirty="0">
                <a:solidFill>
                  <a:srgbClr val="000000"/>
                </a:solidFill>
                <a:latin typeface="Arial"/>
                <a:ea typeface="Arial"/>
                <a:cs typeface="Arial"/>
              </a:rPr>
              <a:t>. </a:t>
            </a:r>
            <a:endParaRPr lang="de-CH" sz="1200" b="0" i="0" u="none" strike="noStrike" cap="none" spc="0" dirty="0">
              <a:solidFill>
                <a:schemeClr val="tx1"/>
              </a:solidFill>
              <a:latin typeface="Calibri"/>
              <a:ea typeface="Arial"/>
              <a:cs typeface="Arial"/>
            </a:endParaRPr>
          </a:p>
        </p:txBody>
      </p:sp>
      <p:sp>
        <p:nvSpPr>
          <p:cNvPr id="6" name="Slide Number Placeholder 3"/>
          <p:cNvSpPr>
            <a:spLocks noGrp="1"/>
          </p:cNvSpPr>
          <p:nvPr>
            <p:ph type="sldNum" sz="quarter" idx="5"/>
          </p:nvPr>
        </p:nvSpPr>
        <p:spPr bwMode="auto"/>
        <p:txBody>
          <a:bodyPr/>
          <a:lstStyle/>
          <a:p>
            <a:pPr>
              <a:defRPr/>
            </a:pPr>
            <a:fld id="{89E394EA-D8F7-408C-A8FB-A6F0FE868EE4}"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marR="0" lvl="0" indent="0" algn="l">
              <a:spcBef>
                <a:spcPts val="0"/>
              </a:spcBef>
              <a:buSzPct val="25000"/>
              <a:buNone/>
              <a:defRPr/>
            </a:pPr>
            <a:br>
              <a:rPr lang="de-CH" dirty="0"/>
            </a:br>
            <a:r>
              <a:rPr lang="de-CH" dirty="0"/>
              <a:t>1. Kapitalist*in hat Geld übrig, dass die sie nicht unmittelbar zum Leben braucht —&gt; gründet damit ein Unternehmen. </a:t>
            </a:r>
            <a:br>
              <a:rPr lang="de-CH" dirty="0"/>
            </a:br>
            <a:r>
              <a:rPr lang="de-CH" dirty="0"/>
              <a:t>2.  Dazu kauft sie Produktionsmittel, z.B. Scheren, einen Coiffeursalon, Shampoo. Zudem stellt die Kapitalist*in eine </a:t>
            </a:r>
            <a:r>
              <a:rPr lang="de-CH" dirty="0" err="1"/>
              <a:t>Coiffeuse</a:t>
            </a:r>
            <a:r>
              <a:rPr lang="de-CH" dirty="0"/>
              <a:t> an, die die Arbeit verrichtet. Für die Produktionsmittel gibt sie pro Haarschnitt etwa 5 Franken aus. </a:t>
            </a:r>
            <a:br>
              <a:rPr lang="de-CH" dirty="0"/>
            </a:br>
            <a:r>
              <a:rPr lang="de-CH" dirty="0"/>
              <a:t>Der </a:t>
            </a:r>
            <a:r>
              <a:rPr lang="de-CH" dirty="0" err="1"/>
              <a:t>Coiffeuse</a:t>
            </a:r>
            <a:r>
              <a:rPr lang="de-CH" dirty="0"/>
              <a:t> bezahlt sie als Lohn 6 Franken pro Haarschnitt. Sie gibt also 11 Franken aus pro Haarschnitt. </a:t>
            </a:r>
          </a:p>
          <a:p>
            <a:pPr marL="0" marR="0" lvl="0" indent="0" algn="l">
              <a:spcBef>
                <a:spcPts val="0"/>
              </a:spcBef>
              <a:buSzPct val="25000"/>
              <a:buNone/>
              <a:defRPr/>
            </a:pPr>
            <a:r>
              <a:rPr lang="de-CH" dirty="0"/>
              <a:t>3. Für einen Haarschnitt zahlen die Kund*innen aber mehr: 15 Franken. </a:t>
            </a:r>
            <a:br>
              <a:rPr lang="de-CH" dirty="0"/>
            </a:br>
            <a:r>
              <a:rPr lang="de-CH" dirty="0"/>
              <a:t>Diese Differenz nennen wir den Mehrwert </a:t>
            </a:r>
            <a:br>
              <a:rPr lang="de-CH" dirty="0"/>
            </a:br>
            <a:br>
              <a:rPr lang="de-CH" dirty="0"/>
            </a:br>
            <a:endParaRPr lang="de-CH" dirty="0"/>
          </a:p>
        </p:txBody>
      </p:sp>
      <p:sp>
        <p:nvSpPr>
          <p:cNvPr id="6" name="Slide Number Placeholder 3"/>
          <p:cNvSpPr>
            <a:spLocks noGrp="1"/>
          </p:cNvSpPr>
          <p:nvPr>
            <p:ph type="sldNum" sz="quarter" idx="5"/>
          </p:nvPr>
        </p:nvSpPr>
        <p:spPr bwMode="auto"/>
        <p:txBody>
          <a:bodyPr/>
          <a:lstStyle/>
          <a:p>
            <a:pPr>
              <a:defRPr/>
            </a:pPr>
            <a:fld id="{00E4DA0D-6916-A904-0609-DCD9C26274BE}"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CH" sz="1200" b="0" i="0" u="none" strike="noStrike" cap="none" spc="0" dirty="0">
                <a:solidFill>
                  <a:schemeClr val="tx1"/>
                </a:solidFill>
                <a:latin typeface="+mn-lt"/>
                <a:ea typeface="+mn-ea"/>
                <a:cs typeface="+mn-cs"/>
              </a:rPr>
              <a:t>Wie kommt dass zustande: Die </a:t>
            </a:r>
            <a:r>
              <a:rPr lang="de-CH" sz="1200" b="0" i="0" u="none" strike="noStrike" cap="none" spc="0" dirty="0" err="1">
                <a:solidFill>
                  <a:schemeClr val="tx1"/>
                </a:solidFill>
                <a:latin typeface="+mn-lt"/>
                <a:ea typeface="+mn-ea"/>
                <a:cs typeface="+mn-cs"/>
              </a:rPr>
              <a:t>Coiffeuse</a:t>
            </a:r>
            <a:r>
              <a:rPr lang="de-CH" sz="1200" b="0" i="0" u="none" strike="noStrike" cap="none" spc="0" dirty="0">
                <a:solidFill>
                  <a:schemeClr val="tx1"/>
                </a:solidFill>
                <a:latin typeface="+mn-lt"/>
                <a:ea typeface="+mn-ea"/>
                <a:cs typeface="+mn-cs"/>
              </a:rPr>
              <a:t> hat durch ihre Arbeitskraft Wert geschafft. Dieser ist grösser als die Summe des Lohnes und der Materialkosten. </a:t>
            </a:r>
            <a:br>
              <a:rPr lang="de-CH" sz="1200" b="0" i="0" u="none" strike="noStrike" cap="none" spc="0" dirty="0">
                <a:solidFill>
                  <a:schemeClr val="tx1"/>
                </a:solidFill>
                <a:latin typeface="+mn-lt"/>
                <a:ea typeface="+mn-ea"/>
                <a:cs typeface="+mn-cs"/>
              </a:rPr>
            </a:br>
            <a:r>
              <a:rPr lang="de-CH" sz="1200" b="0" i="0" u="none" strike="noStrike" cap="none" spc="0" dirty="0">
                <a:solidFill>
                  <a:schemeClr val="tx1"/>
                </a:solidFill>
                <a:latin typeface="+mn-lt"/>
                <a:ea typeface="+mn-ea"/>
                <a:cs typeface="+mn-cs"/>
              </a:rPr>
              <a:t> Doch über dessen Verwendung kann nicht die </a:t>
            </a:r>
            <a:r>
              <a:rPr lang="de-CH" sz="1200" b="0" i="0" u="none" strike="noStrike" cap="none" spc="0" dirty="0" err="1">
                <a:solidFill>
                  <a:schemeClr val="tx1"/>
                </a:solidFill>
                <a:latin typeface="+mn-lt"/>
                <a:ea typeface="+mn-ea"/>
                <a:cs typeface="+mn-cs"/>
              </a:rPr>
              <a:t>Coiffeuse</a:t>
            </a:r>
            <a:r>
              <a:rPr lang="de-CH" sz="1200" b="0" i="0" u="none" strike="noStrike" cap="none" spc="0" dirty="0">
                <a:solidFill>
                  <a:schemeClr val="tx1"/>
                </a:solidFill>
                <a:latin typeface="+mn-lt"/>
                <a:ea typeface="+mn-ea"/>
                <a:cs typeface="+mn-cs"/>
              </a:rPr>
              <a:t> entscheiden, sondern alleine die Kapitalist*in. </a:t>
            </a:r>
            <a:br>
              <a:rPr lang="de-CH" sz="1200" b="0" i="0" u="none" strike="noStrike" cap="none" spc="0" dirty="0">
                <a:solidFill>
                  <a:schemeClr val="tx1"/>
                </a:solidFill>
                <a:latin typeface="+mn-lt"/>
                <a:ea typeface="+mn-ea"/>
                <a:cs typeface="+mn-cs"/>
              </a:rPr>
            </a:br>
            <a:r>
              <a:rPr lang="de-CH" sz="1200" b="0" i="0" u="none" strike="noStrike" cap="none" spc="0" dirty="0">
                <a:solidFill>
                  <a:schemeClr val="tx1"/>
                </a:solidFill>
                <a:latin typeface="+mn-lt"/>
                <a:ea typeface="+mn-ea"/>
                <a:cs typeface="+mn-cs"/>
              </a:rPr>
              <a:t>Das nennen wir Ausbeutung der Arbeitskraft. Dabei geht es nicht darum, dass die Löhne in diesem Betrieb besonders tief sind, oder die Chefin besonders gemein. </a:t>
            </a:r>
            <a:endParaRPr sz="1200" b="0" i="0" u="none" strike="noStrike" cap="none" spc="0" dirty="0">
              <a:solidFill>
                <a:schemeClr val="tx1"/>
              </a:solidFill>
              <a:latin typeface="Calibri"/>
              <a:ea typeface="Arial"/>
              <a:cs typeface="Arial"/>
            </a:endParaRPr>
          </a:p>
          <a:p>
            <a:pPr>
              <a:defRPr/>
            </a:pPr>
            <a:r>
              <a:rPr lang="en-US" sz="1200" b="0" i="0" u="none" strike="noStrike" cap="none" spc="0" dirty="0" err="1">
                <a:solidFill>
                  <a:schemeClr val="tx1"/>
                </a:solidFill>
                <a:latin typeface="+mn-lt"/>
                <a:ea typeface="+mn-ea"/>
                <a:cs typeface="+mn-cs"/>
              </a:rPr>
              <a:t>Ausbeutung</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ist</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kein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boshafter</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Einzelfall</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sondern</a:t>
            </a:r>
            <a:r>
              <a:rPr lang="en-US" sz="1200" b="0" i="0" u="none" strike="noStrike" cap="none" spc="0" dirty="0">
                <a:solidFill>
                  <a:schemeClr val="tx1"/>
                </a:solidFill>
                <a:latin typeface="+mn-lt"/>
                <a:ea typeface="+mn-ea"/>
                <a:cs typeface="+mn-cs"/>
              </a:rPr>
              <a:t> die </a:t>
            </a:r>
            <a:r>
              <a:rPr lang="en-US" sz="1200" b="0" i="0" u="none" strike="noStrike" cap="none" spc="0" dirty="0" err="1">
                <a:solidFill>
                  <a:schemeClr val="tx1"/>
                </a:solidFill>
                <a:latin typeface="+mn-lt"/>
                <a:ea typeface="+mn-ea"/>
                <a:cs typeface="+mn-cs"/>
              </a:rPr>
              <a:t>einzig</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logische</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Strategie</a:t>
            </a:r>
            <a:r>
              <a:rPr lang="en-US" sz="1200" b="0" i="0" u="none" strike="noStrike" cap="none" spc="0" dirty="0">
                <a:solidFill>
                  <a:schemeClr val="tx1"/>
                </a:solidFill>
                <a:latin typeface="+mn-lt"/>
                <a:ea typeface="+mn-ea"/>
                <a:cs typeface="+mn-cs"/>
              </a:rPr>
              <a:t> in </a:t>
            </a:r>
            <a:r>
              <a:rPr lang="en-US" sz="1200" b="0" i="0" u="none" strike="noStrike" cap="none" spc="0" dirty="0" err="1">
                <a:solidFill>
                  <a:schemeClr val="tx1"/>
                </a:solidFill>
                <a:latin typeface="+mn-lt"/>
                <a:ea typeface="+mn-ea"/>
                <a:cs typeface="+mn-cs"/>
              </a:rPr>
              <a:t>einem</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gewinnorientierten</a:t>
            </a:r>
            <a:r>
              <a:rPr lang="en-US" sz="1200" b="0" i="0" u="none" strike="noStrike" cap="none" spc="0" dirty="0">
                <a:solidFill>
                  <a:schemeClr val="tx1"/>
                </a:solidFill>
                <a:latin typeface="+mn-lt"/>
                <a:ea typeface="+mn-ea"/>
                <a:cs typeface="+mn-cs"/>
              </a:rPr>
              <a:t> </a:t>
            </a:r>
            <a:r>
              <a:rPr lang="en-US" sz="1200" b="0" i="0" u="none" strike="noStrike" cap="none" spc="0" dirty="0" err="1">
                <a:solidFill>
                  <a:schemeClr val="tx1"/>
                </a:solidFill>
                <a:latin typeface="+mn-lt"/>
                <a:ea typeface="+mn-ea"/>
                <a:cs typeface="+mn-cs"/>
              </a:rPr>
              <a:t>kapitalistischen</a:t>
            </a:r>
            <a:r>
              <a:rPr lang="en-US" sz="1200" b="0" i="0" u="none" strike="noStrike" cap="none" spc="0" dirty="0">
                <a:solidFill>
                  <a:schemeClr val="tx1"/>
                </a:solidFill>
                <a:latin typeface="+mn-lt"/>
                <a:ea typeface="+mn-ea"/>
                <a:cs typeface="+mn-cs"/>
              </a:rPr>
              <a:t> System.</a:t>
            </a:r>
            <a:br>
              <a:rPr lang="de-CH" sz="1200" b="0" i="0" u="none" strike="noStrike" cap="none" spc="0" dirty="0">
                <a:solidFill>
                  <a:schemeClr val="tx1"/>
                </a:solidFill>
                <a:latin typeface="+mn-lt"/>
                <a:ea typeface="+mn-ea"/>
                <a:cs typeface="+mn-cs"/>
              </a:rPr>
            </a:br>
            <a:endParaRPr sz="1200" b="0" i="0" u="none" strike="noStrike" cap="none" spc="0" dirty="0">
              <a:solidFill>
                <a:schemeClr val="tx1"/>
              </a:solidFill>
              <a:latin typeface="Calibri"/>
              <a:ea typeface="Arial"/>
              <a:cs typeface="Arial"/>
            </a:endParaRPr>
          </a:p>
          <a:p>
            <a:pPr>
              <a:defRPr/>
            </a:pPr>
            <a:r>
              <a:rPr lang="de-CH" sz="1200" b="0" i="0" u="none" strike="noStrike" cap="none" spc="0" dirty="0">
                <a:solidFill>
                  <a:schemeClr val="tx1"/>
                </a:solidFill>
                <a:latin typeface="+mn-lt"/>
                <a:ea typeface="+mn-ea"/>
                <a:cs typeface="+mn-cs"/>
              </a:rPr>
              <a:t>wichtig: Mehrwert entsteht nicht einfach so, sondern wird von den Arbeiter*innen hergestellt</a:t>
            </a:r>
            <a:endParaRPr lang="de-CH" sz="1200" b="0" i="0" u="none" strike="noStrike" cap="none" spc="0" dirty="0">
              <a:solidFill>
                <a:schemeClr val="tx1"/>
              </a:solidFill>
              <a:latin typeface="Calibri"/>
              <a:ea typeface="Arial"/>
              <a:cs typeface="Arial"/>
            </a:endParaRPr>
          </a:p>
          <a:p>
            <a:pPr marL="217793" indent="-217793">
              <a:buFont typeface="Arial"/>
              <a:buChar char="–"/>
              <a:defRPr/>
            </a:pPr>
            <a:r>
              <a:rPr lang="de-CH" sz="1200" b="0" i="0" u="none" strike="noStrike" cap="none" spc="0" dirty="0">
                <a:solidFill>
                  <a:schemeClr val="tx1"/>
                </a:solidFill>
                <a:latin typeface="+mn-lt"/>
                <a:ea typeface="+mn-ea"/>
                <a:cs typeface="+mn-cs"/>
              </a:rPr>
              <a:t>Doch über dessen Verwendung kann nicht die </a:t>
            </a:r>
            <a:r>
              <a:rPr lang="de-CH" sz="1200" b="0" i="0" u="none" strike="noStrike" cap="none" spc="0" dirty="0" err="1">
                <a:solidFill>
                  <a:schemeClr val="tx1"/>
                </a:solidFill>
                <a:latin typeface="+mn-lt"/>
                <a:ea typeface="+mn-ea"/>
                <a:cs typeface="+mn-cs"/>
              </a:rPr>
              <a:t>Coiffeuse</a:t>
            </a:r>
            <a:r>
              <a:rPr lang="de-CH" sz="1200" b="0" i="0" u="none" strike="noStrike" cap="none" spc="0" dirty="0">
                <a:solidFill>
                  <a:schemeClr val="tx1"/>
                </a:solidFill>
                <a:latin typeface="+mn-lt"/>
                <a:ea typeface="+mn-ea"/>
                <a:cs typeface="+mn-cs"/>
              </a:rPr>
              <a:t> entscheiden, sondern alleine die Kapitalist*in. </a:t>
            </a:r>
          </a:p>
          <a:p>
            <a:pPr>
              <a:defRPr/>
            </a:pPr>
            <a:endParaRPr lang="de-CH" sz="1200" b="0" i="0" u="none" strike="noStrike" cap="none" spc="0" dirty="0">
              <a:solidFill>
                <a:schemeClr val="tx1"/>
              </a:solidFill>
              <a:latin typeface="+mn-lt"/>
              <a:ea typeface="+mn-ea"/>
              <a:cs typeface="+mn-cs"/>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r>
              <a:t>Datum einfügen</a:t>
            </a:r>
          </a:p>
        </p:txBody>
      </p:sp>
      <p:sp>
        <p:nvSpPr>
          <p:cNvPr id="7" name="Footer Placeholder 4"/>
          <p:cNvSpPr>
            <a:spLocks noGrp="1"/>
          </p:cNvSpPr>
          <p:nvPr>
            <p:ph type="ftr" sz="quarter" idx="11"/>
          </p:nvPr>
        </p:nvSpPr>
        <p:spPr bwMode="auto"/>
        <p:txBody>
          <a:bodyPr/>
          <a:lstStyle/>
          <a:p>
            <a:pPr>
              <a:defRPr/>
            </a:pPr>
            <a:endParaRPr/>
          </a:p>
        </p:txBody>
      </p:sp>
      <p:sp>
        <p:nvSpPr>
          <p:cNvPr id="8" name="Slide Number Placeholder 5"/>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r>
              <a:t>Datum einfügen</a:t>
            </a:r>
          </a:p>
        </p:txBody>
      </p:sp>
      <p:sp>
        <p:nvSpPr>
          <p:cNvPr id="7" name="Footer Placeholder 4"/>
          <p:cNvSpPr>
            <a:spLocks noGrp="1"/>
          </p:cNvSpPr>
          <p:nvPr>
            <p:ph type="ftr" sz="quarter" idx="11"/>
          </p:nvPr>
        </p:nvSpPr>
        <p:spPr bwMode="auto"/>
        <p:txBody>
          <a:bodyPr/>
          <a:lstStyle/>
          <a:p>
            <a:pPr>
              <a:defRPr/>
            </a:pPr>
            <a:endParaRPr/>
          </a:p>
        </p:txBody>
      </p:sp>
      <p:sp>
        <p:nvSpPr>
          <p:cNvPr id="8" name="Slide Number Placeholder 5"/>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r>
              <a:t>Datum einfügen</a:t>
            </a:r>
          </a:p>
        </p:txBody>
      </p:sp>
      <p:sp>
        <p:nvSpPr>
          <p:cNvPr id="7" name="Footer Placeholder 4"/>
          <p:cNvSpPr>
            <a:spLocks noGrp="1"/>
          </p:cNvSpPr>
          <p:nvPr>
            <p:ph type="ftr" sz="quarter" idx="11"/>
          </p:nvPr>
        </p:nvSpPr>
        <p:spPr bwMode="auto"/>
        <p:txBody>
          <a:bodyPr/>
          <a:lstStyle/>
          <a:p>
            <a:pPr>
              <a:defRPr/>
            </a:pPr>
            <a:endParaRPr/>
          </a:p>
        </p:txBody>
      </p:sp>
      <p:sp>
        <p:nvSpPr>
          <p:cNvPr id="8" name="Slide Number Placeholder 5"/>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r>
              <a:t>Datum einfügen</a:t>
            </a:r>
          </a:p>
        </p:txBody>
      </p:sp>
      <p:sp>
        <p:nvSpPr>
          <p:cNvPr id="7" name="Footer Placeholder 4"/>
          <p:cNvSpPr>
            <a:spLocks noGrp="1"/>
          </p:cNvSpPr>
          <p:nvPr>
            <p:ph type="ftr" sz="quarter" idx="11"/>
          </p:nvPr>
        </p:nvSpPr>
        <p:spPr bwMode="auto"/>
        <p:txBody>
          <a:bodyPr/>
          <a:lstStyle/>
          <a:p>
            <a:pPr>
              <a:defRPr/>
            </a:pPr>
            <a:endParaRPr/>
          </a:p>
        </p:txBody>
      </p:sp>
      <p:sp>
        <p:nvSpPr>
          <p:cNvPr id="8" name="Slide Number Placeholder 5"/>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r>
              <a:t>Datum einfügen</a:t>
            </a:r>
          </a:p>
        </p:txBody>
      </p:sp>
      <p:sp>
        <p:nvSpPr>
          <p:cNvPr id="7" name="Footer Placeholder 4"/>
          <p:cNvSpPr>
            <a:spLocks noGrp="1"/>
          </p:cNvSpPr>
          <p:nvPr>
            <p:ph type="ftr" sz="quarter" idx="11"/>
          </p:nvPr>
        </p:nvSpPr>
        <p:spPr bwMode="auto"/>
        <p:txBody>
          <a:bodyPr/>
          <a:lstStyle/>
          <a:p>
            <a:pPr>
              <a:defRPr/>
            </a:pPr>
            <a:endParaRPr/>
          </a:p>
        </p:txBody>
      </p:sp>
      <p:sp>
        <p:nvSpPr>
          <p:cNvPr id="8" name="Slide Number Placeholder 5"/>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r>
              <a:t>Datum einfügen</a:t>
            </a:r>
          </a:p>
        </p:txBody>
      </p:sp>
      <p:sp>
        <p:nvSpPr>
          <p:cNvPr id="8" name="Footer Placeholder 5"/>
          <p:cNvSpPr>
            <a:spLocks noGrp="1"/>
          </p:cNvSpPr>
          <p:nvPr>
            <p:ph type="ftr" sz="quarter" idx="11"/>
          </p:nvPr>
        </p:nvSpPr>
        <p:spPr bwMode="auto"/>
        <p:txBody>
          <a:bodyPr/>
          <a:lstStyle/>
          <a:p>
            <a:pPr>
              <a:defRPr/>
            </a:pPr>
            <a:endParaRPr/>
          </a:p>
        </p:txBody>
      </p:sp>
      <p:sp>
        <p:nvSpPr>
          <p:cNvPr id="9" name="Slide Number Placeholder 6"/>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r>
              <a:t>Datum einfügen</a:t>
            </a:r>
          </a:p>
        </p:txBody>
      </p:sp>
      <p:sp>
        <p:nvSpPr>
          <p:cNvPr id="10" name="Footer Placeholder 7"/>
          <p:cNvSpPr>
            <a:spLocks noGrp="1"/>
          </p:cNvSpPr>
          <p:nvPr>
            <p:ph type="ftr" sz="quarter" idx="11"/>
          </p:nvPr>
        </p:nvSpPr>
        <p:spPr bwMode="auto"/>
        <p:txBody>
          <a:bodyPr/>
          <a:lstStyle/>
          <a:p>
            <a:pPr>
              <a:defRPr/>
            </a:pPr>
            <a:endParaRPr/>
          </a:p>
        </p:txBody>
      </p:sp>
      <p:sp>
        <p:nvSpPr>
          <p:cNvPr id="11" name="Slide Number Placeholder 8"/>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r>
              <a:t>Datum einfügen</a:t>
            </a:r>
          </a:p>
        </p:txBody>
      </p:sp>
      <p:sp>
        <p:nvSpPr>
          <p:cNvPr id="6" name="Footer Placeholder 3"/>
          <p:cNvSpPr>
            <a:spLocks noGrp="1"/>
          </p:cNvSpPr>
          <p:nvPr>
            <p:ph type="ftr" sz="quarter" idx="11"/>
          </p:nvPr>
        </p:nvSpPr>
        <p:spPr bwMode="auto"/>
        <p:txBody>
          <a:bodyPr/>
          <a:lstStyle/>
          <a:p>
            <a:pPr>
              <a:defRPr/>
            </a:pPr>
            <a:endParaRPr/>
          </a:p>
        </p:txBody>
      </p:sp>
      <p:sp>
        <p:nvSpPr>
          <p:cNvPr id="7" name="Slide Number Placeholder 4"/>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r>
              <a:t>Datum einfügen</a:t>
            </a:r>
          </a:p>
        </p:txBody>
      </p:sp>
      <p:sp>
        <p:nvSpPr>
          <p:cNvPr id="5" name="Footer Placeholder 2"/>
          <p:cNvSpPr>
            <a:spLocks noGrp="1"/>
          </p:cNvSpPr>
          <p:nvPr>
            <p:ph type="ftr" sz="quarter" idx="11"/>
          </p:nvPr>
        </p:nvSpPr>
        <p:spPr bwMode="auto"/>
        <p:txBody>
          <a:bodyPr/>
          <a:lstStyle/>
          <a:p>
            <a:pPr>
              <a:defRPr/>
            </a:pPr>
            <a:endParaRPr/>
          </a:p>
        </p:txBody>
      </p:sp>
      <p:sp>
        <p:nvSpPr>
          <p:cNvPr id="6" name="Slide Number Placeholder 3"/>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r>
              <a:t>Datum einfügen</a:t>
            </a:r>
          </a:p>
        </p:txBody>
      </p:sp>
      <p:sp>
        <p:nvSpPr>
          <p:cNvPr id="8" name="Footer Placeholder 5"/>
          <p:cNvSpPr>
            <a:spLocks noGrp="1"/>
          </p:cNvSpPr>
          <p:nvPr>
            <p:ph type="ftr" sz="quarter" idx="11"/>
          </p:nvPr>
        </p:nvSpPr>
        <p:spPr bwMode="auto"/>
        <p:txBody>
          <a:bodyPr/>
          <a:lstStyle/>
          <a:p>
            <a:pPr>
              <a:defRPr/>
            </a:pPr>
            <a:endParaRPr/>
          </a:p>
        </p:txBody>
      </p:sp>
      <p:sp>
        <p:nvSpPr>
          <p:cNvPr id="9" name="Slide Number Placeholder 6"/>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5"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r>
              <a:t>Datum einfügen</a:t>
            </a:r>
          </a:p>
        </p:txBody>
      </p:sp>
      <p:sp>
        <p:nvSpPr>
          <p:cNvPr id="8" name="Footer Placeholder 5"/>
          <p:cNvSpPr>
            <a:spLocks noGrp="1"/>
          </p:cNvSpPr>
          <p:nvPr>
            <p:ph type="ftr" sz="quarter" idx="11"/>
          </p:nvPr>
        </p:nvSpPr>
        <p:spPr bwMode="auto"/>
        <p:txBody>
          <a:bodyPr/>
          <a:lstStyle/>
          <a:p>
            <a:pPr>
              <a:defRPr/>
            </a:pPr>
            <a:endParaRPr/>
          </a:p>
        </p:txBody>
      </p:sp>
      <p:sp>
        <p:nvSpPr>
          <p:cNvPr id="9" name="Slide Number Placeholder 6"/>
          <p:cNvSpPr>
            <a:spLocks noGrp="1"/>
          </p:cNvSpPr>
          <p:nvPr>
            <p:ph type="sldNum" sz="quarter" idx="12"/>
          </p:nvPr>
        </p:nvSpPr>
        <p:spPr bwMode="auto"/>
        <p:txBody>
          <a:bodyPr/>
          <a:lstStyle/>
          <a:p>
            <a:pPr>
              <a:defRPr/>
            </a:pPr>
            <a:fld id="{FCC3E001-A49A-4E8C-80BA-85C832CCAC69}" type="slidenum">
              <a:r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t>Datum einfügen</a:t>
            </a: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CC3E001-A49A-4E8C-80BA-85C832CCAC69}" type="slidenum">
              <a:r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oz.li/material9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soz.li/pins" TargetMode="External"/><Relationship Id="rId4" Type="http://schemas.openxmlformats.org/officeDocument/2006/relationships/hyperlink" Target="https://99prozent.ch/unterstutzerinn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Gebäude, draußen, Person, Straße enthält.&#10;&#10;Automatisch generierte Beschreibung">
            <a:extLst>
              <a:ext uri="{FF2B5EF4-FFF2-40B4-BE49-F238E27FC236}">
                <a16:creationId xmlns:a16="http://schemas.microsoft.com/office/drawing/2014/main" id="{E292C3C1-4D36-4BC4-A0C1-BD2EA3BA56D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46036" y="-1539552"/>
            <a:ext cx="12648727" cy="8432485"/>
          </a:xfrm>
          <a:prstGeom prst="rect">
            <a:avLst/>
          </a:prstGeom>
        </p:spPr>
      </p:pic>
      <p:pic>
        <p:nvPicPr>
          <p:cNvPr id="3" name="Grafik 2">
            <a:extLst>
              <a:ext uri="{FF2B5EF4-FFF2-40B4-BE49-F238E27FC236}">
                <a16:creationId xmlns:a16="http://schemas.microsoft.com/office/drawing/2014/main" id="{39488D98-7661-4DC9-963F-36F25640C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7768" y="209387"/>
            <a:ext cx="4552057" cy="3219613"/>
          </a:xfrm>
          <a:prstGeom prst="rect">
            <a:avLst/>
          </a:prstGeom>
        </p:spPr>
      </p:pic>
      <p:sp>
        <p:nvSpPr>
          <p:cNvPr id="13" name="Title 1">
            <a:extLst>
              <a:ext uri="{FF2B5EF4-FFF2-40B4-BE49-F238E27FC236}">
                <a16:creationId xmlns:a16="http://schemas.microsoft.com/office/drawing/2014/main" id="{CAFACCF1-4FA0-4197-B2D4-CA1756518EFA}"/>
              </a:ext>
            </a:extLst>
          </p:cNvPr>
          <p:cNvSpPr>
            <a:spLocks noGrp="1"/>
          </p:cNvSpPr>
          <p:nvPr>
            <p:ph type="title"/>
          </p:nvPr>
        </p:nvSpPr>
        <p:spPr bwMode="auto">
          <a:xfrm>
            <a:off x="1199456" y="3471589"/>
            <a:ext cx="10515600" cy="1325563"/>
          </a:xfrm>
        </p:spPr>
        <p:txBody>
          <a:bodyPr/>
          <a:lstStyle/>
          <a:p>
            <a:pPr algn="ctr">
              <a:defRPr/>
            </a:pPr>
            <a:r>
              <a:rPr lang="en-US" b="1" dirty="0">
                <a:solidFill>
                  <a:schemeClr val="bg1"/>
                </a:solidFill>
                <a:highlight>
                  <a:srgbClr val="D3072A"/>
                </a:highlight>
                <a:latin typeface="Montserrat ExtraBold"/>
              </a:rPr>
              <a:t>Ein Schritt in die feministische Zukunft </a:t>
            </a:r>
          </a:p>
        </p:txBody>
      </p:sp>
    </p:spTree>
    <p:extLst>
      <p:ext uri="{BB962C8B-B14F-4D97-AF65-F5344CB8AC3E}">
        <p14:creationId xmlns:p14="http://schemas.microsoft.com/office/powerpoint/2010/main" val="378091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AUSBEUTUNG IM KAPITALISMUS</a:t>
            </a:r>
          </a:p>
        </p:txBody>
      </p:sp>
      <p:sp>
        <p:nvSpPr>
          <p:cNvPr id="5" name="Content Placeholder 2"/>
          <p:cNvSpPr>
            <a:spLocks noGrp="1"/>
          </p:cNvSpPr>
          <p:nvPr>
            <p:ph idx="1"/>
          </p:nvPr>
        </p:nvSpPr>
        <p:spPr bwMode="auto"/>
        <p:txBody>
          <a:bodyPr>
            <a:normAutofit lnSpcReduction="10000"/>
          </a:bodyPr>
          <a:lstStyle/>
          <a:p>
            <a:pPr>
              <a:lnSpc>
                <a:spcPct val="100000"/>
              </a:lnSpc>
              <a:defRPr/>
            </a:pPr>
            <a:r>
              <a:rPr dirty="0">
                <a:latin typeface="Montserrat" panose="00000500000000000000" pitchFamily="2" charset="0"/>
              </a:rPr>
              <a:t>Care-Arbeit: </a:t>
            </a:r>
            <a:r>
              <a:rPr lang="en-US" sz="2800" b="0" i="0" u="none" strike="noStrike" cap="none" spc="0" dirty="0" err="1">
                <a:solidFill>
                  <a:schemeClr val="tx1"/>
                </a:solidFill>
                <a:latin typeface="Montserrat" panose="00000500000000000000" pitchFamily="2" charset="0"/>
                <a:ea typeface="+mn-lt"/>
                <a:cs typeface="+mn-lt"/>
              </a:rPr>
              <a:t>Tätigkeiten</a:t>
            </a:r>
            <a:r>
              <a:rPr lang="en-US" sz="2800" b="0" i="0" u="none" strike="noStrike" cap="none" spc="0" dirty="0">
                <a:solidFill>
                  <a:schemeClr val="tx1"/>
                </a:solidFill>
                <a:latin typeface="Montserrat" panose="00000500000000000000" pitchFamily="2" charset="0"/>
                <a:ea typeface="+mn-lt"/>
                <a:cs typeface="+mn-lt"/>
              </a:rPr>
              <a:t> des </a:t>
            </a:r>
            <a:r>
              <a:rPr lang="en-US" sz="2800" b="0" i="0" u="none" strike="noStrike" cap="none" spc="0" dirty="0" err="1">
                <a:solidFill>
                  <a:schemeClr val="tx1"/>
                </a:solidFill>
                <a:latin typeface="Montserrat" panose="00000500000000000000" pitchFamily="2" charset="0"/>
                <a:ea typeface="+mn-lt"/>
                <a:cs typeface="+mn-lt"/>
              </a:rPr>
              <a:t>Sorgens</a:t>
            </a:r>
            <a:r>
              <a:rPr lang="en-US" sz="2800" b="0" i="0" u="none" strike="noStrike" cap="none" spc="0" dirty="0">
                <a:solidFill>
                  <a:schemeClr val="tx1"/>
                </a:solidFill>
                <a:latin typeface="Montserrat" panose="00000500000000000000" pitchFamily="2" charset="0"/>
                <a:ea typeface="+mn-lt"/>
                <a:cs typeface="+mn-lt"/>
              </a:rPr>
              <a:t> und </a:t>
            </a:r>
            <a:r>
              <a:rPr lang="en-US" sz="2800" b="0" i="0" u="none" strike="noStrike" cap="none" spc="0" dirty="0" err="1">
                <a:solidFill>
                  <a:schemeClr val="tx1"/>
                </a:solidFill>
                <a:latin typeface="Montserrat" panose="00000500000000000000" pitchFamily="2" charset="0"/>
                <a:ea typeface="+mn-lt"/>
                <a:cs typeface="+mn-lt"/>
              </a:rPr>
              <a:t>Sichkümmerns</a:t>
            </a:r>
            <a:r>
              <a:rPr lang="en-US" sz="2800" b="0" i="0" u="none" strike="noStrike" cap="none" spc="0" dirty="0">
                <a:solidFill>
                  <a:schemeClr val="tx1"/>
                </a:solidFill>
                <a:latin typeface="Montserrat" panose="00000500000000000000" pitchFamily="2" charset="0"/>
                <a:ea typeface="+mn-lt"/>
                <a:cs typeface="+mn-lt"/>
              </a:rPr>
              <a:t> um </a:t>
            </a:r>
            <a:r>
              <a:rPr lang="en-US" sz="2800" b="0" i="0" u="none" strike="noStrike" cap="none" spc="0" dirty="0" err="1">
                <a:solidFill>
                  <a:schemeClr val="tx1"/>
                </a:solidFill>
                <a:latin typeface="Montserrat" panose="00000500000000000000" pitchFamily="2" charset="0"/>
                <a:ea typeface="+mn-lt"/>
                <a:cs typeface="+mn-lt"/>
              </a:rPr>
              <a:t>sich</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selber</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oder</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andere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Darunter</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fällt</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Kinderbetreuung</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oder</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Altenpflege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aber</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auch</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familiäre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Unterstützung</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häusliche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Pflege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oder</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Hilfe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unter</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Freunden</a:t>
            </a:r>
            <a:r>
              <a:rPr lang="en-US" sz="2800" b="0" i="0" u="none" strike="noStrike" cap="none" spc="0" dirty="0">
                <a:solidFill>
                  <a:schemeClr val="tx1"/>
                </a:solidFill>
                <a:latin typeface="Montserrat" panose="00000500000000000000" pitchFamily="2" charset="0"/>
                <a:ea typeface="+mn-lt"/>
                <a:cs typeface="+mn-lt"/>
              </a:rPr>
              <a:t>. </a:t>
            </a:r>
            <a:br>
              <a:rPr lang="en-US" sz="2800" b="0" i="0" u="none" strike="noStrike" cap="none" spc="0" dirty="0">
                <a:solidFill>
                  <a:schemeClr val="tx1"/>
                </a:solidFill>
                <a:latin typeface="Montserrat" panose="00000500000000000000" pitchFamily="2" charset="0"/>
                <a:ea typeface="+mn-lt"/>
                <a:cs typeface="+mn-lt"/>
              </a:rPr>
            </a:br>
            <a:endParaRPr lang="en-US" sz="2800" b="0" i="0" u="none" strike="noStrike" cap="none" spc="0" dirty="0">
              <a:solidFill>
                <a:schemeClr val="tx1"/>
              </a:solidFill>
              <a:latin typeface="Montserrat" panose="00000500000000000000" pitchFamily="2" charset="0"/>
              <a:ea typeface="+mn-lt"/>
              <a:cs typeface="+mn-lt"/>
            </a:endParaRPr>
          </a:p>
          <a:p>
            <a:pPr>
              <a:lnSpc>
                <a:spcPct val="100000"/>
              </a:lnSpc>
              <a:defRPr/>
            </a:pPr>
            <a:r>
              <a:rPr lang="en-US" sz="2800" b="0" i="0" u="none" strike="noStrike" cap="none" spc="0" dirty="0">
                <a:solidFill>
                  <a:schemeClr val="tx1"/>
                </a:solidFill>
                <a:latin typeface="Montserrat" panose="00000500000000000000" pitchFamily="2" charset="0"/>
                <a:ea typeface="+mn-lt"/>
                <a:cs typeface="+mn-lt"/>
              </a:rPr>
              <a:t>Der </a:t>
            </a:r>
            <a:r>
              <a:rPr lang="en-US" sz="2800" b="0" i="0" u="none" strike="noStrike" cap="none" spc="0" dirty="0" err="1">
                <a:solidFill>
                  <a:schemeClr val="tx1"/>
                </a:solidFill>
                <a:latin typeface="Montserrat" panose="00000500000000000000" pitchFamily="2" charset="0"/>
                <a:ea typeface="+mn-lt"/>
                <a:cs typeface="+mn-lt"/>
              </a:rPr>
              <a:t>Grossteil</a:t>
            </a:r>
            <a:r>
              <a:rPr lang="en-US" sz="2800" b="0" i="0" u="none" strike="noStrike" cap="none" spc="0" dirty="0">
                <a:solidFill>
                  <a:schemeClr val="tx1"/>
                </a:solidFill>
                <a:latin typeface="Montserrat" panose="00000500000000000000" pitchFamily="2" charset="0"/>
                <a:ea typeface="+mn-lt"/>
                <a:cs typeface="+mn-lt"/>
              </a:rPr>
              <a:t> der Care-Arbeit </a:t>
            </a:r>
            <a:r>
              <a:rPr lang="en-US" sz="2800" b="0" i="0" u="none" strike="noStrike" cap="none" spc="0" dirty="0" err="1">
                <a:solidFill>
                  <a:schemeClr val="tx1"/>
                </a:solidFill>
                <a:latin typeface="Montserrat" panose="00000500000000000000" pitchFamily="2" charset="0"/>
                <a:ea typeface="+mn-lt"/>
                <a:cs typeface="+mn-lt"/>
              </a:rPr>
              <a:t>wird</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heute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unbezahlt</a:t>
            </a:r>
            <a:r>
              <a:rPr lang="en-US" sz="2800" b="0" i="0" u="none" strike="noStrike" cap="none" spc="0" dirty="0">
                <a:solidFill>
                  <a:schemeClr val="tx1"/>
                </a:solidFill>
                <a:latin typeface="Montserrat" panose="00000500000000000000" pitchFamily="2" charset="0"/>
                <a:ea typeface="+mn-lt"/>
                <a:cs typeface="+mn-lt"/>
              </a:rPr>
              <a:t> von Frauen </a:t>
            </a:r>
            <a:r>
              <a:rPr lang="en-US" sz="2800" b="0" i="0" u="none" strike="noStrike" cap="none" spc="0" dirty="0" err="1">
                <a:solidFill>
                  <a:schemeClr val="tx1"/>
                </a:solidFill>
                <a:latin typeface="Montserrat" panose="00000500000000000000" pitchFamily="2" charset="0"/>
                <a:ea typeface="+mn-lt"/>
                <a:cs typeface="+mn-lt"/>
              </a:rPr>
              <a:t>verrichtet</a:t>
            </a:r>
            <a:r>
              <a:rPr lang="en-US" sz="2800" b="0" i="0" u="none" strike="noStrike" cap="none" spc="0" dirty="0">
                <a:solidFill>
                  <a:schemeClr val="tx1"/>
                </a:solidFill>
                <a:latin typeface="Montserrat" panose="00000500000000000000" pitchFamily="2" charset="0"/>
                <a:ea typeface="+mn-lt"/>
                <a:cs typeface="+mn-lt"/>
              </a:rPr>
              <a:t>.</a:t>
            </a:r>
            <a:br>
              <a:rPr lang="en-US" sz="2800" b="0" i="0" u="none" strike="noStrike" cap="none" spc="0" dirty="0">
                <a:solidFill>
                  <a:schemeClr val="tx1"/>
                </a:solidFill>
                <a:latin typeface="Montserrat" panose="00000500000000000000" pitchFamily="2" charset="0"/>
                <a:ea typeface="+mn-lt"/>
                <a:cs typeface="+mn-lt"/>
              </a:rPr>
            </a:br>
            <a:endParaRPr lang="en-US" sz="2800" b="0" i="0" u="none" strike="noStrike" cap="none" spc="0" dirty="0">
              <a:solidFill>
                <a:schemeClr val="tx1"/>
              </a:solidFill>
              <a:latin typeface="Montserrat" panose="00000500000000000000" pitchFamily="2" charset="0"/>
              <a:ea typeface="+mn-lt"/>
              <a:cs typeface="+mn-lt"/>
            </a:endParaRPr>
          </a:p>
          <a:p>
            <a:pPr>
              <a:lnSpc>
                <a:spcPct val="100000"/>
              </a:lnSpc>
              <a:defRPr/>
            </a:pPr>
            <a:r>
              <a:rPr lang="en-US" sz="2800" b="0" i="0" u="none" strike="noStrike" cap="none" spc="0" dirty="0" err="1">
                <a:solidFill>
                  <a:schemeClr val="tx1"/>
                </a:solidFill>
                <a:latin typeface="Montserrat" panose="00000500000000000000" pitchFamily="2" charset="0"/>
                <a:ea typeface="+mn-lt"/>
                <a:cs typeface="+mn-lt"/>
              </a:rPr>
              <a:t>Unbezahle</a:t>
            </a:r>
            <a:r>
              <a:rPr lang="en-US" sz="2800" b="0" i="0" u="none" strike="noStrike" cap="none" spc="0" dirty="0">
                <a:solidFill>
                  <a:schemeClr val="tx1"/>
                </a:solidFill>
                <a:latin typeface="Montserrat" panose="00000500000000000000" pitchFamily="2" charset="0"/>
                <a:ea typeface="+mn-lt"/>
                <a:cs typeface="+mn-lt"/>
              </a:rPr>
              <a:t> Care-Arbeit </a:t>
            </a:r>
            <a:r>
              <a:rPr lang="en-US" sz="2800" b="0" i="0" u="none" strike="noStrike" cap="none" spc="0" dirty="0" err="1">
                <a:solidFill>
                  <a:schemeClr val="tx1"/>
                </a:solidFill>
                <a:latin typeface="Montserrat" panose="00000500000000000000" pitchFamily="2" charset="0"/>
                <a:ea typeface="+mn-lt"/>
                <a:cs typeface="+mn-lt"/>
              </a:rPr>
              <a:t>ist</a:t>
            </a:r>
            <a:r>
              <a:rPr lang="en-US" sz="2800" b="0" i="0" u="none" strike="noStrike" cap="none" spc="0" dirty="0">
                <a:solidFill>
                  <a:schemeClr val="tx1"/>
                </a:solidFill>
                <a:latin typeface="Montserrat" panose="00000500000000000000" pitchFamily="2" charset="0"/>
                <a:ea typeface="+mn-lt"/>
                <a:cs typeface="+mn-lt"/>
              </a:rPr>
              <a:t> die Basis des </a:t>
            </a:r>
            <a:r>
              <a:rPr lang="en-US" sz="2800" b="0" i="0" u="none" strike="noStrike" cap="none" spc="0" dirty="0" err="1">
                <a:solidFill>
                  <a:schemeClr val="tx1"/>
                </a:solidFill>
                <a:latin typeface="Montserrat" panose="00000500000000000000" pitchFamily="2" charset="0"/>
                <a:ea typeface="+mn-lt"/>
                <a:cs typeface="+mn-lt"/>
              </a:rPr>
              <a:t>Kapitalismus</a:t>
            </a:r>
            <a:r>
              <a:rPr lang="en-US" sz="2800" b="0" i="0" u="none" strike="noStrike" cap="none" spc="0" dirty="0">
                <a:solidFill>
                  <a:schemeClr val="tx1"/>
                </a:solidFill>
                <a:latin typeface="Montserrat" panose="00000500000000000000" pitchFamily="2" charset="0"/>
                <a:ea typeface="+mn-lt"/>
                <a:cs typeface="+mn-lt"/>
              </a:rPr>
              <a:t>. </a:t>
            </a:r>
            <a:br>
              <a:rPr lang="en-US" sz="2800" b="0" i="0" u="none" strike="noStrike" cap="none" spc="0" dirty="0">
                <a:solidFill>
                  <a:schemeClr val="tx1"/>
                </a:solidFill>
                <a:latin typeface="Montserrat" panose="00000500000000000000" pitchFamily="2" charset="0"/>
                <a:ea typeface="+mn-lt"/>
                <a:cs typeface="+mn-lt"/>
              </a:rPr>
            </a:br>
            <a:r>
              <a:rPr lang="en-US" sz="2800" b="0" i="0" u="none" strike="noStrike" cap="none" spc="0" dirty="0">
                <a:solidFill>
                  <a:schemeClr val="tx1"/>
                </a:solidFill>
                <a:latin typeface="Montserrat" panose="00000500000000000000" pitchFamily="2" charset="0"/>
                <a:ea typeface="+mn-lt"/>
                <a:cs typeface="+mn-lt"/>
              </a:rPr>
              <a:t>Care-Arbeit </a:t>
            </a:r>
            <a:r>
              <a:rPr lang="en-US" sz="2800" b="0" i="0" u="none" strike="noStrike" cap="none" spc="0" dirty="0" err="1">
                <a:solidFill>
                  <a:schemeClr val="tx1"/>
                </a:solidFill>
                <a:latin typeface="Montserrat" panose="00000500000000000000" pitchFamily="2" charset="0"/>
                <a:ea typeface="+mn-lt"/>
                <a:cs typeface="+mn-lt"/>
              </a:rPr>
              <a:t>ist</a:t>
            </a:r>
            <a:r>
              <a:rPr lang="en-US" sz="2800" b="0" i="0" u="none" strike="noStrike" cap="none" spc="0" dirty="0">
                <a:solidFill>
                  <a:schemeClr val="tx1"/>
                </a:solidFill>
                <a:latin typeface="Montserrat" panose="00000500000000000000" pitchFamily="2" charset="0"/>
                <a:ea typeface="+mn-lt"/>
                <a:cs typeface="+mn-lt"/>
              </a:rPr>
              <a:t> die </a:t>
            </a:r>
            <a:r>
              <a:rPr lang="en-US" sz="2800" b="0" i="0" u="none" strike="noStrike" cap="none" spc="0" dirty="0" err="1">
                <a:solidFill>
                  <a:schemeClr val="tx1"/>
                </a:solidFill>
                <a:latin typeface="Montserrat" panose="00000500000000000000" pitchFamily="2" charset="0"/>
                <a:ea typeface="+mn-lt"/>
                <a:cs typeface="+mn-lt"/>
              </a:rPr>
              <a:t>Grundlage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für</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jede</a:t>
            </a:r>
            <a:r>
              <a:rPr lang="en-US" sz="2800" b="0" i="0" u="none" strike="noStrike" cap="none" spc="0" dirty="0">
                <a:solidFill>
                  <a:schemeClr val="tx1"/>
                </a:solidFill>
                <a:latin typeface="Montserrat" panose="00000500000000000000" pitchFamily="2" charset="0"/>
                <a:ea typeface="+mn-lt"/>
                <a:cs typeface="+mn-lt"/>
              </a:rPr>
              <a:t> </a:t>
            </a:r>
            <a:r>
              <a:rPr lang="en-US" sz="2800" b="0" i="0" u="none" strike="noStrike" cap="none" spc="0" dirty="0" err="1">
                <a:solidFill>
                  <a:schemeClr val="tx1"/>
                </a:solidFill>
                <a:latin typeface="Montserrat" panose="00000500000000000000" pitchFamily="2" charset="0"/>
                <a:ea typeface="+mn-lt"/>
                <a:cs typeface="+mn-lt"/>
              </a:rPr>
              <a:t>Lohnarbeit</a:t>
            </a:r>
            <a:r>
              <a:rPr lang="en-US" sz="2800" b="0" i="0" u="none" strike="noStrike" cap="none" spc="0" dirty="0">
                <a:solidFill>
                  <a:schemeClr val="tx1"/>
                </a:solidFill>
                <a:latin typeface="Montserrat" panose="00000500000000000000" pitchFamily="2" charset="0"/>
                <a:ea typeface="+mn-lt"/>
                <a:cs typeface="+mn-lt"/>
              </a:rPr>
              <a:t>. </a:t>
            </a:r>
            <a:endParaRPr lang="en-US" sz="2800" b="0" i="0" u="none" strike="noStrike" cap="none" spc="0" dirty="0">
              <a:solidFill>
                <a:schemeClr val="tx1"/>
              </a:solidFill>
              <a:latin typeface="Montserrat" panose="00000500000000000000" pitchFamily="2" charset="0"/>
              <a:ea typeface="Calibri"/>
              <a:cs typeface="Calibri"/>
            </a:endParaRPr>
          </a:p>
        </p:txBody>
      </p:sp>
      <p:sp>
        <p:nvSpPr>
          <p:cNvPr id="6" name="Date Placeholder 3"/>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2" y="5580319"/>
            <a:ext cx="1613421" cy="11411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MODERNER KAPITALISMUS </a:t>
            </a:r>
          </a:p>
        </p:txBody>
      </p:sp>
      <p:sp>
        <p:nvSpPr>
          <p:cNvPr id="5" name="Content Placehold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87500" lnSpcReduction="20000"/>
          </a:bodyPr>
          <a:lstStyle/>
          <a:p>
            <a:pPr>
              <a:defRPr/>
            </a:pPr>
            <a:r>
              <a:rPr lang="en-US" sz="2800" b="0" i="0" u="none" strike="noStrike" cap="none" spc="0" dirty="0" err="1">
                <a:solidFill>
                  <a:schemeClr val="tx1"/>
                </a:solidFill>
                <a:latin typeface="Montserrat" panose="00000500000000000000" pitchFamily="2" charset="0"/>
              </a:rPr>
              <a:t>Kapitalist</a:t>
            </a:r>
            <a:r>
              <a:rPr lang="en-US" sz="2800" b="0" i="0" u="none" strike="noStrike" cap="none" spc="0" dirty="0">
                <a:solidFill>
                  <a:schemeClr val="tx1"/>
                </a:solidFill>
                <a:latin typeface="Montserrat" panose="00000500000000000000" pitchFamily="2" charset="0"/>
              </a:rPr>
              <a:t>*</a:t>
            </a:r>
            <a:r>
              <a:rPr lang="en-US" sz="2800" b="0" i="0" u="none" strike="noStrike" cap="none" spc="0" dirty="0" err="1">
                <a:solidFill>
                  <a:schemeClr val="tx1"/>
                </a:solidFill>
                <a:latin typeface="Montserrat" panose="00000500000000000000" pitchFamily="2" charset="0"/>
              </a:rPr>
              <a:t>innen</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sind</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heute</a:t>
            </a:r>
            <a:r>
              <a:rPr lang="en-US" sz="2800" b="0" i="0" u="none" strike="noStrike" cap="none" spc="0" dirty="0">
                <a:solidFill>
                  <a:schemeClr val="tx1"/>
                </a:solidFill>
                <a:latin typeface="Montserrat" panose="00000500000000000000" pitchFamily="2" charset="0"/>
              </a:rPr>
              <a:t> oft  </a:t>
            </a:r>
            <a:r>
              <a:rPr lang="en-US" sz="2800" b="0" i="0" u="none" strike="noStrike" cap="none" spc="0" dirty="0" err="1">
                <a:solidFill>
                  <a:schemeClr val="tx1"/>
                </a:solidFill>
                <a:latin typeface="Montserrat" panose="00000500000000000000" pitchFamily="2" charset="0"/>
              </a:rPr>
              <a:t>nicht</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einfach</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Einzelpersonen</a:t>
            </a:r>
            <a:r>
              <a:rPr lang="en-US" sz="2800" b="0" i="0" u="none" strike="noStrike" cap="none" spc="0" dirty="0">
                <a:solidFill>
                  <a:schemeClr val="tx1"/>
                </a:solidFill>
                <a:latin typeface="Montserrat" panose="00000500000000000000" pitchFamily="2" charset="0"/>
              </a:rPr>
              <a:t>, die </a:t>
            </a:r>
            <a:r>
              <a:rPr lang="en-US" sz="2800" b="0" i="0" u="none" strike="noStrike" cap="none" spc="0" dirty="0" err="1">
                <a:solidFill>
                  <a:schemeClr val="tx1"/>
                </a:solidFill>
                <a:latin typeface="Montserrat" panose="00000500000000000000" pitchFamily="2" charset="0"/>
              </a:rPr>
              <a:t>direkt</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einen</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kleinen</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Betrieb</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besitzen</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sondern</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Grossaktionär</a:t>
            </a:r>
            <a:r>
              <a:rPr lang="en-US" sz="2800" b="0" i="0" u="none" strike="noStrike" cap="none" spc="0" dirty="0">
                <a:solidFill>
                  <a:schemeClr val="tx1"/>
                </a:solidFill>
                <a:latin typeface="Montserrat" panose="00000500000000000000" pitchFamily="2" charset="0"/>
              </a:rPr>
              <a:t>*</a:t>
            </a:r>
            <a:r>
              <a:rPr lang="en-US" sz="2800" b="0" i="0" u="none" strike="noStrike" cap="none" spc="0" dirty="0" err="1">
                <a:solidFill>
                  <a:schemeClr val="tx1"/>
                </a:solidFill>
                <a:latin typeface="Montserrat" panose="00000500000000000000" pitchFamily="2" charset="0"/>
              </a:rPr>
              <a:t>innen</a:t>
            </a:r>
            <a:r>
              <a:rPr lang="en-US" sz="2800" b="0" i="0" u="none" strike="noStrike" cap="none" spc="0" dirty="0">
                <a:solidFill>
                  <a:schemeClr val="tx1"/>
                </a:solidFill>
                <a:latin typeface="Montserrat" panose="00000500000000000000" pitchFamily="2" charset="0"/>
              </a:rPr>
              <a:t>, die </a:t>
            </a:r>
            <a:r>
              <a:rPr lang="en-US" sz="2800" b="0" i="0" u="none" strike="noStrike" cap="none" spc="0" dirty="0" err="1">
                <a:solidFill>
                  <a:schemeClr val="tx1"/>
                </a:solidFill>
                <a:latin typeface="Montserrat" panose="00000500000000000000" pitchFamily="2" charset="0"/>
              </a:rPr>
              <a:t>ihr</a:t>
            </a:r>
            <a:r>
              <a:rPr lang="en-US" sz="2800" b="0" i="0" u="none" strike="noStrike" cap="none" spc="0" dirty="0">
                <a:solidFill>
                  <a:schemeClr val="tx1"/>
                </a:solidFill>
                <a:latin typeface="Montserrat" panose="00000500000000000000" pitchFamily="2" charset="0"/>
              </a:rPr>
              <a:t> Geld an den </a:t>
            </a:r>
            <a:r>
              <a:rPr lang="en-US" sz="2800" b="0" i="0" u="none" strike="noStrike" cap="none" spc="0" dirty="0" err="1">
                <a:solidFill>
                  <a:schemeClr val="tx1"/>
                </a:solidFill>
                <a:latin typeface="Montserrat" panose="00000500000000000000" pitchFamily="2" charset="0"/>
              </a:rPr>
              <a:t>Finanzmärkten</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investieren</a:t>
            </a:r>
            <a:r>
              <a:rPr lang="en-US" sz="2800" b="0" i="0" u="none" strike="noStrike" cap="none" spc="0" dirty="0">
                <a:solidFill>
                  <a:schemeClr val="tx1"/>
                </a:solidFill>
                <a:latin typeface="Montserrat" panose="00000500000000000000" pitchFamily="2" charset="0"/>
              </a:rPr>
              <a:t>. </a:t>
            </a:r>
            <a:br>
              <a:rPr lang="de-CH" dirty="0">
                <a:latin typeface="Montserrat" panose="00000500000000000000" pitchFamily="2" charset="0"/>
              </a:rPr>
            </a:br>
            <a:endParaRPr lang="en-US" sz="2800" b="0" i="0" u="none" strike="noStrike" cap="none" spc="0" dirty="0">
              <a:solidFill>
                <a:schemeClr val="tx1"/>
              </a:solidFill>
              <a:latin typeface="Montserrat" panose="00000500000000000000" pitchFamily="2" charset="0"/>
            </a:endParaRPr>
          </a:p>
          <a:p>
            <a:pPr>
              <a:defRPr/>
            </a:pPr>
            <a:r>
              <a:rPr lang="de-CH" b="1" dirty="0">
                <a:latin typeface="Montserrat" panose="00000500000000000000" pitchFamily="2" charset="0"/>
              </a:rPr>
              <a:t>Kapitaleinkommen</a:t>
            </a:r>
            <a:r>
              <a:rPr lang="de-CH" dirty="0">
                <a:latin typeface="Montserrat" panose="00000500000000000000" pitchFamily="2" charset="0"/>
              </a:rPr>
              <a:t>: </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Rückzahlung</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für</a:t>
            </a:r>
            <a:r>
              <a:rPr lang="en-US" sz="2800" b="0" i="0" u="none" strike="noStrike" cap="none" spc="0" dirty="0">
                <a:solidFill>
                  <a:schemeClr val="tx1"/>
                </a:solidFill>
                <a:latin typeface="Montserrat" panose="00000500000000000000" pitchFamily="2" charset="0"/>
              </a:rPr>
              <a:t> Kapital, das </a:t>
            </a:r>
            <a:r>
              <a:rPr lang="en-US" sz="2800" b="0" i="0" u="none" strike="noStrike" cap="none" spc="0" dirty="0" err="1">
                <a:solidFill>
                  <a:schemeClr val="tx1"/>
                </a:solidFill>
                <a:latin typeface="Montserrat" panose="00000500000000000000" pitchFamily="2" charset="0"/>
              </a:rPr>
              <a:t>zur</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Verfügung</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gestellt</a:t>
            </a:r>
            <a:r>
              <a:rPr lang="en-US" sz="2800" b="0" i="0" u="none" strike="noStrike" cap="none" spc="0" dirty="0">
                <a:solidFill>
                  <a:schemeClr val="tx1"/>
                </a:solidFill>
                <a:latin typeface="Montserrat" panose="00000500000000000000" pitchFamily="2" charset="0"/>
              </a:rPr>
              <a:t> </a:t>
            </a:r>
            <a:r>
              <a:rPr lang="en-US" sz="2800" b="0" i="0" u="none" strike="noStrike" cap="none" spc="0" dirty="0" err="1">
                <a:solidFill>
                  <a:schemeClr val="tx1"/>
                </a:solidFill>
                <a:latin typeface="Montserrat" panose="00000500000000000000" pitchFamily="2" charset="0"/>
              </a:rPr>
              <a:t>wurde</a:t>
            </a:r>
            <a:r>
              <a:rPr lang="en-US" sz="2800" b="0" i="0" u="none" strike="noStrike" cap="none" spc="0" dirty="0">
                <a:solidFill>
                  <a:schemeClr val="tx1"/>
                </a:solidFill>
                <a:latin typeface="Montserrat" panose="00000500000000000000" pitchFamily="2" charset="0"/>
              </a:rPr>
              <a:t>.</a:t>
            </a:r>
          </a:p>
          <a:p>
            <a:pPr lvl="1">
              <a:defRPr/>
            </a:pPr>
            <a:r>
              <a:rPr lang="de-CH" sz="2800" b="0" i="0" u="none" strike="noStrike" cap="none" spc="0" dirty="0">
                <a:solidFill>
                  <a:schemeClr val="tx1"/>
                </a:solidFill>
                <a:latin typeface="Montserrat" panose="00000500000000000000" pitchFamily="2" charset="0"/>
              </a:rPr>
              <a:t>Aktien: Dividenden und Kapitalgewinne </a:t>
            </a:r>
            <a:endParaRPr sz="2800" dirty="0">
              <a:latin typeface="Montserrat" panose="00000500000000000000" pitchFamily="2" charset="0"/>
            </a:endParaRPr>
          </a:p>
          <a:p>
            <a:pPr lvl="1">
              <a:defRPr/>
            </a:pPr>
            <a:r>
              <a:rPr lang="de-CH" sz="2800" b="0" i="0" u="none" strike="noStrike" cap="none" spc="0" dirty="0">
                <a:solidFill>
                  <a:schemeClr val="tx1"/>
                </a:solidFill>
                <a:latin typeface="Montserrat" panose="00000500000000000000" pitchFamily="2" charset="0"/>
              </a:rPr>
              <a:t>Kapitaleinkommen aus anderen Finanzmarktprodukten </a:t>
            </a:r>
            <a:endParaRPr sz="2800" dirty="0">
              <a:latin typeface="Montserrat" panose="00000500000000000000" pitchFamily="2" charset="0"/>
            </a:endParaRPr>
          </a:p>
          <a:p>
            <a:pPr lvl="1">
              <a:defRPr/>
            </a:pPr>
            <a:r>
              <a:rPr lang="de-CH" sz="2800" b="0" i="0" u="none" strike="noStrike" cap="none" spc="0" dirty="0">
                <a:solidFill>
                  <a:schemeClr val="tx1"/>
                </a:solidFill>
                <a:latin typeface="Montserrat" panose="00000500000000000000" pitchFamily="2" charset="0"/>
              </a:rPr>
              <a:t>Immobilen: Mietgewinne </a:t>
            </a:r>
            <a:endParaRPr sz="2800" dirty="0">
              <a:latin typeface="Montserrat" panose="00000500000000000000" pitchFamily="2" charset="0"/>
            </a:endParaRPr>
          </a:p>
          <a:p>
            <a:pPr lvl="1">
              <a:defRPr/>
            </a:pPr>
            <a:r>
              <a:rPr lang="de-CH" sz="2800" b="0" i="0" u="none" strike="noStrike" cap="none" spc="0" dirty="0">
                <a:solidFill>
                  <a:schemeClr val="tx1"/>
                </a:solidFill>
                <a:latin typeface="Montserrat" panose="00000500000000000000" pitchFamily="2" charset="0"/>
              </a:rPr>
              <a:t>Zinsen	</a:t>
            </a:r>
            <a:endParaRPr sz="2800" dirty="0">
              <a:latin typeface="Montserrat" panose="00000500000000000000" pitchFamily="2" charset="0"/>
            </a:endParaRPr>
          </a:p>
          <a:p>
            <a:pPr>
              <a:defRPr/>
            </a:pPr>
            <a:r>
              <a:rPr lang="de-CH" sz="2800" b="1" i="0" u="none" strike="noStrike" cap="none" spc="0" dirty="0">
                <a:solidFill>
                  <a:schemeClr val="tx1"/>
                </a:solidFill>
                <a:latin typeface="Montserrat" panose="00000500000000000000" pitchFamily="2" charset="0"/>
              </a:rPr>
              <a:t>Kapitalgewinne</a:t>
            </a:r>
            <a:r>
              <a:rPr lang="de-CH" sz="2800" b="0" i="0" u="none" strike="noStrike" cap="none" spc="0" dirty="0">
                <a:solidFill>
                  <a:schemeClr val="tx1"/>
                </a:solidFill>
                <a:latin typeface="Montserrat" panose="00000500000000000000" pitchFamily="2" charset="0"/>
              </a:rPr>
              <a:t>: Art von Kapitaleinkommen, bei denen Profit erzielt wird,, indem ein Gut zu einem Preis verkauft wird, der höher liegt als der ursprüngliche </a:t>
            </a:r>
            <a:r>
              <a:rPr lang="de-CH" sz="2800" b="0" i="0" u="none" strike="noStrike" cap="none" spc="0" dirty="0" err="1">
                <a:solidFill>
                  <a:schemeClr val="tx1"/>
                </a:solidFill>
                <a:latin typeface="Montserrat" panose="00000500000000000000" pitchFamily="2" charset="0"/>
              </a:rPr>
              <a:t>Kaufspreis</a:t>
            </a:r>
            <a:r>
              <a:rPr lang="de-CH" sz="2800" b="0" i="0" u="none" strike="noStrike" cap="none" spc="0" dirty="0">
                <a:solidFill>
                  <a:schemeClr val="tx1"/>
                </a:solidFill>
                <a:latin typeface="Montserrat" panose="00000500000000000000" pitchFamily="2" charset="0"/>
              </a:rPr>
              <a:t>.</a:t>
            </a:r>
            <a:endParaRPr lang="de-CH" dirty="0">
              <a:latin typeface="Montserrat" panose="00000500000000000000" pitchFamily="2" charset="0"/>
            </a:endParaRPr>
          </a:p>
        </p:txBody>
      </p:sp>
      <p:sp>
        <p:nvSpPr>
          <p:cNvPr id="6" name="Date Placeholder 3"/>
          <p:cNvSpPr>
            <a:spLocks noGrp="1"/>
          </p:cNvSpPr>
          <p:nvPr>
            <p:ph type="dt" sz="half" idx="10"/>
          </p:nvPr>
        </p:nvSpPr>
        <p:spPr bwMode="auto"/>
        <p:txBody>
          <a:bodyPr/>
          <a:lstStyle/>
          <a:p>
            <a:pPr>
              <a:defRPr/>
            </a:pPr>
            <a:r>
              <a:t>Datum einfügen</a:t>
            </a:r>
          </a:p>
        </p:txBody>
      </p:sp>
      <p:pic>
        <p:nvPicPr>
          <p:cNvPr id="7" name="Picture 6" descr="Logo 99%-Initiative"/>
          <p:cNvPicPr>
            <a:picLocks noChangeAspect="1"/>
          </p:cNvPicPr>
          <p:nvPr/>
        </p:nvPicPr>
        <p:blipFill>
          <a:blip r:embed="rId3"/>
          <a:stretch/>
        </p:blipFill>
        <p:spPr bwMode="auto">
          <a:xfrm>
            <a:off x="10449213" y="5580320"/>
            <a:ext cx="1613422" cy="1141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KAPITALEINKOMMEN </a:t>
            </a:r>
          </a:p>
        </p:txBody>
      </p:sp>
      <p:sp>
        <p:nvSpPr>
          <p:cNvPr id="5" name="Content Placehold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a:bodyPr>
          <a:lstStyle/>
          <a:p>
            <a:pPr>
              <a:defRPr/>
            </a:pPr>
            <a:r>
              <a:rPr lang="de-CH" dirty="0">
                <a:latin typeface="Montserrat" panose="00000500000000000000" pitchFamily="2" charset="0"/>
              </a:rPr>
              <a:t>Kapitaleinkommen sorgen für eine automatische Vermehrung des Reichtums der Reichen. </a:t>
            </a:r>
            <a:br>
              <a:rPr lang="de-CH" dirty="0">
                <a:latin typeface="Montserrat" panose="00000500000000000000" pitchFamily="2" charset="0"/>
              </a:rPr>
            </a:br>
            <a:endParaRPr lang="de-CH" dirty="0">
              <a:latin typeface="Montserrat" panose="00000500000000000000" pitchFamily="2" charset="0"/>
            </a:endParaRPr>
          </a:p>
          <a:p>
            <a:pPr>
              <a:defRPr/>
            </a:pPr>
            <a:r>
              <a:rPr lang="de-CH" dirty="0">
                <a:latin typeface="Montserrat" panose="00000500000000000000" pitchFamily="2" charset="0"/>
              </a:rPr>
              <a:t>In der Schweiz werden heute jährlich ca. 70 Milliarden Franken Kapitaleinkommen ausgeschüttet (ohne Kapitalgewinne) </a:t>
            </a:r>
            <a:br>
              <a:rPr lang="de-CH" dirty="0">
                <a:latin typeface="Montserrat" panose="00000500000000000000" pitchFamily="2" charset="0"/>
              </a:rPr>
            </a:br>
            <a:endParaRPr lang="de-CH" dirty="0">
              <a:latin typeface="Montserrat" panose="00000500000000000000" pitchFamily="2" charset="0"/>
            </a:endParaRPr>
          </a:p>
          <a:p>
            <a:pPr>
              <a:defRPr/>
            </a:pPr>
            <a:r>
              <a:rPr lang="de-CH" dirty="0">
                <a:latin typeface="Montserrat" panose="00000500000000000000" pitchFamily="2" charset="0"/>
              </a:rPr>
              <a:t>60% der Kapitaleinkommen fliessen an das reichste 1%</a:t>
            </a:r>
          </a:p>
          <a:p>
            <a:pPr>
              <a:defRPr/>
            </a:pPr>
            <a:endParaRPr lang="de-CH" dirty="0">
              <a:latin typeface="Montserrat" panose="00000500000000000000" pitchFamily="2" charset="0"/>
            </a:endParaRPr>
          </a:p>
        </p:txBody>
      </p:sp>
      <p:sp>
        <p:nvSpPr>
          <p:cNvPr id="6" name="Date Placeholder 3"/>
          <p:cNvSpPr>
            <a:spLocks noGrp="1"/>
          </p:cNvSpPr>
          <p:nvPr>
            <p:ph type="dt" sz="half" idx="10"/>
          </p:nvPr>
        </p:nvSpPr>
        <p:spPr bwMode="auto"/>
        <p:txBody>
          <a:bodyPr/>
          <a:lstStyle/>
          <a:p>
            <a:pPr>
              <a:defRPr/>
            </a:pPr>
            <a:r>
              <a:t>Datum einfügen</a:t>
            </a:r>
          </a:p>
        </p:txBody>
      </p:sp>
      <p:pic>
        <p:nvPicPr>
          <p:cNvPr id="7" name="Picture 6" descr="Logo 99%-Initiative"/>
          <p:cNvPicPr>
            <a:picLocks noChangeAspect="1"/>
          </p:cNvPicPr>
          <p:nvPr/>
        </p:nvPicPr>
        <p:blipFill>
          <a:blip r:embed="rId3"/>
          <a:stretch/>
        </p:blipFill>
        <p:spPr bwMode="auto">
          <a:xfrm>
            <a:off x="10449212" y="5580319"/>
            <a:ext cx="1613421" cy="1141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p:cNvPicPr>
            <a:picLocks noChangeAspect="1"/>
          </p:cNvPicPr>
          <p:nvPr/>
        </p:nvPicPr>
        <p:blipFill>
          <a:blip r:embed="rId3"/>
          <a:stretch/>
        </p:blipFill>
        <p:spPr bwMode="auto">
          <a:xfrm>
            <a:off x="894784" y="1690687"/>
            <a:ext cx="10402430" cy="4424362"/>
          </a:xfrm>
          <a:prstGeom prst="rect">
            <a:avLst/>
          </a:prstGeom>
        </p:spPr>
      </p:pic>
      <p:sp>
        <p:nvSpPr>
          <p:cNvPr id="5" name="Title 1"/>
          <p:cNvSpPr>
            <a:spLocks noGrp="1"/>
          </p:cNvSpPr>
          <p:nvPr>
            <p:ph type="title"/>
          </p:nvPr>
        </p:nvSpPr>
        <p:spPr bwMode="auto"/>
        <p:txBody>
          <a:bodyPr>
            <a:normAutofit/>
          </a:bodyPr>
          <a:lstStyle/>
          <a:p>
            <a:pPr algn="ctr">
              <a:defRPr/>
            </a:pPr>
            <a:r>
              <a:rPr lang="de-DE" dirty="0">
                <a:latin typeface="Montserrat ExtraBold"/>
              </a:rPr>
              <a:t>STEUERGESCHENKE FÜRS KAPITAL -</a:t>
            </a:r>
            <a:br>
              <a:rPr lang="de-DE" dirty="0">
                <a:latin typeface="Montserrat ExtraBold"/>
              </a:rPr>
            </a:br>
            <a:r>
              <a:rPr lang="de-DE" dirty="0">
                <a:latin typeface="Montserrat ExtraBold"/>
              </a:rPr>
              <a:t>BELASTUNG DER LÖHNE </a:t>
            </a:r>
          </a:p>
        </p:txBody>
      </p:sp>
      <p:sp>
        <p:nvSpPr>
          <p:cNvPr id="6" name="Date Placeholder 3"/>
          <p:cNvSpPr>
            <a:spLocks noGrp="1"/>
          </p:cNvSpPr>
          <p:nvPr>
            <p:ph type="dt" sz="half" idx="10"/>
          </p:nvPr>
        </p:nvSpPr>
        <p:spPr bwMode="auto"/>
        <p:txBody>
          <a:bodyPr/>
          <a:lstStyle/>
          <a:p>
            <a:pPr>
              <a:defRPr/>
            </a:pPr>
            <a:endParaRPr/>
          </a:p>
        </p:txBody>
      </p:sp>
      <p:pic>
        <p:nvPicPr>
          <p:cNvPr id="7" name="Picture 6" descr="Logo 99%-Initiative"/>
          <p:cNvPicPr>
            <a:picLocks noChangeAspect="1"/>
          </p:cNvPicPr>
          <p:nvPr/>
        </p:nvPicPr>
        <p:blipFill>
          <a:blip r:embed="rId4"/>
          <a:stretch/>
        </p:blipFill>
        <p:spPr bwMode="auto">
          <a:xfrm>
            <a:off x="10449211" y="5580318"/>
            <a:ext cx="1613421" cy="11411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de-DE" dirty="0">
                <a:latin typeface="Montserrat ExtraBold"/>
              </a:rPr>
              <a:t>WARUM IST DAS EIN PROBLEM?</a:t>
            </a:r>
          </a:p>
        </p:txBody>
      </p:sp>
      <p:sp>
        <p:nvSpPr>
          <p:cNvPr id="5" name="Content Placehold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92500" lnSpcReduction="10000"/>
          </a:bodyPr>
          <a:lstStyle/>
          <a:p>
            <a:pPr>
              <a:lnSpc>
                <a:spcPct val="100000"/>
              </a:lnSpc>
              <a:defRPr/>
            </a:pPr>
            <a:r>
              <a:rPr dirty="0">
                <a:latin typeface="Montserrat" panose="00000500000000000000" pitchFamily="2" charset="0"/>
              </a:rPr>
              <a:t>Menschen </a:t>
            </a:r>
            <a:r>
              <a:rPr dirty="0" err="1">
                <a:latin typeface="Montserrat" panose="00000500000000000000" pitchFamily="2" charset="0"/>
              </a:rPr>
              <a:t>mit</a:t>
            </a:r>
            <a:r>
              <a:rPr dirty="0">
                <a:latin typeface="Montserrat" panose="00000500000000000000" pitchFamily="2" charset="0"/>
              </a:rPr>
              <a:t> </a:t>
            </a:r>
            <a:r>
              <a:rPr dirty="0" err="1">
                <a:latin typeface="Montserrat" panose="00000500000000000000" pitchFamily="2" charset="0"/>
              </a:rPr>
              <a:t>tiefen</a:t>
            </a:r>
            <a:r>
              <a:rPr dirty="0">
                <a:latin typeface="Montserrat" panose="00000500000000000000" pitchFamily="2" charset="0"/>
              </a:rPr>
              <a:t> und </a:t>
            </a:r>
            <a:r>
              <a:rPr dirty="0" err="1">
                <a:latin typeface="Montserrat" panose="00000500000000000000" pitchFamily="2" charset="0"/>
              </a:rPr>
              <a:t>mittleren</a:t>
            </a:r>
            <a:r>
              <a:rPr dirty="0">
                <a:latin typeface="Montserrat" panose="00000500000000000000" pitchFamily="2" charset="0"/>
              </a:rPr>
              <a:t> </a:t>
            </a:r>
            <a:r>
              <a:rPr dirty="0" err="1">
                <a:latin typeface="Montserrat" panose="00000500000000000000" pitchFamily="2" charset="0"/>
              </a:rPr>
              <a:t>Einkommen</a:t>
            </a:r>
            <a:r>
              <a:rPr dirty="0">
                <a:latin typeface="Montserrat" panose="00000500000000000000" pitchFamily="2" charset="0"/>
              </a:rPr>
              <a:t> </a:t>
            </a:r>
            <a:r>
              <a:rPr dirty="0" err="1">
                <a:latin typeface="Montserrat" panose="00000500000000000000" pitchFamily="2" charset="0"/>
              </a:rPr>
              <a:t>geraten</a:t>
            </a:r>
            <a:r>
              <a:rPr dirty="0">
                <a:latin typeface="Montserrat" panose="00000500000000000000" pitchFamily="2" charset="0"/>
              </a:rPr>
              <a:t> </a:t>
            </a:r>
            <a:r>
              <a:rPr dirty="0" err="1">
                <a:latin typeface="Montserrat" panose="00000500000000000000" pitchFamily="2" charset="0"/>
              </a:rPr>
              <a:t>immer</a:t>
            </a:r>
            <a:r>
              <a:rPr dirty="0">
                <a:latin typeface="Montserrat" panose="00000500000000000000" pitchFamily="2" charset="0"/>
              </a:rPr>
              <a:t> </a:t>
            </a:r>
            <a:r>
              <a:rPr dirty="0" err="1">
                <a:latin typeface="Montserrat" panose="00000500000000000000" pitchFamily="2" charset="0"/>
              </a:rPr>
              <a:t>mehr</a:t>
            </a:r>
            <a:r>
              <a:rPr dirty="0">
                <a:latin typeface="Montserrat" panose="00000500000000000000" pitchFamily="2" charset="0"/>
              </a:rPr>
              <a:t> </a:t>
            </a:r>
            <a:r>
              <a:rPr dirty="0" err="1">
                <a:latin typeface="Montserrat" panose="00000500000000000000" pitchFamily="2" charset="0"/>
              </a:rPr>
              <a:t>unter</a:t>
            </a:r>
            <a:r>
              <a:rPr dirty="0">
                <a:latin typeface="Montserrat" panose="00000500000000000000" pitchFamily="2" charset="0"/>
              </a:rPr>
              <a:t> </a:t>
            </a:r>
            <a:r>
              <a:rPr dirty="0" err="1">
                <a:latin typeface="Montserrat" panose="00000500000000000000" pitchFamily="2" charset="0"/>
              </a:rPr>
              <a:t>Druck</a:t>
            </a:r>
            <a:r>
              <a:rPr dirty="0">
                <a:latin typeface="Montserrat" panose="00000500000000000000" pitchFamily="2" charset="0"/>
              </a:rPr>
              <a:t> </a:t>
            </a:r>
            <a:r>
              <a:rPr lang="de-CH" dirty="0">
                <a:latin typeface="Montserrat" panose="00000500000000000000" pitchFamily="2" charset="0"/>
              </a:rPr>
              <a:t>– Frauen sind </a:t>
            </a:r>
            <a:r>
              <a:rPr lang="de-CH" dirty="0" err="1">
                <a:latin typeface="Montserrat" panose="00000500000000000000" pitchFamily="2" charset="0"/>
              </a:rPr>
              <a:t>besonder</a:t>
            </a:r>
            <a:r>
              <a:rPr lang="de-CH" dirty="0">
                <a:latin typeface="Montserrat" panose="00000500000000000000" pitchFamily="2" charset="0"/>
              </a:rPr>
              <a:t> betroffen!</a:t>
            </a:r>
            <a:br>
              <a:rPr lang="de-DE" dirty="0">
                <a:latin typeface="Montserrat" panose="00000500000000000000" pitchFamily="2" charset="0"/>
              </a:rPr>
            </a:br>
            <a:endParaRPr dirty="0">
              <a:latin typeface="Montserrat" panose="00000500000000000000" pitchFamily="2" charset="0"/>
            </a:endParaRPr>
          </a:p>
          <a:p>
            <a:pPr>
              <a:lnSpc>
                <a:spcPct val="100000"/>
              </a:lnSpc>
              <a:defRPr/>
            </a:pPr>
            <a:r>
              <a:rPr dirty="0">
                <a:latin typeface="Montserrat" panose="00000500000000000000" pitchFamily="2" charset="0"/>
              </a:rPr>
              <a:t>Die </a:t>
            </a:r>
            <a:r>
              <a:rPr dirty="0" err="1">
                <a:latin typeface="Montserrat" panose="00000500000000000000" pitchFamily="2" charset="0"/>
              </a:rPr>
              <a:t>Demokratie</a:t>
            </a:r>
            <a:r>
              <a:rPr dirty="0">
                <a:latin typeface="Montserrat" panose="00000500000000000000" pitchFamily="2" charset="0"/>
              </a:rPr>
              <a:t> </a:t>
            </a:r>
            <a:r>
              <a:rPr dirty="0" err="1">
                <a:latin typeface="Montserrat" panose="00000500000000000000" pitchFamily="2" charset="0"/>
              </a:rPr>
              <a:t>wird</a:t>
            </a:r>
            <a:r>
              <a:rPr dirty="0">
                <a:latin typeface="Montserrat" panose="00000500000000000000" pitchFamily="2" charset="0"/>
              </a:rPr>
              <a:t> </a:t>
            </a:r>
            <a:r>
              <a:rPr dirty="0" err="1">
                <a:latin typeface="Montserrat" panose="00000500000000000000" pitchFamily="2" charset="0"/>
              </a:rPr>
              <a:t>gefährdet</a:t>
            </a:r>
            <a:r>
              <a:rPr dirty="0">
                <a:latin typeface="Montserrat" panose="00000500000000000000" pitchFamily="2" charset="0"/>
              </a:rPr>
              <a:t>, </a:t>
            </a:r>
            <a:r>
              <a:rPr dirty="0" err="1">
                <a:latin typeface="Montserrat" panose="00000500000000000000" pitchFamily="2" charset="0"/>
              </a:rPr>
              <a:t>denn</a:t>
            </a:r>
            <a:r>
              <a:rPr dirty="0">
                <a:latin typeface="Montserrat" panose="00000500000000000000" pitchFamily="2" charset="0"/>
              </a:rPr>
              <a:t> </a:t>
            </a:r>
            <a:r>
              <a:rPr dirty="0" err="1">
                <a:latin typeface="Montserrat" panose="00000500000000000000" pitchFamily="2" charset="0"/>
              </a:rPr>
              <a:t>ökonomische</a:t>
            </a:r>
            <a:r>
              <a:rPr dirty="0">
                <a:latin typeface="Montserrat" panose="00000500000000000000" pitchFamily="2" charset="0"/>
              </a:rPr>
              <a:t> </a:t>
            </a:r>
            <a:r>
              <a:rPr dirty="0" err="1">
                <a:latin typeface="Montserrat" panose="00000500000000000000" pitchFamily="2" charset="0"/>
              </a:rPr>
              <a:t>Macht</a:t>
            </a:r>
            <a:r>
              <a:rPr dirty="0">
                <a:latin typeface="Montserrat" panose="00000500000000000000" pitchFamily="2" charset="0"/>
              </a:rPr>
              <a:t> </a:t>
            </a:r>
            <a:r>
              <a:rPr dirty="0" err="1">
                <a:latin typeface="Montserrat" panose="00000500000000000000" pitchFamily="2" charset="0"/>
              </a:rPr>
              <a:t>bedeutet</a:t>
            </a:r>
            <a:r>
              <a:rPr dirty="0">
                <a:latin typeface="Montserrat" panose="00000500000000000000" pitchFamily="2" charset="0"/>
              </a:rPr>
              <a:t> </a:t>
            </a:r>
            <a:r>
              <a:rPr dirty="0" err="1">
                <a:latin typeface="Montserrat" panose="00000500000000000000" pitchFamily="2" charset="0"/>
              </a:rPr>
              <a:t>auch</a:t>
            </a:r>
            <a:r>
              <a:rPr dirty="0">
                <a:latin typeface="Montserrat" panose="00000500000000000000" pitchFamily="2" charset="0"/>
              </a:rPr>
              <a:t> </a:t>
            </a:r>
            <a:r>
              <a:rPr dirty="0" err="1">
                <a:latin typeface="Montserrat" panose="00000500000000000000" pitchFamily="2" charset="0"/>
              </a:rPr>
              <a:t>politische</a:t>
            </a:r>
            <a:r>
              <a:rPr dirty="0">
                <a:latin typeface="Montserrat" panose="00000500000000000000" pitchFamily="2" charset="0"/>
              </a:rPr>
              <a:t> </a:t>
            </a:r>
            <a:r>
              <a:rPr dirty="0" err="1">
                <a:latin typeface="Montserrat" panose="00000500000000000000" pitchFamily="2" charset="0"/>
              </a:rPr>
              <a:t>Macht</a:t>
            </a:r>
            <a:r>
              <a:rPr dirty="0">
                <a:latin typeface="Montserrat" panose="00000500000000000000" pitchFamily="2" charset="0"/>
              </a:rPr>
              <a:t> </a:t>
            </a:r>
            <a:br>
              <a:rPr lang="de-DE" dirty="0">
                <a:latin typeface="Montserrat" panose="00000500000000000000" pitchFamily="2" charset="0"/>
              </a:rPr>
            </a:br>
            <a:endParaRPr dirty="0">
              <a:latin typeface="Montserrat" panose="00000500000000000000" pitchFamily="2" charset="0"/>
            </a:endParaRPr>
          </a:p>
          <a:p>
            <a:pPr>
              <a:lnSpc>
                <a:spcPct val="100000"/>
              </a:lnSpc>
              <a:defRPr/>
            </a:pPr>
            <a:r>
              <a:rPr dirty="0">
                <a:latin typeface="Montserrat" panose="00000500000000000000" pitchFamily="2" charset="0"/>
              </a:rPr>
              <a:t>Die </a:t>
            </a:r>
            <a:r>
              <a:rPr dirty="0" err="1">
                <a:latin typeface="Montserrat" panose="00000500000000000000" pitchFamily="2" charset="0"/>
              </a:rPr>
              <a:t>Übermacht</a:t>
            </a:r>
            <a:r>
              <a:rPr dirty="0">
                <a:latin typeface="Montserrat" panose="00000500000000000000" pitchFamily="2" charset="0"/>
              </a:rPr>
              <a:t> der </a:t>
            </a:r>
            <a:r>
              <a:rPr dirty="0" err="1">
                <a:latin typeface="Montserrat" panose="00000500000000000000" pitchFamily="2" charset="0"/>
              </a:rPr>
              <a:t>Finanzmärkte</a:t>
            </a:r>
            <a:r>
              <a:rPr dirty="0">
                <a:latin typeface="Montserrat" panose="00000500000000000000" pitchFamily="2" charset="0"/>
              </a:rPr>
              <a:t> </a:t>
            </a:r>
            <a:r>
              <a:rPr dirty="0" err="1">
                <a:latin typeface="Montserrat" panose="00000500000000000000" pitchFamily="2" charset="0"/>
              </a:rPr>
              <a:t>nimmt</a:t>
            </a:r>
            <a:r>
              <a:rPr dirty="0">
                <a:latin typeface="Montserrat" panose="00000500000000000000" pitchFamily="2" charset="0"/>
              </a:rPr>
              <a:t> </a:t>
            </a:r>
            <a:r>
              <a:rPr dirty="0" err="1">
                <a:latin typeface="Montserrat" panose="00000500000000000000" pitchFamily="2" charset="0"/>
              </a:rPr>
              <a:t>zu</a:t>
            </a:r>
            <a:r>
              <a:rPr dirty="0">
                <a:latin typeface="Montserrat" panose="00000500000000000000" pitchFamily="2" charset="0"/>
              </a:rPr>
              <a:t> und </a:t>
            </a:r>
            <a:r>
              <a:rPr dirty="0" err="1">
                <a:latin typeface="Montserrat" panose="00000500000000000000" pitchFamily="2" charset="0"/>
              </a:rPr>
              <a:t>führt</a:t>
            </a:r>
            <a:r>
              <a:rPr dirty="0">
                <a:latin typeface="Montserrat" panose="00000500000000000000" pitchFamily="2" charset="0"/>
              </a:rPr>
              <a:t> </a:t>
            </a:r>
            <a:r>
              <a:rPr dirty="0" err="1">
                <a:latin typeface="Montserrat" panose="00000500000000000000" pitchFamily="2" charset="0"/>
              </a:rPr>
              <a:t>zu</a:t>
            </a:r>
            <a:r>
              <a:rPr dirty="0">
                <a:latin typeface="Montserrat" panose="00000500000000000000" pitchFamily="2" charset="0"/>
              </a:rPr>
              <a:t> </a:t>
            </a:r>
            <a:r>
              <a:rPr dirty="0" err="1">
                <a:latin typeface="Montserrat" panose="00000500000000000000" pitchFamily="2" charset="0"/>
              </a:rPr>
              <a:t>mehr</a:t>
            </a:r>
            <a:r>
              <a:rPr dirty="0">
                <a:latin typeface="Montserrat" panose="00000500000000000000" pitchFamily="2" charset="0"/>
              </a:rPr>
              <a:t> </a:t>
            </a:r>
            <a:r>
              <a:rPr lang="de-DE" dirty="0">
                <a:latin typeface="Montserrat" panose="00000500000000000000" pitchFamily="2" charset="0"/>
              </a:rPr>
              <a:t>Krisenanfälligkeit</a:t>
            </a:r>
            <a:r>
              <a:rPr dirty="0">
                <a:latin typeface="Montserrat" panose="00000500000000000000" pitchFamily="2" charset="0"/>
              </a:rPr>
              <a:t> </a:t>
            </a:r>
            <a:r>
              <a:rPr dirty="0" err="1">
                <a:latin typeface="Montserrat" panose="00000500000000000000" pitchFamily="2" charset="0"/>
              </a:rPr>
              <a:t>im</a:t>
            </a:r>
            <a:r>
              <a:rPr dirty="0">
                <a:latin typeface="Montserrat" panose="00000500000000000000" pitchFamily="2" charset="0"/>
              </a:rPr>
              <a:t> </a:t>
            </a:r>
            <a:r>
              <a:rPr dirty="0" err="1">
                <a:latin typeface="Montserrat" panose="00000500000000000000" pitchFamily="2" charset="0"/>
              </a:rPr>
              <a:t>gesamten</a:t>
            </a:r>
            <a:r>
              <a:rPr dirty="0">
                <a:latin typeface="Montserrat" panose="00000500000000000000" pitchFamily="2" charset="0"/>
              </a:rPr>
              <a:t> </a:t>
            </a:r>
            <a:r>
              <a:rPr dirty="0" err="1">
                <a:latin typeface="Montserrat" panose="00000500000000000000" pitchFamily="2" charset="0"/>
              </a:rPr>
              <a:t>Wirtschaftssystem</a:t>
            </a:r>
            <a:r>
              <a:rPr dirty="0">
                <a:latin typeface="Montserrat" panose="00000500000000000000" pitchFamily="2" charset="0"/>
              </a:rPr>
              <a:t> </a:t>
            </a:r>
            <a:br>
              <a:rPr lang="de-DE" dirty="0">
                <a:latin typeface="Montserrat" panose="00000500000000000000" pitchFamily="2" charset="0"/>
              </a:rPr>
            </a:br>
            <a:endParaRPr dirty="0">
              <a:latin typeface="Montserrat" panose="00000500000000000000" pitchFamily="2" charset="0"/>
            </a:endParaRPr>
          </a:p>
          <a:p>
            <a:pPr>
              <a:lnSpc>
                <a:spcPct val="100000"/>
              </a:lnSpc>
              <a:defRPr/>
            </a:pPr>
            <a:r>
              <a:rPr dirty="0">
                <a:latin typeface="Montserrat" panose="00000500000000000000" pitchFamily="2" charset="0"/>
              </a:rPr>
              <a:t>Die </a:t>
            </a:r>
            <a:r>
              <a:rPr dirty="0" err="1">
                <a:latin typeface="Montserrat" panose="00000500000000000000" pitchFamily="2" charset="0"/>
              </a:rPr>
              <a:t>Kaufkraft</a:t>
            </a:r>
            <a:r>
              <a:rPr dirty="0">
                <a:latin typeface="Montserrat" panose="00000500000000000000" pitchFamily="2" charset="0"/>
              </a:rPr>
              <a:t> der </a:t>
            </a:r>
            <a:r>
              <a:rPr dirty="0" err="1">
                <a:latin typeface="Montserrat" panose="00000500000000000000" pitchFamily="2" charset="0"/>
              </a:rPr>
              <a:t>Bevölkerung</a:t>
            </a:r>
            <a:r>
              <a:rPr dirty="0">
                <a:latin typeface="Montserrat" panose="00000500000000000000" pitchFamily="2" charset="0"/>
              </a:rPr>
              <a:t> </a:t>
            </a:r>
            <a:r>
              <a:rPr dirty="0" err="1">
                <a:latin typeface="Montserrat" panose="00000500000000000000" pitchFamily="2" charset="0"/>
              </a:rPr>
              <a:t>sinkt</a:t>
            </a:r>
            <a:endParaRPr dirty="0">
              <a:latin typeface="Montserrat" panose="00000500000000000000" pitchFamily="2" charset="0"/>
            </a:endParaRPr>
          </a:p>
        </p:txBody>
      </p:sp>
      <p:sp>
        <p:nvSpPr>
          <p:cNvPr id="6" name="Date Placeholder 3"/>
          <p:cNvSpPr>
            <a:spLocks noGrp="1"/>
          </p:cNvSpPr>
          <p:nvPr>
            <p:ph type="dt" sz="half" idx="10"/>
          </p:nvPr>
        </p:nvSpPr>
        <p:spPr bwMode="auto"/>
        <p:txBody>
          <a:bodyPr/>
          <a:lstStyle/>
          <a:p>
            <a:pPr>
              <a:defRPr/>
            </a:pPr>
            <a:r>
              <a:t>Datum einfügen</a:t>
            </a:r>
          </a:p>
        </p:txBody>
      </p:sp>
      <p:pic>
        <p:nvPicPr>
          <p:cNvPr id="7" name="Picture 6" descr="Logo 99%-Initiative"/>
          <p:cNvPicPr>
            <a:picLocks noChangeAspect="1"/>
          </p:cNvPicPr>
          <p:nvPr/>
        </p:nvPicPr>
        <p:blipFill>
          <a:blip r:embed="rId3"/>
          <a:stretch/>
        </p:blipFill>
        <p:spPr bwMode="auto">
          <a:xfrm>
            <a:off x="10449211" y="5580318"/>
            <a:ext cx="1613421" cy="1141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3" descr="Logo 99%-Initiative"/>
          <p:cNvPicPr>
            <a:picLocks noChangeAspect="1"/>
          </p:cNvPicPr>
          <p:nvPr/>
        </p:nvPicPr>
        <p:blipFill>
          <a:blip r:embed="rId3"/>
          <a:stretch/>
        </p:blipFill>
        <p:spPr bwMode="auto">
          <a:xfrm>
            <a:off x="1495627" y="175213"/>
            <a:ext cx="9200745" cy="6507573"/>
          </a:xfrm>
          <a:prstGeom prst="rect">
            <a:avLst/>
          </a:prstGeom>
        </p:spPr>
      </p:pic>
      <p:sp>
        <p:nvSpPr>
          <p:cNvPr id="7" name="Date Placeholder 4"/>
          <p:cNvSpPr>
            <a:spLocks noGrp="1"/>
          </p:cNvSpPr>
          <p:nvPr>
            <p:ph type="dt" sz="half" idx="10"/>
          </p:nvPr>
        </p:nvSpPr>
        <p:spPr bwMode="auto"/>
        <p:txBody>
          <a:bodyPr/>
          <a:lstStyle/>
          <a:p>
            <a:pPr>
              <a:defRPr/>
            </a:pPr>
            <a:r>
              <a:t>Datum einfügen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INITIATIVTEXT</a:t>
            </a:r>
          </a:p>
        </p:txBody>
      </p:sp>
      <p:sp>
        <p:nvSpPr>
          <p:cNvPr id="5" name="Content Placeholder 2"/>
          <p:cNvSpPr>
            <a:spLocks noGrp="1"/>
          </p:cNvSpPr>
          <p:nvPr>
            <p:ph idx="1"/>
          </p:nvPr>
        </p:nvSpPr>
        <p:spPr bwMode="auto"/>
        <p:txBody>
          <a:bodyPr>
            <a:normAutofit fontScale="62500" lnSpcReduction="20000"/>
          </a:bodyPr>
          <a:lstStyle/>
          <a:p>
            <a:pPr marL="0" indent="0">
              <a:lnSpc>
                <a:spcPct val="120000"/>
              </a:lnSpc>
              <a:buNone/>
              <a:defRPr/>
            </a:pPr>
            <a:r>
              <a:rPr lang="de-CH" sz="2800" b="1" dirty="0">
                <a:solidFill>
                  <a:schemeClr val="tx1"/>
                </a:solidFill>
                <a:latin typeface="Montserrat" panose="00000500000000000000" pitchFamily="2" charset="0"/>
              </a:rPr>
              <a:t>Eidgenössische Volksinitiative «Löhne entlasten, Kapital gerecht besteuern»</a:t>
            </a:r>
            <a:endParaRPr dirty="0">
              <a:latin typeface="Montserrat" panose="00000500000000000000" pitchFamily="2" charset="0"/>
            </a:endParaRPr>
          </a:p>
          <a:p>
            <a:pPr marL="0" indent="0">
              <a:lnSpc>
                <a:spcPct val="120000"/>
              </a:lnSpc>
              <a:buNone/>
              <a:defRPr/>
            </a:pPr>
            <a:r>
              <a:rPr lang="de-CH" sz="2800" dirty="0">
                <a:solidFill>
                  <a:schemeClr val="tx1"/>
                </a:solidFill>
                <a:latin typeface="Montserrat" panose="00000500000000000000" pitchFamily="2" charset="0"/>
              </a:rPr>
              <a:t>Die Bundesverfassung wird wie folgt geändert:</a:t>
            </a:r>
            <a:endParaRPr dirty="0">
              <a:latin typeface="Montserrat" panose="00000500000000000000" pitchFamily="2" charset="0"/>
            </a:endParaRPr>
          </a:p>
          <a:p>
            <a:pPr marL="0" indent="0">
              <a:lnSpc>
                <a:spcPct val="120000"/>
              </a:lnSpc>
              <a:buNone/>
              <a:defRPr/>
            </a:pPr>
            <a:r>
              <a:rPr lang="de-CH" sz="2800" b="1" i="1" dirty="0">
                <a:solidFill>
                  <a:schemeClr val="tx1"/>
                </a:solidFill>
                <a:latin typeface="Montserrat" panose="00000500000000000000" pitchFamily="2" charset="0"/>
              </a:rPr>
              <a:t>Art. 127a </a:t>
            </a:r>
            <a:r>
              <a:rPr lang="de-CH" sz="2800" b="1" dirty="0">
                <a:solidFill>
                  <a:schemeClr val="tx1"/>
                </a:solidFill>
                <a:latin typeface="Montserrat" panose="00000500000000000000" pitchFamily="2" charset="0"/>
              </a:rPr>
              <a:t>Besteuerung von Kapitaleinkommen und Arbeitseinkommen</a:t>
            </a:r>
            <a:endParaRPr dirty="0">
              <a:latin typeface="Montserrat" panose="00000500000000000000" pitchFamily="2" charset="0"/>
            </a:endParaRPr>
          </a:p>
          <a:p>
            <a:pPr marL="0" indent="0">
              <a:lnSpc>
                <a:spcPct val="120000"/>
              </a:lnSpc>
              <a:buNone/>
              <a:defRPr/>
            </a:pPr>
            <a:r>
              <a:rPr lang="de-CH" sz="2800" baseline="30000" dirty="0">
                <a:solidFill>
                  <a:schemeClr val="tx1"/>
                </a:solidFill>
                <a:latin typeface="Montserrat" panose="00000500000000000000" pitchFamily="2" charset="0"/>
              </a:rPr>
              <a:t>1</a:t>
            </a:r>
            <a:r>
              <a:rPr lang="de-CH" sz="2800" dirty="0">
                <a:solidFill>
                  <a:schemeClr val="tx1"/>
                </a:solidFill>
                <a:latin typeface="Montserrat" panose="00000500000000000000" pitchFamily="2" charset="0"/>
              </a:rPr>
              <a:t> </a:t>
            </a:r>
            <a:r>
              <a:rPr lang="de-CH" sz="2800" dirty="0">
                <a:solidFill>
                  <a:schemeClr val="accent2"/>
                </a:solidFill>
                <a:latin typeface="Montserrat" panose="00000500000000000000" pitchFamily="2" charset="0"/>
              </a:rPr>
              <a:t>Kapitaleinkommensteile über einem durch das Gesetz festgelegten Betrag sind im Umfang von 150 Prozent steuerbar.</a:t>
            </a:r>
            <a:endParaRPr dirty="0">
              <a:solidFill>
                <a:schemeClr val="accent2"/>
              </a:solidFill>
              <a:latin typeface="Montserrat" panose="00000500000000000000" pitchFamily="2" charset="0"/>
            </a:endParaRPr>
          </a:p>
          <a:p>
            <a:pPr>
              <a:lnSpc>
                <a:spcPct val="120000"/>
              </a:lnSpc>
              <a:defRPr/>
            </a:pPr>
            <a:endParaRPr lang="de-CH" sz="2800" dirty="0">
              <a:solidFill>
                <a:schemeClr val="tx1"/>
              </a:solidFill>
              <a:latin typeface="Montserrat" panose="00000500000000000000" pitchFamily="2" charset="0"/>
            </a:endParaRPr>
          </a:p>
          <a:p>
            <a:pPr marL="0" indent="0">
              <a:lnSpc>
                <a:spcPct val="120000"/>
              </a:lnSpc>
              <a:buNone/>
              <a:defRPr/>
            </a:pPr>
            <a:r>
              <a:rPr lang="de-CH" sz="2800" baseline="30000" dirty="0">
                <a:solidFill>
                  <a:schemeClr val="tx1"/>
                </a:solidFill>
                <a:latin typeface="Montserrat" panose="00000500000000000000" pitchFamily="2" charset="0"/>
              </a:rPr>
              <a:t>2</a:t>
            </a:r>
            <a:r>
              <a:rPr lang="de-CH" sz="2800" dirty="0">
                <a:solidFill>
                  <a:schemeClr val="tx1"/>
                </a:solidFill>
                <a:latin typeface="Montserrat" panose="00000500000000000000" pitchFamily="2" charset="0"/>
              </a:rPr>
              <a:t> Der Mehrertrag, der sich aus der Besteuerung der Kapitaleinkommensteile nach Absatz 1 im Umfang von 150 Prozent statt 100 Prozent ergibt, ist für die Ermässigung der Besteuerung von Personen mit tiefen oder mittleren Arbeitseinkommen oder für Transferzahlungen zugunsten der sozialen Wohlfahrt einzusetzen.</a:t>
            </a:r>
            <a:endParaRPr dirty="0">
              <a:latin typeface="Montserrat" panose="00000500000000000000" pitchFamily="2" charset="0"/>
            </a:endParaRPr>
          </a:p>
          <a:p>
            <a:pPr>
              <a:lnSpc>
                <a:spcPct val="120000"/>
              </a:lnSpc>
              <a:defRPr/>
            </a:pPr>
            <a:endParaRPr lang="de-CH" sz="2800" dirty="0">
              <a:solidFill>
                <a:schemeClr val="tx1"/>
              </a:solidFill>
              <a:latin typeface="Montserrat" panose="00000500000000000000" pitchFamily="2" charset="0"/>
            </a:endParaRPr>
          </a:p>
          <a:p>
            <a:pPr marL="0" indent="0">
              <a:lnSpc>
                <a:spcPct val="120000"/>
              </a:lnSpc>
              <a:buNone/>
              <a:defRPr/>
            </a:pPr>
            <a:r>
              <a:rPr lang="de-CH" sz="2800" baseline="30000" dirty="0">
                <a:solidFill>
                  <a:schemeClr val="tx1"/>
                </a:solidFill>
                <a:latin typeface="Montserrat" panose="00000500000000000000" pitchFamily="2" charset="0"/>
              </a:rPr>
              <a:t>3</a:t>
            </a:r>
            <a:r>
              <a:rPr lang="de-CH" sz="2800" dirty="0">
                <a:solidFill>
                  <a:schemeClr val="tx1"/>
                </a:solidFill>
                <a:latin typeface="Montserrat" panose="00000500000000000000" pitchFamily="2" charset="0"/>
              </a:rPr>
              <a:t> Das Gesetz regelt die Einzelheiten. </a:t>
            </a:r>
            <a:endParaRPr dirty="0">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4" y="5580321"/>
            <a:ext cx="1613423" cy="11411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UMSETZUNG DER 99%-INITIATIVE</a:t>
            </a:r>
          </a:p>
        </p:txBody>
      </p:sp>
      <p:sp>
        <p:nvSpPr>
          <p:cNvPr id="5" name="Content Placehold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Autofit/>
          </a:bodyPr>
          <a:lstStyle/>
          <a:p>
            <a:pPr>
              <a:lnSpc>
                <a:spcPct val="100000"/>
              </a:lnSpc>
              <a:defRPr/>
            </a:pPr>
            <a:r>
              <a:rPr sz="2100" b="1" dirty="0" err="1">
                <a:latin typeface="Montserrat" panose="00000500000000000000" pitchFamily="2" charset="0"/>
              </a:rPr>
              <a:t>Kapitaleinkommen</a:t>
            </a:r>
            <a:r>
              <a:rPr sz="2100" b="1" dirty="0">
                <a:latin typeface="Montserrat" panose="00000500000000000000" pitchFamily="2" charset="0"/>
              </a:rPr>
              <a:t>: </a:t>
            </a:r>
            <a:r>
              <a:rPr sz="2100" dirty="0" err="1">
                <a:latin typeface="Montserrat" panose="00000500000000000000" pitchFamily="2" charset="0"/>
              </a:rPr>
              <a:t>Dividenden</a:t>
            </a:r>
            <a:r>
              <a:rPr sz="2100" dirty="0">
                <a:latin typeface="Montserrat" panose="00000500000000000000" pitchFamily="2" charset="0"/>
              </a:rPr>
              <a:t>, </a:t>
            </a:r>
            <a:r>
              <a:rPr sz="2100" dirty="0" err="1">
                <a:latin typeface="Montserrat" panose="00000500000000000000" pitchFamily="2" charset="0"/>
              </a:rPr>
              <a:t>Kapitalgewinne</a:t>
            </a:r>
            <a:r>
              <a:rPr sz="2100" dirty="0">
                <a:latin typeface="Montserrat" panose="00000500000000000000" pitchFamily="2" charset="0"/>
              </a:rPr>
              <a:t>, </a:t>
            </a:r>
            <a:r>
              <a:rPr sz="2100" dirty="0" err="1">
                <a:latin typeface="Montserrat" panose="00000500000000000000" pitchFamily="2" charset="0"/>
              </a:rPr>
              <a:t>Mieteinnhamen</a:t>
            </a:r>
            <a:r>
              <a:rPr sz="2100" dirty="0">
                <a:latin typeface="Montserrat" panose="00000500000000000000" pitchFamily="2" charset="0"/>
              </a:rPr>
              <a:t>, </a:t>
            </a:r>
            <a:r>
              <a:rPr sz="2100" dirty="0" err="1">
                <a:latin typeface="Montserrat" panose="00000500000000000000" pitchFamily="2" charset="0"/>
              </a:rPr>
              <a:t>Zinsen</a:t>
            </a:r>
            <a:r>
              <a:rPr sz="2100" dirty="0">
                <a:latin typeface="Montserrat" panose="00000500000000000000" pitchFamily="2" charset="0"/>
              </a:rPr>
              <a:t> , etc. </a:t>
            </a:r>
            <a:br>
              <a:rPr lang="de-DE" sz="2100" dirty="0">
                <a:latin typeface="Montserrat" panose="00000500000000000000" pitchFamily="2" charset="0"/>
              </a:rPr>
            </a:br>
            <a:endParaRPr lang="de-DE" sz="2100" dirty="0">
              <a:latin typeface="Montserrat" panose="00000500000000000000" pitchFamily="2" charset="0"/>
            </a:endParaRPr>
          </a:p>
          <a:p>
            <a:pPr>
              <a:lnSpc>
                <a:spcPct val="100000"/>
              </a:lnSpc>
              <a:defRPr/>
            </a:pPr>
            <a:r>
              <a:rPr sz="2100" b="1" dirty="0" err="1">
                <a:latin typeface="Montserrat" panose="00000500000000000000" pitchFamily="2" charset="0"/>
              </a:rPr>
              <a:t>Kapitalgewinne</a:t>
            </a:r>
            <a:r>
              <a:rPr sz="2100" b="1" dirty="0">
                <a:latin typeface="Montserrat" panose="00000500000000000000" pitchFamily="2" charset="0"/>
              </a:rPr>
              <a:t>: </a:t>
            </a:r>
            <a:r>
              <a:rPr lang="en-US" sz="2100" b="0" i="0" u="none" strike="noStrike" cap="none" spc="0" dirty="0">
                <a:solidFill>
                  <a:schemeClr val="tx1"/>
                </a:solidFill>
                <a:latin typeface="Montserrat" panose="00000500000000000000" pitchFamily="2" charset="0"/>
                <a:ea typeface="+mn-lt"/>
                <a:cs typeface="+mn-lt"/>
              </a:rPr>
              <a:t>Eine </a:t>
            </a:r>
            <a:r>
              <a:rPr lang="en-US" sz="2100" b="0" i="0" u="none" strike="noStrike" cap="none" spc="0" dirty="0" err="1">
                <a:solidFill>
                  <a:schemeClr val="tx1"/>
                </a:solidFill>
                <a:latin typeface="Montserrat" panose="00000500000000000000" pitchFamily="2" charset="0"/>
                <a:ea typeface="+mn-lt"/>
                <a:cs typeface="+mn-lt"/>
              </a:rPr>
              <a:t>Kategorie</a:t>
            </a:r>
            <a:r>
              <a:rPr lang="en-US" sz="2100" b="0" i="0" u="none" strike="noStrike" cap="none" spc="0" dirty="0">
                <a:solidFill>
                  <a:schemeClr val="tx1"/>
                </a:solidFill>
                <a:latin typeface="Montserrat" panose="00000500000000000000" pitchFamily="2" charset="0"/>
                <a:ea typeface="+mn-lt"/>
                <a:cs typeface="+mn-lt"/>
              </a:rPr>
              <a:t> von </a:t>
            </a:r>
            <a:r>
              <a:rPr lang="en-US" sz="2100" b="0" i="0" u="none" strike="noStrike" cap="none" spc="0" dirty="0" err="1">
                <a:solidFill>
                  <a:schemeClr val="tx1"/>
                </a:solidFill>
                <a:latin typeface="Montserrat" panose="00000500000000000000" pitchFamily="2" charset="0"/>
                <a:ea typeface="+mn-lt"/>
                <a:cs typeface="+mn-lt"/>
              </a:rPr>
              <a:t>Kapitaleinkommen</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bei</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denen</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Profite</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erwirtschaftet</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werden</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indem</a:t>
            </a:r>
            <a:r>
              <a:rPr lang="en-US" sz="2100" b="0" i="0" u="none" strike="noStrike" cap="none" spc="0" dirty="0">
                <a:solidFill>
                  <a:schemeClr val="tx1"/>
                </a:solidFill>
                <a:latin typeface="Montserrat" panose="00000500000000000000" pitchFamily="2" charset="0"/>
                <a:ea typeface="+mn-lt"/>
                <a:cs typeface="+mn-lt"/>
              </a:rPr>
              <a:t> Anlagen </a:t>
            </a:r>
            <a:r>
              <a:rPr lang="en-US" sz="2100" b="0" i="0" u="none" strike="noStrike" cap="none" spc="0" dirty="0" err="1">
                <a:solidFill>
                  <a:schemeClr val="tx1"/>
                </a:solidFill>
                <a:latin typeface="Montserrat" panose="00000500000000000000" pitchFamily="2" charset="0"/>
                <a:ea typeface="+mn-lt"/>
                <a:cs typeface="+mn-lt"/>
              </a:rPr>
              <a:t>günstig</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gekauft</a:t>
            </a:r>
            <a:r>
              <a:rPr lang="en-US" sz="2100" b="0" i="0" u="none" strike="noStrike" cap="none" spc="0" dirty="0">
                <a:solidFill>
                  <a:schemeClr val="tx1"/>
                </a:solidFill>
                <a:latin typeface="Montserrat" panose="00000500000000000000" pitchFamily="2" charset="0"/>
                <a:ea typeface="+mn-lt"/>
                <a:cs typeface="+mn-lt"/>
              </a:rPr>
              <a:t> und </a:t>
            </a:r>
            <a:r>
              <a:rPr lang="en-US" sz="2100" b="0" i="0" u="none" strike="noStrike" cap="none" spc="0" dirty="0" err="1">
                <a:solidFill>
                  <a:schemeClr val="tx1"/>
                </a:solidFill>
                <a:latin typeface="Montserrat" panose="00000500000000000000" pitchFamily="2" charset="0"/>
                <a:ea typeface="+mn-lt"/>
                <a:cs typeface="+mn-lt"/>
              </a:rPr>
              <a:t>anschliessend</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teurer</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veräussert</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werden</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z.B.</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beim</a:t>
            </a:r>
            <a:r>
              <a:rPr lang="en-US" sz="2100" b="0" i="0" u="none" strike="noStrike" cap="none" spc="0" dirty="0">
                <a:solidFill>
                  <a:schemeClr val="tx1"/>
                </a:solidFill>
                <a:latin typeface="Montserrat" panose="00000500000000000000" pitchFamily="2" charset="0"/>
                <a:ea typeface="+mn-lt"/>
                <a:cs typeface="+mn-lt"/>
              </a:rPr>
              <a:t> </a:t>
            </a:r>
            <a:r>
              <a:rPr lang="en-US" sz="2100" b="0" i="0" u="none" strike="noStrike" cap="none" spc="0" dirty="0" err="1">
                <a:solidFill>
                  <a:schemeClr val="tx1"/>
                </a:solidFill>
                <a:latin typeface="Montserrat" panose="00000500000000000000" pitchFamily="2" charset="0"/>
                <a:ea typeface="+mn-lt"/>
                <a:cs typeface="+mn-lt"/>
              </a:rPr>
              <a:t>Verkauf</a:t>
            </a:r>
            <a:r>
              <a:rPr lang="en-US" sz="2100" b="0" i="0" u="none" strike="noStrike" cap="none" spc="0" dirty="0">
                <a:solidFill>
                  <a:schemeClr val="tx1"/>
                </a:solidFill>
                <a:latin typeface="Montserrat" panose="00000500000000000000" pitchFamily="2" charset="0"/>
                <a:ea typeface="+mn-lt"/>
                <a:cs typeface="+mn-lt"/>
              </a:rPr>
              <a:t> von </a:t>
            </a:r>
            <a:r>
              <a:rPr lang="en-US" sz="2100" b="0" i="0" u="none" strike="noStrike" cap="none" spc="0" dirty="0" err="1">
                <a:solidFill>
                  <a:schemeClr val="tx1"/>
                </a:solidFill>
                <a:latin typeface="Montserrat" panose="00000500000000000000" pitchFamily="2" charset="0"/>
                <a:ea typeface="+mn-lt"/>
                <a:cs typeface="+mn-lt"/>
              </a:rPr>
              <a:t>Immobilien</a:t>
            </a:r>
            <a:r>
              <a:rPr lang="en-US" sz="2100" dirty="0">
                <a:latin typeface="Montserrat" panose="00000500000000000000" pitchFamily="2" charset="0"/>
                <a:ea typeface="+mn-lt"/>
                <a:cs typeface="+mn-lt"/>
              </a:rPr>
              <a:t> </a:t>
            </a:r>
            <a:r>
              <a:rPr lang="en-US" sz="2100" dirty="0" err="1">
                <a:latin typeface="Montserrat" panose="00000500000000000000" pitchFamily="2" charset="0"/>
                <a:ea typeface="+mn-lt"/>
                <a:cs typeface="+mn-lt"/>
              </a:rPr>
              <a:t>oder</a:t>
            </a:r>
            <a:r>
              <a:rPr lang="en-US" sz="2100" dirty="0">
                <a:latin typeface="Montserrat" panose="00000500000000000000" pitchFamily="2" charset="0"/>
                <a:ea typeface="+mn-lt"/>
                <a:cs typeface="+mn-lt"/>
              </a:rPr>
              <a:t> </a:t>
            </a:r>
            <a:r>
              <a:rPr lang="en-US" sz="2100" dirty="0" err="1">
                <a:latin typeface="Montserrat" panose="00000500000000000000" pitchFamily="2" charset="0"/>
                <a:ea typeface="+mn-lt"/>
                <a:cs typeface="+mn-lt"/>
              </a:rPr>
              <a:t>Aktien</a:t>
            </a:r>
            <a:br>
              <a:rPr lang="en-US" sz="2100" b="0" i="0" u="none" strike="noStrike" cap="none" spc="0" dirty="0">
                <a:solidFill>
                  <a:schemeClr val="tx1"/>
                </a:solidFill>
                <a:latin typeface="Montserrat" panose="00000500000000000000" pitchFamily="2" charset="0"/>
                <a:ea typeface="+mn-lt"/>
                <a:cs typeface="+mn-lt"/>
              </a:rPr>
            </a:br>
            <a:endParaRPr lang="en-US" sz="2100" b="0" i="0" u="none" strike="noStrike" cap="none" spc="0" dirty="0">
              <a:solidFill>
                <a:schemeClr val="tx1"/>
              </a:solidFill>
              <a:latin typeface="Montserrat" panose="00000500000000000000" pitchFamily="2" charset="0"/>
              <a:ea typeface="+mn-lt"/>
              <a:cs typeface="+mn-lt"/>
            </a:endParaRPr>
          </a:p>
          <a:p>
            <a:pPr>
              <a:lnSpc>
                <a:spcPct val="100000"/>
              </a:lnSpc>
              <a:defRPr/>
            </a:pPr>
            <a:r>
              <a:rPr sz="2100" dirty="0" err="1">
                <a:latin typeface="Montserrat" panose="00000500000000000000" pitchFamily="2" charset="0"/>
              </a:rPr>
              <a:t>vorgesehene</a:t>
            </a:r>
            <a:r>
              <a:rPr sz="2100" dirty="0">
                <a:latin typeface="Montserrat" panose="00000500000000000000" pitchFamily="2" charset="0"/>
              </a:rPr>
              <a:t> </a:t>
            </a:r>
            <a:r>
              <a:rPr sz="2100" b="1" dirty="0" err="1">
                <a:latin typeface="Montserrat" panose="00000500000000000000" pitchFamily="2" charset="0"/>
              </a:rPr>
              <a:t>Ausnahmen</a:t>
            </a:r>
            <a:r>
              <a:rPr sz="2100" dirty="0">
                <a:latin typeface="Montserrat" panose="00000500000000000000" pitchFamily="2" charset="0"/>
              </a:rPr>
              <a:t>: </a:t>
            </a:r>
            <a:r>
              <a:rPr sz="2100" dirty="0" err="1">
                <a:latin typeface="Montserrat" panose="00000500000000000000" pitchFamily="2" charset="0"/>
              </a:rPr>
              <a:t>Rentenerträge</a:t>
            </a:r>
            <a:r>
              <a:rPr sz="2100" dirty="0">
                <a:latin typeface="Montserrat" panose="00000500000000000000" pitchFamily="2" charset="0"/>
              </a:rPr>
              <a:t>, </a:t>
            </a:r>
            <a:r>
              <a:rPr sz="2100" dirty="0" err="1">
                <a:latin typeface="Montserrat" panose="00000500000000000000" pitchFamily="2" charset="0"/>
              </a:rPr>
              <a:t>Erträge</a:t>
            </a:r>
            <a:r>
              <a:rPr sz="2100" dirty="0">
                <a:latin typeface="Montserrat" panose="00000500000000000000" pitchFamily="2" charset="0"/>
              </a:rPr>
              <a:t> </a:t>
            </a:r>
            <a:r>
              <a:rPr sz="2100" dirty="0" err="1">
                <a:latin typeface="Montserrat" panose="00000500000000000000" pitchFamily="2" charset="0"/>
              </a:rPr>
              <a:t>aus</a:t>
            </a:r>
            <a:r>
              <a:rPr sz="2100" dirty="0">
                <a:latin typeface="Montserrat" panose="00000500000000000000" pitchFamily="2" charset="0"/>
              </a:rPr>
              <a:t> </a:t>
            </a:r>
            <a:r>
              <a:rPr sz="2100" dirty="0" err="1">
                <a:latin typeface="Montserrat" panose="00000500000000000000" pitchFamily="2" charset="0"/>
              </a:rPr>
              <a:t>selbständiger</a:t>
            </a:r>
            <a:r>
              <a:rPr sz="2100" dirty="0">
                <a:latin typeface="Montserrat" panose="00000500000000000000" pitchFamily="2" charset="0"/>
              </a:rPr>
              <a:t> </a:t>
            </a:r>
            <a:r>
              <a:rPr sz="2100" dirty="0" err="1">
                <a:latin typeface="Montserrat" panose="00000500000000000000" pitchFamily="2" charset="0"/>
              </a:rPr>
              <a:t>Tätigkeit</a:t>
            </a:r>
            <a:r>
              <a:rPr sz="2100" dirty="0">
                <a:latin typeface="Montserrat" panose="00000500000000000000" pitchFamily="2" charset="0"/>
              </a:rPr>
              <a:t> und </a:t>
            </a:r>
            <a:r>
              <a:rPr sz="2100" dirty="0" err="1">
                <a:latin typeface="Montserrat" panose="00000500000000000000" pitchFamily="2" charset="0"/>
              </a:rPr>
              <a:t>Eigenmietwert</a:t>
            </a:r>
            <a:r>
              <a:rPr sz="2100" dirty="0">
                <a:latin typeface="Montserrat" panose="00000500000000000000" pitchFamily="2" charset="0"/>
              </a:rPr>
              <a:t> </a:t>
            </a:r>
            <a:br>
              <a:rPr lang="de-DE" sz="2100" dirty="0">
                <a:latin typeface="Montserrat" panose="00000500000000000000" pitchFamily="2" charset="0"/>
              </a:rPr>
            </a:br>
            <a:endParaRPr lang="de-DE" sz="2100" dirty="0">
              <a:latin typeface="Montserrat" panose="00000500000000000000" pitchFamily="2" charset="0"/>
            </a:endParaRPr>
          </a:p>
          <a:p>
            <a:pPr>
              <a:lnSpc>
                <a:spcPct val="100000"/>
              </a:lnSpc>
              <a:defRPr/>
            </a:pPr>
            <a:r>
              <a:rPr sz="2100" dirty="0" err="1">
                <a:latin typeface="Montserrat" panose="00000500000000000000" pitchFamily="2" charset="0"/>
              </a:rPr>
              <a:t>vorgesehener</a:t>
            </a:r>
            <a:r>
              <a:rPr sz="2100" dirty="0">
                <a:latin typeface="Montserrat" panose="00000500000000000000" pitchFamily="2" charset="0"/>
              </a:rPr>
              <a:t> </a:t>
            </a:r>
            <a:r>
              <a:rPr sz="2100" b="1" dirty="0" err="1">
                <a:latin typeface="Montserrat" panose="00000500000000000000" pitchFamily="2" charset="0"/>
              </a:rPr>
              <a:t>Freibetrag</a:t>
            </a:r>
            <a:r>
              <a:rPr sz="2100" dirty="0">
                <a:latin typeface="Montserrat" panose="00000500000000000000" pitchFamily="2" charset="0"/>
              </a:rPr>
              <a:t>: 100 000 CHF </a:t>
            </a:r>
            <a:r>
              <a:rPr sz="2100" dirty="0" err="1">
                <a:latin typeface="Montserrat" panose="00000500000000000000" pitchFamily="2" charset="0"/>
              </a:rPr>
              <a:t>Kapitaleinkommen</a:t>
            </a:r>
            <a:r>
              <a:rPr sz="2100" dirty="0">
                <a:latin typeface="Montserrat" panose="00000500000000000000" pitchFamily="2" charset="0"/>
              </a:rPr>
              <a:t> </a:t>
            </a:r>
            <a:endParaRPr lang="de-DE" sz="2100" dirty="0">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3" y="5580320"/>
            <a:ext cx="1613422" cy="1141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UMSETZUNG DER 99%-INITIATIVE</a:t>
            </a:r>
          </a:p>
        </p:txBody>
      </p:sp>
      <p:sp>
        <p:nvSpPr>
          <p:cNvPr id="5" name="Content Placehold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a:bodyPr>
          <a:lstStyle/>
          <a:p>
            <a:pPr marL="0" indent="0">
              <a:buFont typeface="Arial"/>
              <a:buNone/>
              <a:defRPr/>
            </a:pPr>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3" y="5580320"/>
            <a:ext cx="1613422" cy="1141153"/>
          </a:xfrm>
          <a:prstGeom prst="rect">
            <a:avLst/>
          </a:prstGeom>
        </p:spPr>
      </p:pic>
      <p:pic>
        <p:nvPicPr>
          <p:cNvPr id="8" name="Grafik 7"/>
          <p:cNvPicPr>
            <a:picLocks noChangeAspect="1"/>
          </p:cNvPicPr>
          <p:nvPr/>
        </p:nvPicPr>
        <p:blipFill>
          <a:blip r:embed="rId4"/>
          <a:stretch/>
        </p:blipFill>
        <p:spPr bwMode="auto">
          <a:xfrm>
            <a:off x="1933755" y="1604962"/>
            <a:ext cx="8324489" cy="45481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sz="4400" b="0" i="0" u="none" strike="noStrike" cap="none" spc="0" dirty="0">
                <a:solidFill>
                  <a:schemeClr val="tx1"/>
                </a:solidFill>
                <a:latin typeface="Montserrat ExtraBold"/>
                <a:ea typeface="Montserrat ExtraBold"/>
                <a:cs typeface="Montserrat ExtraBold"/>
              </a:rPr>
              <a:t>UMSETZUNG DER 99%-INITIATIVE</a:t>
            </a:r>
            <a:endParaRPr lang="en-US" dirty="0">
              <a:latin typeface="Montserrat ExtraBold"/>
            </a:endParaRPr>
          </a:p>
        </p:txBody>
      </p:sp>
      <p:sp>
        <p:nvSpPr>
          <p:cNvPr id="5" name="Content Placeholder 2"/>
          <p:cNvSpPr>
            <a:spLocks noGrp="1"/>
          </p:cNvSpPr>
          <p:nvPr>
            <p:ph idx="1"/>
          </p:nvPr>
        </p:nvSpPr>
        <p:spPr bwMode="auto">
          <a:xfrm>
            <a:off x="838200" y="1648233"/>
            <a:ext cx="10515600" cy="4351338"/>
          </a:xfrm>
        </p:spPr>
        <p:txBody>
          <a:bodyPr/>
          <a:lstStyle/>
          <a:p>
            <a:pPr>
              <a:defRPr/>
            </a:pPr>
            <a:endParaRPr dirty="0">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8" name="Picture 10" descr="Logo 99%-Initiative"/>
          <p:cNvPicPr>
            <a:picLocks noChangeAspect="1"/>
          </p:cNvPicPr>
          <p:nvPr/>
        </p:nvPicPr>
        <p:blipFill>
          <a:blip r:embed="rId3"/>
          <a:stretch/>
        </p:blipFill>
        <p:spPr bwMode="auto">
          <a:xfrm>
            <a:off x="10449214" y="5580321"/>
            <a:ext cx="1613423" cy="1141154"/>
          </a:xfrm>
          <a:prstGeom prst="rect">
            <a:avLst/>
          </a:prstGeom>
        </p:spPr>
      </p:pic>
      <p:pic>
        <p:nvPicPr>
          <p:cNvPr id="3" name="Grafik 2">
            <a:extLst>
              <a:ext uri="{FF2B5EF4-FFF2-40B4-BE49-F238E27FC236}">
                <a16:creationId xmlns:a16="http://schemas.microsoft.com/office/drawing/2014/main" id="{E7A4AB4E-8B62-4DD5-AA14-548143E3C7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268760"/>
            <a:ext cx="9938194" cy="5589240"/>
          </a:xfrm>
          <a:prstGeom prst="rect">
            <a:avLst/>
          </a:prstGeom>
        </p:spPr>
      </p:pic>
      <p:sp>
        <p:nvSpPr>
          <p:cNvPr id="10" name="Textfeld 9">
            <a:extLst>
              <a:ext uri="{FF2B5EF4-FFF2-40B4-BE49-F238E27FC236}">
                <a16:creationId xmlns:a16="http://schemas.microsoft.com/office/drawing/2014/main" id="{2A9E00C5-54CA-4CA5-9A4D-5EB5083839FC}"/>
              </a:ext>
            </a:extLst>
          </p:cNvPr>
          <p:cNvSpPr txBox="1"/>
          <p:nvPr/>
        </p:nvSpPr>
        <p:spPr>
          <a:xfrm>
            <a:off x="6816080" y="2538005"/>
            <a:ext cx="4177680" cy="1569660"/>
          </a:xfrm>
          <a:prstGeom prst="rect">
            <a:avLst/>
          </a:prstGeom>
          <a:noFill/>
        </p:spPr>
        <p:txBody>
          <a:bodyPr wrap="square" rtlCol="0">
            <a:spAutoFit/>
          </a:bodyPr>
          <a:lstStyle/>
          <a:p>
            <a:r>
              <a:rPr lang="en-US" sz="2400" dirty="0" err="1">
                <a:latin typeface="Montserrat" panose="00000500000000000000" pitchFamily="2" charset="0"/>
              </a:rPr>
              <a:t>Bezahlte</a:t>
            </a:r>
            <a:r>
              <a:rPr lang="en-US" sz="2400" dirty="0">
                <a:latin typeface="Montserrat" panose="00000500000000000000" pitchFamily="2" charset="0"/>
              </a:rPr>
              <a:t> </a:t>
            </a:r>
            <a:r>
              <a:rPr lang="en-US" sz="2400" dirty="0" err="1">
                <a:latin typeface="Montserrat" panose="00000500000000000000" pitchFamily="2" charset="0"/>
              </a:rPr>
              <a:t>Steuern</a:t>
            </a:r>
            <a:r>
              <a:rPr lang="en-US" sz="2400" dirty="0">
                <a:latin typeface="Montserrat" panose="00000500000000000000" pitchFamily="2" charset="0"/>
              </a:rPr>
              <a:t>: </a:t>
            </a:r>
            <a:r>
              <a:rPr lang="en-US" sz="2400" dirty="0" err="1">
                <a:latin typeface="Montserrat" panose="00000500000000000000" pitchFamily="2" charset="0"/>
              </a:rPr>
              <a:t>Bemessungsgrundlage</a:t>
            </a:r>
            <a:r>
              <a:rPr lang="en-US" sz="2400" dirty="0">
                <a:latin typeface="Montserrat" panose="00000500000000000000" pitchFamily="2" charset="0"/>
              </a:rPr>
              <a:t> * </a:t>
            </a:r>
            <a:r>
              <a:rPr lang="en-US" sz="2400" dirty="0" err="1">
                <a:latin typeface="Montserrat" panose="00000500000000000000" pitchFamily="2" charset="0"/>
              </a:rPr>
              <a:t>Steuersatz</a:t>
            </a:r>
            <a:endParaRPr lang="en-US" sz="2400" dirty="0">
              <a:latin typeface="Montserrat" panose="00000500000000000000" pitchFamily="2" charset="0"/>
            </a:endParaRPr>
          </a:p>
          <a:p>
            <a:endParaRPr lang="de-CH"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5DC3D-E4A2-46F2-B8C6-0A1EF7D9D4FB}"/>
              </a:ext>
            </a:extLst>
          </p:cNvPr>
          <p:cNvSpPr>
            <a:spLocks noGrp="1"/>
          </p:cNvSpPr>
          <p:nvPr>
            <p:ph type="title"/>
          </p:nvPr>
        </p:nvSpPr>
        <p:spPr/>
        <p:txBody>
          <a:bodyPr/>
          <a:lstStyle/>
          <a:p>
            <a:r>
              <a:rPr lang="de-DE" dirty="0">
                <a:latin typeface="Montserrat ExtraBold" panose="00000900000000000000" pitchFamily="2" charset="0"/>
              </a:rPr>
              <a:t>DIE 99%-INITIATIVE IN 2 SÄTZEN</a:t>
            </a:r>
            <a:endParaRPr lang="de-CH" dirty="0">
              <a:latin typeface="Montserrat ExtraBold" panose="00000900000000000000" pitchFamily="2" charset="0"/>
            </a:endParaRPr>
          </a:p>
        </p:txBody>
      </p:sp>
      <p:sp>
        <p:nvSpPr>
          <p:cNvPr id="3" name="Inhaltsplatzhalter 2">
            <a:extLst>
              <a:ext uri="{FF2B5EF4-FFF2-40B4-BE49-F238E27FC236}">
                <a16:creationId xmlns:a16="http://schemas.microsoft.com/office/drawing/2014/main" id="{F4A0C49E-D433-4EAD-A7C8-D2FB50A4F10A}"/>
              </a:ext>
            </a:extLst>
          </p:cNvPr>
          <p:cNvSpPr>
            <a:spLocks noGrp="1"/>
          </p:cNvSpPr>
          <p:nvPr>
            <p:ph idx="1"/>
          </p:nvPr>
        </p:nvSpPr>
        <p:spPr/>
        <p:txBody>
          <a:bodyPr/>
          <a:lstStyle/>
          <a:p>
            <a:r>
              <a:rPr lang="de-DE" dirty="0">
                <a:latin typeface="Montserrat" panose="00000500000000000000" pitchFamily="2" charset="0"/>
              </a:rPr>
              <a:t>Die 99%-Initiative will Kapitaleinkommen 1.5x so stark Besteuern wie Arbeitseinkommen und Renten. </a:t>
            </a:r>
          </a:p>
          <a:p>
            <a:r>
              <a:rPr lang="de-DE" dirty="0">
                <a:latin typeface="Montserrat" panose="00000500000000000000" pitchFamily="2" charset="0"/>
              </a:rPr>
              <a:t>Mit dem Geld entlasten wir mittlere und tiefere Einkommen und stärken den Service Public.</a:t>
            </a:r>
            <a:endParaRPr lang="de-CH" dirty="0">
              <a:latin typeface="Montserrat" panose="00000500000000000000" pitchFamily="2" charset="0"/>
            </a:endParaRPr>
          </a:p>
        </p:txBody>
      </p:sp>
      <p:sp>
        <p:nvSpPr>
          <p:cNvPr id="4" name="Datumsplatzhalter 3">
            <a:extLst>
              <a:ext uri="{FF2B5EF4-FFF2-40B4-BE49-F238E27FC236}">
                <a16:creationId xmlns:a16="http://schemas.microsoft.com/office/drawing/2014/main" id="{FE7537A1-623B-42EA-9E75-E3DA28071B8E}"/>
              </a:ext>
            </a:extLst>
          </p:cNvPr>
          <p:cNvSpPr>
            <a:spLocks noGrp="1"/>
          </p:cNvSpPr>
          <p:nvPr>
            <p:ph type="dt" sz="half" idx="10"/>
          </p:nvPr>
        </p:nvSpPr>
        <p:spPr/>
        <p:txBody>
          <a:bodyPr/>
          <a:lstStyle/>
          <a:p>
            <a:pPr>
              <a:defRPr/>
            </a:pPr>
            <a:r>
              <a:rPr lang="de-CH"/>
              <a:t>Datum einfügen</a:t>
            </a:r>
          </a:p>
        </p:txBody>
      </p:sp>
      <p:pic>
        <p:nvPicPr>
          <p:cNvPr id="5" name="Picture 6" descr="Logo 99%-Initiative">
            <a:extLst>
              <a:ext uri="{FF2B5EF4-FFF2-40B4-BE49-F238E27FC236}">
                <a16:creationId xmlns:a16="http://schemas.microsoft.com/office/drawing/2014/main" id="{65BD54AB-F220-4F20-BFF8-78F08DAE8D34}"/>
              </a:ext>
            </a:extLst>
          </p:cNvPr>
          <p:cNvPicPr>
            <a:picLocks noChangeAspect="1"/>
          </p:cNvPicPr>
          <p:nvPr/>
        </p:nvPicPr>
        <p:blipFill>
          <a:blip r:embed="rId3"/>
          <a:stretch/>
        </p:blipFill>
        <p:spPr bwMode="auto">
          <a:xfrm>
            <a:off x="10449214" y="5580321"/>
            <a:ext cx="1613423" cy="1141154"/>
          </a:xfrm>
          <a:prstGeom prst="rect">
            <a:avLst/>
          </a:prstGeom>
        </p:spPr>
      </p:pic>
    </p:spTree>
    <p:extLst>
      <p:ext uri="{BB962C8B-B14F-4D97-AF65-F5344CB8AC3E}">
        <p14:creationId xmlns:p14="http://schemas.microsoft.com/office/powerpoint/2010/main" val="364295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sz="4400" b="0" i="0" u="none" strike="noStrike" cap="none" spc="0" dirty="0">
                <a:solidFill>
                  <a:schemeClr val="tx1"/>
                </a:solidFill>
                <a:latin typeface="Montserrat ExtraBold"/>
                <a:ea typeface="Montserrat ExtraBold"/>
                <a:cs typeface="Montserrat ExtraBold"/>
              </a:rPr>
              <a:t>UMSETZUNG DER 99%-INITIATIVE</a:t>
            </a:r>
            <a:endParaRPr lang="en-US" dirty="0">
              <a:latin typeface="Montserrat ExtraBold"/>
            </a:endParaRPr>
          </a:p>
        </p:txBody>
      </p:sp>
      <p:sp>
        <p:nvSpPr>
          <p:cNvPr id="5" name="Content Placeholder 2"/>
          <p:cNvSpPr>
            <a:spLocks noGrp="1"/>
          </p:cNvSpPr>
          <p:nvPr>
            <p:ph idx="1"/>
          </p:nvPr>
        </p:nvSpPr>
        <p:spPr bwMode="auto">
          <a:xfrm>
            <a:off x="838200" y="1611210"/>
            <a:ext cx="10515600" cy="4351338"/>
          </a:xfrm>
        </p:spPr>
        <p:txBody>
          <a:bodyPr/>
          <a:lstStyle/>
          <a:p>
            <a:pPr>
              <a:defRPr/>
            </a:pPr>
            <a:endParaRPr dirty="0">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rPr dirty="0"/>
              <a:t>Datum </a:t>
            </a:r>
            <a:r>
              <a:rPr dirty="0" err="1"/>
              <a:t>einfügen</a:t>
            </a:r>
            <a:endParaRPr dirty="0"/>
          </a:p>
        </p:txBody>
      </p:sp>
      <p:pic>
        <p:nvPicPr>
          <p:cNvPr id="8" name="Picture 9" descr="Logo 99%-Initiative"/>
          <p:cNvPicPr>
            <a:picLocks noChangeAspect="1"/>
          </p:cNvPicPr>
          <p:nvPr/>
        </p:nvPicPr>
        <p:blipFill>
          <a:blip r:embed="rId3"/>
          <a:stretch/>
        </p:blipFill>
        <p:spPr bwMode="auto">
          <a:xfrm>
            <a:off x="10449214" y="5580321"/>
            <a:ext cx="1613423" cy="1141154"/>
          </a:xfrm>
          <a:prstGeom prst="rect">
            <a:avLst/>
          </a:prstGeom>
        </p:spPr>
      </p:pic>
      <p:pic>
        <p:nvPicPr>
          <p:cNvPr id="3" name="Grafik 2">
            <a:extLst>
              <a:ext uri="{FF2B5EF4-FFF2-40B4-BE49-F238E27FC236}">
                <a16:creationId xmlns:a16="http://schemas.microsoft.com/office/drawing/2014/main" id="{3F2316C7-9BF3-472F-8E0D-674C224854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967" y="1243083"/>
            <a:ext cx="9952497" cy="5597284"/>
          </a:xfrm>
          <a:prstGeom prst="rect">
            <a:avLst/>
          </a:prstGeom>
        </p:spPr>
      </p:pic>
      <p:sp>
        <p:nvSpPr>
          <p:cNvPr id="9" name="Textfeld 8">
            <a:extLst>
              <a:ext uri="{FF2B5EF4-FFF2-40B4-BE49-F238E27FC236}">
                <a16:creationId xmlns:a16="http://schemas.microsoft.com/office/drawing/2014/main" id="{C45C13D2-99FA-4D56-82F7-949D7283928A}"/>
              </a:ext>
            </a:extLst>
          </p:cNvPr>
          <p:cNvSpPr txBox="1"/>
          <p:nvPr/>
        </p:nvSpPr>
        <p:spPr>
          <a:xfrm>
            <a:off x="6960096" y="2568646"/>
            <a:ext cx="2880320" cy="1569660"/>
          </a:xfrm>
          <a:prstGeom prst="rect">
            <a:avLst/>
          </a:prstGeom>
          <a:noFill/>
        </p:spPr>
        <p:txBody>
          <a:bodyPr wrap="square" rtlCol="0">
            <a:spAutoFit/>
          </a:bodyPr>
          <a:lstStyle/>
          <a:p>
            <a:r>
              <a:rPr lang="en-US" sz="2400" dirty="0" err="1">
                <a:latin typeface="Montserrat" panose="00000500000000000000" pitchFamily="2" charset="0"/>
              </a:rPr>
              <a:t>Steuererhöhung</a:t>
            </a:r>
            <a:r>
              <a:rPr lang="en-US" sz="2400" dirty="0">
                <a:latin typeface="Montserrat" panose="00000500000000000000" pitchFamily="2" charset="0"/>
              </a:rPr>
              <a:t>: </a:t>
            </a:r>
            <a:r>
              <a:rPr lang="en-US" sz="2400" dirty="0" err="1">
                <a:latin typeface="Montserrat" panose="00000500000000000000" pitchFamily="2" charset="0"/>
              </a:rPr>
              <a:t>Steuersatz</a:t>
            </a:r>
            <a:r>
              <a:rPr lang="en-US" sz="2400" dirty="0">
                <a:latin typeface="Montserrat" panose="00000500000000000000" pitchFamily="2" charset="0"/>
              </a:rPr>
              <a:t> </a:t>
            </a:r>
            <a:r>
              <a:rPr lang="en-US" sz="2400" dirty="0" err="1">
                <a:latin typeface="Montserrat" panose="00000500000000000000" pitchFamily="2" charset="0"/>
              </a:rPr>
              <a:t>erhöhen</a:t>
            </a:r>
            <a:r>
              <a:rPr lang="en-US" sz="2400" dirty="0">
                <a:latin typeface="Montserrat" panose="00000500000000000000" pitchFamily="2" charset="0"/>
              </a:rPr>
              <a:t>… </a:t>
            </a:r>
          </a:p>
          <a:p>
            <a:endParaRPr lang="de-CH"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a:extLst>
              <a:ext uri="{FF2B5EF4-FFF2-40B4-BE49-F238E27FC236}">
                <a16:creationId xmlns:a16="http://schemas.microsoft.com/office/drawing/2014/main" id="{5032959B-0434-4926-971F-17059D0A7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778" y="1266228"/>
            <a:ext cx="9942694" cy="5591772"/>
          </a:xfrm>
          <a:prstGeom prst="rect">
            <a:avLst/>
          </a:prstGeom>
        </p:spPr>
      </p:pic>
      <p:sp>
        <p:nvSpPr>
          <p:cNvPr id="4" name="Title 1"/>
          <p:cNvSpPr>
            <a:spLocks noGrp="1"/>
          </p:cNvSpPr>
          <p:nvPr>
            <p:ph type="title"/>
          </p:nvPr>
        </p:nvSpPr>
        <p:spPr bwMode="auto"/>
        <p:txBody>
          <a:bodyPr/>
          <a:lstStyle/>
          <a:p>
            <a:pPr algn="ctr">
              <a:defRPr/>
            </a:pPr>
            <a:r>
              <a:rPr lang="en-US" sz="4400" b="0" i="0" u="none" strike="noStrike" cap="none" spc="0" dirty="0">
                <a:solidFill>
                  <a:schemeClr val="tx1"/>
                </a:solidFill>
                <a:latin typeface="Montserrat ExtraBold"/>
                <a:ea typeface="Montserrat ExtraBold"/>
                <a:cs typeface="Montserrat ExtraBold"/>
              </a:rPr>
              <a:t>UMSETZUNG DER 99%-INITIATIVE</a:t>
            </a:r>
            <a:endParaRPr lang="en-US" dirty="0">
              <a:latin typeface="Montserrat ExtraBold"/>
            </a:endParaRPr>
          </a:p>
        </p:txBody>
      </p:sp>
      <p:sp>
        <p:nvSpPr>
          <p:cNvPr id="5" name="Content Placeholder 2"/>
          <p:cNvSpPr>
            <a:spLocks noGrp="1"/>
          </p:cNvSpPr>
          <p:nvPr>
            <p:ph idx="1"/>
          </p:nvPr>
        </p:nvSpPr>
        <p:spPr bwMode="auto">
          <a:xfrm>
            <a:off x="838200" y="1690688"/>
            <a:ext cx="10515600" cy="4351338"/>
          </a:xfrm>
        </p:spPr>
        <p:txBody>
          <a:bodyPr/>
          <a:lstStyle/>
          <a:p>
            <a:pPr>
              <a:defRPr/>
            </a:pPr>
            <a:endParaRPr dirty="0">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rPr dirty="0"/>
              <a:t>Datum </a:t>
            </a:r>
            <a:r>
              <a:rPr dirty="0" err="1"/>
              <a:t>einfügen</a:t>
            </a:r>
            <a:endParaRPr dirty="0"/>
          </a:p>
        </p:txBody>
      </p:sp>
      <p:pic>
        <p:nvPicPr>
          <p:cNvPr id="9" name="Picture 10" descr="Logo 99%-Initiative"/>
          <p:cNvPicPr>
            <a:picLocks noChangeAspect="1"/>
          </p:cNvPicPr>
          <p:nvPr/>
        </p:nvPicPr>
        <p:blipFill>
          <a:blip r:embed="rId4"/>
          <a:stretch/>
        </p:blipFill>
        <p:spPr bwMode="auto">
          <a:xfrm>
            <a:off x="10449214" y="5580321"/>
            <a:ext cx="1613423" cy="1141154"/>
          </a:xfrm>
          <a:prstGeom prst="rect">
            <a:avLst/>
          </a:prstGeom>
        </p:spPr>
      </p:pic>
      <p:sp>
        <p:nvSpPr>
          <p:cNvPr id="10" name="Textfeld 9">
            <a:extLst>
              <a:ext uri="{FF2B5EF4-FFF2-40B4-BE49-F238E27FC236}">
                <a16:creationId xmlns:a16="http://schemas.microsoft.com/office/drawing/2014/main" id="{87362DED-1007-46AB-91DF-0813C0532CE9}"/>
              </a:ext>
            </a:extLst>
          </p:cNvPr>
          <p:cNvSpPr txBox="1"/>
          <p:nvPr/>
        </p:nvSpPr>
        <p:spPr>
          <a:xfrm>
            <a:off x="8246213" y="2850674"/>
            <a:ext cx="3816424" cy="1569660"/>
          </a:xfrm>
          <a:prstGeom prst="rect">
            <a:avLst/>
          </a:prstGeom>
          <a:noFill/>
        </p:spPr>
        <p:txBody>
          <a:bodyPr wrap="square" rtlCol="0">
            <a:spAutoFit/>
          </a:bodyPr>
          <a:lstStyle/>
          <a:p>
            <a:r>
              <a:rPr lang="en-US" sz="2400" dirty="0">
                <a:latin typeface="Montserrat" panose="00000500000000000000" pitchFamily="2" charset="0"/>
              </a:rPr>
              <a:t>… </a:t>
            </a:r>
            <a:r>
              <a:rPr lang="en-US" sz="2400" dirty="0" err="1">
                <a:latin typeface="Montserrat" panose="00000500000000000000" pitchFamily="2" charset="0"/>
              </a:rPr>
              <a:t>oder</a:t>
            </a:r>
            <a:r>
              <a:rPr lang="en-US" sz="2400" dirty="0">
                <a:latin typeface="Montserrat" panose="00000500000000000000" pitchFamily="2" charset="0"/>
              </a:rPr>
              <a:t> </a:t>
            </a:r>
            <a:r>
              <a:rPr lang="en-US" sz="2400" dirty="0" err="1">
                <a:latin typeface="Montserrat" panose="00000500000000000000" pitchFamily="2" charset="0"/>
              </a:rPr>
              <a:t>Bemessungsgrundlage</a:t>
            </a:r>
            <a:r>
              <a:rPr lang="en-US" sz="2400" dirty="0">
                <a:latin typeface="Montserrat" panose="00000500000000000000" pitchFamily="2" charset="0"/>
              </a:rPr>
              <a:t> </a:t>
            </a:r>
            <a:r>
              <a:rPr lang="en-US" sz="2400" dirty="0" err="1">
                <a:latin typeface="Montserrat" panose="00000500000000000000" pitchFamily="2" charset="0"/>
              </a:rPr>
              <a:t>erweitern</a:t>
            </a:r>
            <a:r>
              <a:rPr lang="en-US" sz="2400" dirty="0">
                <a:latin typeface="Montserrat" panose="00000500000000000000" pitchFamily="2" charset="0"/>
              </a:rPr>
              <a:t>.</a:t>
            </a:r>
          </a:p>
          <a:p>
            <a:endParaRPr lang="de-CH"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Picture 5" descr="Logo 99%-Initiative"/>
          <p:cNvPicPr>
            <a:picLocks noChangeAspect="1"/>
          </p:cNvPicPr>
          <p:nvPr/>
        </p:nvPicPr>
        <p:blipFill>
          <a:blip r:embed="rId3"/>
          <a:stretch/>
        </p:blipFill>
        <p:spPr bwMode="auto">
          <a:xfrm>
            <a:off x="10449213" y="5580320"/>
            <a:ext cx="1613422" cy="1141153"/>
          </a:xfrm>
          <a:prstGeom prst="rect">
            <a:avLst/>
          </a:prstGeom>
        </p:spPr>
      </p:pic>
      <p:sp>
        <p:nvSpPr>
          <p:cNvPr id="4" name="Title 1"/>
          <p:cNvSpPr>
            <a:spLocks noGrp="1"/>
          </p:cNvSpPr>
          <p:nvPr>
            <p:ph type="title"/>
          </p:nvPr>
        </p:nvSpPr>
        <p:spPr bwMode="auto"/>
        <p:txBody>
          <a:bodyPr/>
          <a:lstStyle/>
          <a:p>
            <a:pPr algn="ctr">
              <a:defRPr/>
            </a:pPr>
            <a:r>
              <a:rPr lang="en-US" dirty="0">
                <a:latin typeface="Montserrat ExtraBold"/>
              </a:rPr>
              <a:t>RECHENBEISPIEL</a:t>
            </a:r>
          </a:p>
        </p:txBody>
      </p:sp>
      <p:sp>
        <p:nvSpPr>
          <p:cNvPr id="5" name="Content Placeholder 2"/>
          <p:cNvSpPr>
            <a:spLocks noGrp="1"/>
          </p:cNvSpPr>
          <p:nvPr>
            <p:ph idx="1"/>
          </p:nvPr>
        </p:nvSpPr>
        <p:spPr bwMode="auto"/>
        <p:txBody>
          <a:bodyPr>
            <a:normAutofit lnSpcReduction="10000"/>
          </a:bodyPr>
          <a:lstStyle/>
          <a:p>
            <a:pPr marL="342900" lvl="0" indent="-342900">
              <a:lnSpc>
                <a:spcPct val="100000"/>
              </a:lnSpc>
              <a:spcBef>
                <a:spcPts val="699"/>
              </a:spcBef>
              <a:buClr>
                <a:srgbClr val="000000"/>
              </a:buClr>
              <a:buSzPct val="100000"/>
              <a:buFont typeface="Arial"/>
              <a:buChar char="•"/>
              <a:defRPr/>
            </a:pPr>
            <a:r>
              <a:rPr lang="de-CH" sz="2800" b="0" i="0" u="none" strike="noStrike" cap="none" spc="0" dirty="0">
                <a:solidFill>
                  <a:srgbClr val="000000"/>
                </a:solidFill>
                <a:latin typeface="Montserrat" panose="00000500000000000000" pitchFamily="2" charset="0"/>
                <a:ea typeface="Arial"/>
              </a:rPr>
              <a:t>Eine Person investiert 65 Millionen Franken und erhält 2.1 Millionen Franken Kapitaleinkommen</a:t>
            </a:r>
            <a:br>
              <a:rPr lang="de-CH" sz="2800" b="0" i="0" u="none" strike="noStrike" cap="none" spc="0" dirty="0">
                <a:solidFill>
                  <a:srgbClr val="000000"/>
                </a:solidFill>
                <a:latin typeface="Montserrat" panose="00000500000000000000" pitchFamily="2" charset="0"/>
                <a:ea typeface="Arial"/>
              </a:rPr>
            </a:br>
            <a:endParaRPr sz="2800" dirty="0">
              <a:latin typeface="Montserrat" panose="00000500000000000000" pitchFamily="2" charset="0"/>
            </a:endParaRPr>
          </a:p>
          <a:p>
            <a:pPr marL="342900" lvl="0" indent="-342900">
              <a:lnSpc>
                <a:spcPct val="100000"/>
              </a:lnSpc>
              <a:spcBef>
                <a:spcPts val="699"/>
              </a:spcBef>
              <a:buClr>
                <a:srgbClr val="000000"/>
              </a:buClr>
              <a:buSzPct val="100000"/>
              <a:buFont typeface="Arial"/>
              <a:buChar char="•"/>
              <a:defRPr/>
            </a:pPr>
            <a:r>
              <a:rPr lang="de-CH" sz="2800" b="0" i="0" u="none" strike="noStrike" cap="none" spc="0" dirty="0">
                <a:solidFill>
                  <a:srgbClr val="000000"/>
                </a:solidFill>
                <a:latin typeface="Montserrat" panose="00000500000000000000" pitchFamily="2" charset="0"/>
                <a:ea typeface="Arial"/>
              </a:rPr>
              <a:t>Die ersten 100’000 Franken müssen weiterhin normalversteuert werden. Die restlichen 2 Millionen werden mit dem Faktor 1.5 versteuert. 2 x 1.5 ergibt: 3 </a:t>
            </a:r>
            <a:r>
              <a:rPr lang="de-CH" sz="2800" b="0" i="0" u="none" strike="noStrike" cap="none" spc="0" dirty="0" err="1">
                <a:solidFill>
                  <a:srgbClr val="000000"/>
                </a:solidFill>
                <a:latin typeface="Montserrat" panose="00000500000000000000" pitchFamily="2" charset="0"/>
                <a:ea typeface="Arial"/>
              </a:rPr>
              <a:t>Mio</a:t>
            </a:r>
            <a:br>
              <a:rPr lang="de-CH" sz="2800" b="0" i="0" u="none" strike="noStrike" cap="none" spc="0" dirty="0">
                <a:solidFill>
                  <a:srgbClr val="000000"/>
                </a:solidFill>
                <a:latin typeface="Montserrat" panose="00000500000000000000" pitchFamily="2" charset="0"/>
                <a:ea typeface="Arial"/>
              </a:rPr>
            </a:br>
            <a:endParaRPr lang="de-CH" sz="2800" b="0" i="0" u="none" strike="noStrike" cap="none" spc="0" dirty="0">
              <a:solidFill>
                <a:srgbClr val="000000"/>
              </a:solidFill>
              <a:latin typeface="Montserrat" panose="00000500000000000000" pitchFamily="2" charset="0"/>
              <a:ea typeface="Arial"/>
            </a:endParaRPr>
          </a:p>
          <a:p>
            <a:pPr marL="342900" lvl="0" indent="-342900">
              <a:lnSpc>
                <a:spcPct val="100000"/>
              </a:lnSpc>
              <a:spcBef>
                <a:spcPts val="699"/>
              </a:spcBef>
              <a:buClr>
                <a:srgbClr val="000000"/>
              </a:buClr>
              <a:buSzPct val="100000"/>
              <a:buFont typeface="Arial"/>
              <a:buChar char="•"/>
              <a:defRPr/>
            </a:pPr>
            <a:r>
              <a:rPr lang="de-CH" sz="2800" b="0" i="0" u="none" strike="noStrike" cap="none" spc="0" dirty="0">
                <a:solidFill>
                  <a:srgbClr val="000000"/>
                </a:solidFill>
                <a:latin typeface="Montserrat" panose="00000500000000000000" pitchFamily="2" charset="0"/>
                <a:ea typeface="Arial"/>
              </a:rPr>
              <a:t>Das steuerbare Einkommen beträgt also neu 3.1 (3 + 0.1) Millionen Franken (statt wie zuvor 2.1 Millionen) </a:t>
            </a:r>
          </a:p>
          <a:p>
            <a:pPr marL="342900" lvl="0" indent="-342900">
              <a:lnSpc>
                <a:spcPct val="100000"/>
              </a:lnSpc>
              <a:spcBef>
                <a:spcPts val="699"/>
              </a:spcBef>
              <a:buClr>
                <a:srgbClr val="000000"/>
              </a:buClr>
              <a:buSzPct val="100000"/>
              <a:buFont typeface="Arial"/>
              <a:buChar char="•"/>
              <a:defRPr/>
            </a:pPr>
            <a:r>
              <a:rPr lang="en-US" sz="2800" b="0" i="0" u="none" strike="noStrike" cap="none" spc="0" dirty="0">
                <a:solidFill>
                  <a:srgbClr val="000000"/>
                </a:solidFill>
                <a:latin typeface="Montserrat" panose="00000500000000000000" pitchFamily="2" charset="0"/>
                <a:ea typeface="Arial"/>
              </a:rPr>
              <a:t>Dieser </a:t>
            </a:r>
            <a:r>
              <a:rPr lang="en-US" sz="2800" b="0" i="0" u="none" strike="noStrike" cap="none" spc="0" dirty="0" err="1">
                <a:solidFill>
                  <a:srgbClr val="000000"/>
                </a:solidFill>
                <a:latin typeface="Montserrat" panose="00000500000000000000" pitchFamily="2" charset="0"/>
                <a:ea typeface="Arial"/>
              </a:rPr>
              <a:t>Betrag</a:t>
            </a:r>
            <a:r>
              <a:rPr lang="en-US" sz="2800" b="0" i="0" u="none" strike="noStrike" cap="none" spc="0" dirty="0">
                <a:solidFill>
                  <a:srgbClr val="000000"/>
                </a:solidFill>
                <a:latin typeface="Montserrat" panose="00000500000000000000" pitchFamily="2" charset="0"/>
                <a:ea typeface="Arial"/>
              </a:rPr>
              <a:t> </a:t>
            </a:r>
            <a:r>
              <a:rPr lang="en-US" sz="2800" b="0" i="0" u="none" strike="noStrike" cap="none" spc="0" dirty="0" err="1">
                <a:solidFill>
                  <a:srgbClr val="000000"/>
                </a:solidFill>
                <a:latin typeface="Montserrat" panose="00000500000000000000" pitchFamily="2" charset="0"/>
                <a:ea typeface="Arial"/>
              </a:rPr>
              <a:t>wird</a:t>
            </a:r>
            <a:r>
              <a:rPr lang="en-US" sz="2800" b="0" i="0" u="none" strike="noStrike" cap="none" spc="0" dirty="0">
                <a:solidFill>
                  <a:srgbClr val="000000"/>
                </a:solidFill>
                <a:latin typeface="Montserrat" panose="00000500000000000000" pitchFamily="2" charset="0"/>
                <a:ea typeface="Arial"/>
              </a:rPr>
              <a:t> </a:t>
            </a:r>
            <a:r>
              <a:rPr lang="en-US" sz="2800" b="0" i="0" u="none" strike="noStrike" cap="none" spc="0" dirty="0" err="1">
                <a:solidFill>
                  <a:srgbClr val="000000"/>
                </a:solidFill>
                <a:latin typeface="Montserrat" panose="00000500000000000000" pitchFamily="2" charset="0"/>
                <a:ea typeface="Arial"/>
              </a:rPr>
              <a:t>dann</a:t>
            </a:r>
            <a:r>
              <a:rPr lang="en-US" sz="2800" b="0" i="0" u="none" strike="noStrike" cap="none" spc="0" dirty="0">
                <a:solidFill>
                  <a:srgbClr val="000000"/>
                </a:solidFill>
                <a:latin typeface="Montserrat" panose="00000500000000000000" pitchFamily="2" charset="0"/>
                <a:ea typeface="Arial"/>
              </a:rPr>
              <a:t> </a:t>
            </a:r>
            <a:r>
              <a:rPr lang="en-US" sz="2800" b="0" i="0" u="none" strike="noStrike" cap="none" spc="0" dirty="0" err="1">
                <a:solidFill>
                  <a:srgbClr val="000000"/>
                </a:solidFill>
                <a:latin typeface="Montserrat" panose="00000500000000000000" pitchFamily="2" charset="0"/>
                <a:ea typeface="Arial"/>
              </a:rPr>
              <a:t>mit</a:t>
            </a:r>
            <a:r>
              <a:rPr lang="en-US" sz="2800" b="0" i="0" u="none" strike="noStrike" cap="none" spc="0" dirty="0">
                <a:solidFill>
                  <a:srgbClr val="000000"/>
                </a:solidFill>
                <a:latin typeface="Montserrat" panose="00000500000000000000" pitchFamily="2" charset="0"/>
                <a:ea typeface="Arial"/>
              </a:rPr>
              <a:t> dem </a:t>
            </a:r>
            <a:r>
              <a:rPr lang="en-US" sz="2800" b="0" i="0" u="none" strike="noStrike" cap="none" spc="0" dirty="0" err="1">
                <a:solidFill>
                  <a:srgbClr val="000000"/>
                </a:solidFill>
                <a:latin typeface="Montserrat" panose="00000500000000000000" pitchFamily="2" charset="0"/>
                <a:ea typeface="Arial"/>
              </a:rPr>
              <a:t>Steuersatz</a:t>
            </a:r>
            <a:r>
              <a:rPr lang="en-US" sz="2800" b="0" i="0" u="none" strike="noStrike" cap="none" spc="0" dirty="0">
                <a:solidFill>
                  <a:srgbClr val="000000"/>
                </a:solidFill>
                <a:latin typeface="Montserrat" panose="00000500000000000000" pitchFamily="2" charset="0"/>
                <a:ea typeface="Arial"/>
              </a:rPr>
              <a:t> </a:t>
            </a:r>
            <a:r>
              <a:rPr lang="en-US" sz="2800" b="0" i="0" u="none" strike="noStrike" cap="none" spc="0" dirty="0" err="1">
                <a:solidFill>
                  <a:srgbClr val="000000"/>
                </a:solidFill>
                <a:latin typeface="Montserrat" panose="00000500000000000000" pitchFamily="2" charset="0"/>
                <a:ea typeface="Arial"/>
              </a:rPr>
              <a:t>verrechnet</a:t>
            </a:r>
            <a:r>
              <a:rPr lang="en-US" sz="2800" b="0" i="0" u="none" strike="noStrike" cap="none" spc="0" dirty="0">
                <a:solidFill>
                  <a:srgbClr val="000000"/>
                </a:solidFill>
                <a:latin typeface="Montserrat" panose="00000500000000000000" pitchFamily="2" charset="0"/>
                <a:ea typeface="Arial"/>
              </a:rPr>
              <a:t> </a:t>
            </a:r>
            <a:endParaRPr lang="en-US" sz="2800" dirty="0">
              <a:solidFill>
                <a:srgbClr val="000000"/>
              </a:solidFill>
              <a:latin typeface="Montserrat" panose="00000500000000000000" pitchFamily="2" charset="0"/>
              <a:ea typeface="Arial"/>
            </a:endParaRPr>
          </a:p>
        </p:txBody>
      </p:sp>
      <p:sp>
        <p:nvSpPr>
          <p:cNvPr id="6" name="Date Placeholder 4"/>
          <p:cNvSpPr>
            <a:spLocks noGrp="1"/>
          </p:cNvSpPr>
          <p:nvPr>
            <p:ph type="dt" sz="half" idx="10"/>
          </p:nvPr>
        </p:nvSpPr>
        <p:spPr bwMode="auto"/>
        <p:txBody>
          <a:bodyPr/>
          <a:lstStyle/>
          <a:p>
            <a:pPr>
              <a:defRPr/>
            </a:pPr>
            <a:r>
              <a:t>Datum einfügen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INITIATIVTEXT - EINNAHMEN</a:t>
            </a:r>
          </a:p>
        </p:txBody>
      </p:sp>
      <p:sp>
        <p:nvSpPr>
          <p:cNvPr id="5" name="Content Placeholder 2"/>
          <p:cNvSpPr>
            <a:spLocks noGrp="1"/>
          </p:cNvSpPr>
          <p:nvPr>
            <p:ph idx="1"/>
          </p:nvPr>
        </p:nvSpPr>
        <p:spPr bwMode="auto"/>
        <p:txBody>
          <a:bodyPr>
            <a:normAutofit fontScale="77500" lnSpcReduction="20000"/>
          </a:bodyPr>
          <a:lstStyle/>
          <a:p>
            <a:pPr marL="0" indent="0">
              <a:lnSpc>
                <a:spcPct val="120000"/>
              </a:lnSpc>
              <a:buNone/>
              <a:defRPr/>
            </a:pPr>
            <a:r>
              <a:rPr lang="de-DE" b="1" i="1" dirty="0">
                <a:latin typeface="Montserrat" panose="00000500000000000000" pitchFamily="2" charset="0"/>
              </a:rPr>
              <a:t>Art. 127a </a:t>
            </a:r>
            <a:r>
              <a:rPr lang="de-DE" b="1" dirty="0">
                <a:latin typeface="Montserrat" panose="00000500000000000000" pitchFamily="2" charset="0"/>
              </a:rPr>
              <a:t>Besteuerung von Kapitaleinkommen und Arbeitseinkommen</a:t>
            </a:r>
            <a:endParaRPr lang="de-DE" dirty="0">
              <a:latin typeface="Montserrat" panose="00000500000000000000" pitchFamily="2" charset="0"/>
            </a:endParaRPr>
          </a:p>
          <a:p>
            <a:pPr marL="0" indent="0">
              <a:lnSpc>
                <a:spcPct val="120000"/>
              </a:lnSpc>
              <a:buNone/>
              <a:defRPr/>
            </a:pPr>
            <a:r>
              <a:rPr lang="de-DE" baseline="30000" dirty="0">
                <a:latin typeface="Montserrat" panose="00000500000000000000" pitchFamily="2" charset="0"/>
              </a:rPr>
              <a:t>1</a:t>
            </a:r>
            <a:r>
              <a:rPr lang="de-DE" dirty="0">
                <a:latin typeface="Montserrat" panose="00000500000000000000" pitchFamily="2" charset="0"/>
              </a:rPr>
              <a:t> Kapitaleinkommensteile über einem durch das Gesetz festgelegten Betrag sind im Umfang von 150 Prozent steuerbar.</a:t>
            </a:r>
          </a:p>
          <a:p>
            <a:pPr>
              <a:lnSpc>
                <a:spcPct val="120000"/>
              </a:lnSpc>
              <a:defRPr/>
            </a:pPr>
            <a:endParaRPr lang="de-DE" dirty="0">
              <a:latin typeface="Montserrat" panose="00000500000000000000" pitchFamily="2" charset="0"/>
            </a:endParaRPr>
          </a:p>
          <a:p>
            <a:pPr marL="0" indent="0">
              <a:lnSpc>
                <a:spcPct val="120000"/>
              </a:lnSpc>
              <a:buNone/>
              <a:defRPr/>
            </a:pPr>
            <a:r>
              <a:rPr lang="de-DE" baseline="30000" dirty="0">
                <a:latin typeface="Montserrat" panose="00000500000000000000" pitchFamily="2" charset="0"/>
              </a:rPr>
              <a:t>2</a:t>
            </a:r>
            <a:r>
              <a:rPr lang="de-DE" dirty="0">
                <a:latin typeface="Montserrat" panose="00000500000000000000" pitchFamily="2" charset="0"/>
              </a:rPr>
              <a:t> Der </a:t>
            </a:r>
            <a:r>
              <a:rPr lang="de-DE" b="1" dirty="0">
                <a:solidFill>
                  <a:srgbClr val="D3072A"/>
                </a:solidFill>
                <a:latin typeface="Montserrat" panose="00000500000000000000" pitchFamily="2" charset="0"/>
              </a:rPr>
              <a:t>Mehrertrag</a:t>
            </a:r>
            <a:r>
              <a:rPr lang="de-DE" dirty="0">
                <a:latin typeface="Montserrat" panose="00000500000000000000" pitchFamily="2" charset="0"/>
              </a:rPr>
              <a:t>, der sich aus der Besteuerung der Kapitaleinkommensteile nach Absatz 1 im Umfang von 150 Prozent statt 100 Prozent ergibt, ist für </a:t>
            </a:r>
            <a:r>
              <a:rPr lang="de-DE" b="1" dirty="0">
                <a:solidFill>
                  <a:srgbClr val="D3072A"/>
                </a:solidFill>
                <a:latin typeface="Montserrat" panose="00000500000000000000" pitchFamily="2" charset="0"/>
              </a:rPr>
              <a:t>die </a:t>
            </a:r>
            <a:r>
              <a:rPr lang="de-DE" b="1" dirty="0" err="1">
                <a:solidFill>
                  <a:srgbClr val="D3072A"/>
                </a:solidFill>
                <a:latin typeface="Montserrat" panose="00000500000000000000" pitchFamily="2" charset="0"/>
              </a:rPr>
              <a:t>Ermässigung</a:t>
            </a:r>
            <a:r>
              <a:rPr lang="de-DE" b="1" dirty="0">
                <a:solidFill>
                  <a:srgbClr val="D3072A"/>
                </a:solidFill>
                <a:latin typeface="Montserrat" panose="00000500000000000000" pitchFamily="2" charset="0"/>
              </a:rPr>
              <a:t> der Besteuerung von Personen mit tiefen oder mittleren Arbeitseinkommen</a:t>
            </a:r>
            <a:r>
              <a:rPr lang="de-DE" dirty="0">
                <a:latin typeface="Montserrat" panose="00000500000000000000" pitchFamily="2" charset="0"/>
              </a:rPr>
              <a:t> oder für Transferzahlungen zugunsten der </a:t>
            </a:r>
            <a:r>
              <a:rPr lang="de-DE" b="1" dirty="0">
                <a:solidFill>
                  <a:srgbClr val="D3072A"/>
                </a:solidFill>
                <a:latin typeface="Montserrat" panose="00000500000000000000" pitchFamily="2" charset="0"/>
              </a:rPr>
              <a:t>sozialen Wohlfahrt</a:t>
            </a:r>
            <a:r>
              <a:rPr lang="de-DE" dirty="0">
                <a:latin typeface="Montserrat" panose="00000500000000000000" pitchFamily="2" charset="0"/>
              </a:rPr>
              <a:t> einzusetzen.</a:t>
            </a:r>
          </a:p>
          <a:p>
            <a:pPr>
              <a:lnSpc>
                <a:spcPct val="120000"/>
              </a:lnSpc>
              <a:defRPr/>
            </a:pPr>
            <a:endParaRPr lang="de-DE" dirty="0">
              <a:latin typeface="Montserrat" panose="00000500000000000000" pitchFamily="2" charset="0"/>
            </a:endParaRPr>
          </a:p>
          <a:p>
            <a:pPr marL="0" indent="0">
              <a:lnSpc>
                <a:spcPct val="120000"/>
              </a:lnSpc>
              <a:buNone/>
              <a:defRPr/>
            </a:pPr>
            <a:r>
              <a:rPr lang="de-DE" baseline="30000" dirty="0">
                <a:latin typeface="Montserrat" panose="00000500000000000000" pitchFamily="2" charset="0"/>
              </a:rPr>
              <a:t>3</a:t>
            </a:r>
            <a:r>
              <a:rPr lang="de-DE" dirty="0">
                <a:latin typeface="Montserrat" panose="00000500000000000000" pitchFamily="2" charset="0"/>
              </a:rPr>
              <a:t> Das Gesetz regelt die Einzelheiten.</a:t>
            </a:r>
            <a:endParaRPr dirty="0"/>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4" y="5580321"/>
            <a:ext cx="1613423" cy="11411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de-DE" dirty="0">
                <a:latin typeface="Montserrat ExtraBold"/>
              </a:rPr>
              <a:t>WAS WILL DIE 99%-INITIATIVE? </a:t>
            </a:r>
          </a:p>
        </p:txBody>
      </p:sp>
      <p:sp>
        <p:nvSpPr>
          <p:cNvPr id="5" name="Content Placehold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92500" lnSpcReduction="20000"/>
          </a:bodyPr>
          <a:lstStyle/>
          <a:p>
            <a:pPr marL="285750" indent="-285750">
              <a:lnSpc>
                <a:spcPct val="100000"/>
              </a:lnSpc>
              <a:buFont typeface="Arial"/>
              <a:buChar char="•"/>
              <a:defRPr/>
            </a:pPr>
            <a:r>
              <a:rPr lang="fr-CH" sz="2800" b="0" i="0" u="none" strike="noStrike" cap="none" spc="0" dirty="0">
                <a:solidFill>
                  <a:schemeClr val="tx1"/>
                </a:solidFill>
                <a:latin typeface="Montserrat" panose="00000500000000000000" pitchFamily="2" charset="0"/>
              </a:rPr>
              <a:t>Die Initiative </a:t>
            </a:r>
            <a:r>
              <a:rPr lang="fr-CH" sz="2800" b="0" i="0" u="none" strike="noStrike" cap="none" spc="0" dirty="0" err="1">
                <a:solidFill>
                  <a:schemeClr val="tx1"/>
                </a:solidFill>
                <a:latin typeface="Montserrat" panose="00000500000000000000" pitchFamily="2" charset="0"/>
              </a:rPr>
              <a:t>ist</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allgemein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gehalten</a:t>
            </a:r>
            <a:br>
              <a:rPr lang="fr-CH" sz="2800" b="0" i="0" u="none" strike="noStrike" cap="none" spc="0" dirty="0">
                <a:solidFill>
                  <a:schemeClr val="tx1"/>
                </a:solidFill>
                <a:latin typeface="Montserrat" panose="00000500000000000000" pitchFamily="2" charset="0"/>
              </a:rPr>
            </a:br>
            <a:endParaRPr sz="2800" dirty="0">
              <a:latin typeface="Montserrat" panose="00000500000000000000" pitchFamily="2" charset="0"/>
            </a:endParaRPr>
          </a:p>
          <a:p>
            <a:pPr marL="285750" indent="-285750">
              <a:lnSpc>
                <a:spcPct val="100000"/>
              </a:lnSpc>
              <a:buFont typeface="Arial"/>
              <a:buChar char="•"/>
              <a:defRPr/>
            </a:pPr>
            <a:r>
              <a:rPr lang="fr-CH" sz="2800" b="0" i="0" u="none" strike="noStrike" cap="none" spc="0" dirty="0" err="1">
                <a:solidFill>
                  <a:schemeClr val="tx1"/>
                </a:solidFill>
                <a:latin typeface="Montserrat" panose="00000500000000000000" pitchFamily="2" charset="0"/>
              </a:rPr>
              <a:t>Kapitaleinkommen</a:t>
            </a:r>
            <a:r>
              <a:rPr lang="fr-CH" sz="2800" b="0" i="0" u="none" strike="noStrike" cap="none" spc="0" dirty="0">
                <a:solidFill>
                  <a:schemeClr val="tx1"/>
                </a:solidFill>
                <a:latin typeface="Montserrat" panose="00000500000000000000" pitchFamily="2" charset="0"/>
              </a:rPr>
              <a:t> die </a:t>
            </a:r>
            <a:r>
              <a:rPr lang="fr-CH" sz="2800" b="0" i="0" u="none" strike="noStrike" cap="none" spc="0" dirty="0" err="1">
                <a:solidFill>
                  <a:schemeClr val="tx1"/>
                </a:solidFill>
                <a:latin typeface="Montserrat" panose="00000500000000000000" pitchFamily="2" charset="0"/>
              </a:rPr>
              <a:t>einen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bestimmten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Betrag</a:t>
            </a:r>
            <a:r>
              <a:rPr lang="fr-CH" sz="2800" b="0" i="0" u="none" strike="noStrike" cap="none" spc="0" dirty="0">
                <a:solidFill>
                  <a:schemeClr val="tx1"/>
                </a:solidFill>
                <a:latin typeface="Montserrat" panose="00000500000000000000" pitchFamily="2" charset="0"/>
              </a:rPr>
              <a:t> (100’000.-) </a:t>
            </a:r>
            <a:r>
              <a:rPr lang="fr-CH" sz="2800" b="0" i="0" u="none" strike="noStrike" cap="none" spc="0" dirty="0" err="1">
                <a:solidFill>
                  <a:schemeClr val="tx1"/>
                </a:solidFill>
                <a:latin typeface="Montserrat" panose="00000500000000000000" pitchFamily="2" charset="0"/>
              </a:rPr>
              <a:t>übersteigen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werden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zu</a:t>
            </a:r>
            <a:r>
              <a:rPr lang="fr-CH" sz="2800" b="0" i="0" u="none" strike="noStrike" cap="none" spc="0" dirty="0">
                <a:solidFill>
                  <a:schemeClr val="tx1"/>
                </a:solidFill>
                <a:latin typeface="Montserrat" panose="00000500000000000000" pitchFamily="2" charset="0"/>
              </a:rPr>
              <a:t> 150% </a:t>
            </a:r>
            <a:r>
              <a:rPr lang="fr-CH" sz="2800" b="0" i="0" u="none" strike="noStrike" cap="none" spc="0" dirty="0" err="1">
                <a:solidFill>
                  <a:schemeClr val="tx1"/>
                </a:solidFill>
                <a:latin typeface="Montserrat" panose="00000500000000000000" pitchFamily="2" charset="0"/>
              </a:rPr>
              <a:t>versteuert</a:t>
            </a:r>
            <a:r>
              <a:rPr lang="fr-CH" sz="2800" b="0" i="0" u="none" strike="noStrike" cap="none" spc="0" dirty="0">
                <a:solidFill>
                  <a:schemeClr val="tx1"/>
                </a:solidFill>
                <a:latin typeface="Montserrat" panose="00000500000000000000" pitchFamily="2" charset="0"/>
              </a:rPr>
              <a:t>.</a:t>
            </a:r>
            <a:br>
              <a:rPr lang="fr-CH" sz="2800" b="0" i="0" u="none" strike="noStrike" cap="none" spc="0" dirty="0">
                <a:solidFill>
                  <a:schemeClr val="tx1"/>
                </a:solidFill>
                <a:latin typeface="Montserrat" panose="00000500000000000000" pitchFamily="2" charset="0"/>
              </a:rPr>
            </a:br>
            <a:endParaRPr sz="2800" dirty="0">
              <a:latin typeface="Montserrat" panose="00000500000000000000" pitchFamily="2" charset="0"/>
            </a:endParaRPr>
          </a:p>
          <a:p>
            <a:pPr marL="285750" indent="-285750">
              <a:lnSpc>
                <a:spcPct val="100000"/>
              </a:lnSpc>
              <a:buFont typeface="Arial"/>
              <a:buChar char="•"/>
              <a:defRPr/>
            </a:pPr>
            <a:r>
              <a:rPr lang="fr-CH" sz="2800" b="0" i="0" u="none" strike="noStrike" cap="none" spc="0" dirty="0">
                <a:solidFill>
                  <a:schemeClr val="tx1"/>
                </a:solidFill>
                <a:latin typeface="Montserrat" panose="00000500000000000000" pitchFamily="2" charset="0"/>
              </a:rPr>
              <a:t>Mit den </a:t>
            </a:r>
            <a:r>
              <a:rPr lang="fr-CH" sz="2800" b="0" i="0" u="none" strike="noStrike" cap="none" spc="0" dirty="0" err="1">
                <a:solidFill>
                  <a:schemeClr val="tx1"/>
                </a:solidFill>
                <a:latin typeface="Montserrat" panose="00000500000000000000" pitchFamily="2" charset="0"/>
              </a:rPr>
              <a:t>Mehreinnahmen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werden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tiefe</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und</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mittlere</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Einkommen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entlastet</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und</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mehr</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Geld</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für</a:t>
            </a:r>
            <a:r>
              <a:rPr lang="fr-CH" sz="2800" b="0" i="0" u="none" strike="noStrike" cap="none" spc="0" dirty="0">
                <a:solidFill>
                  <a:schemeClr val="tx1"/>
                </a:solidFill>
                <a:latin typeface="Montserrat" panose="00000500000000000000" pitchFamily="2" charset="0"/>
              </a:rPr>
              <a:t> die </a:t>
            </a:r>
            <a:r>
              <a:rPr lang="fr-CH" sz="2800" b="0" i="0" u="none" strike="noStrike" cap="none" spc="0" dirty="0" err="1">
                <a:solidFill>
                  <a:schemeClr val="tx1"/>
                </a:solidFill>
                <a:latin typeface="Montserrat" panose="00000500000000000000" pitchFamily="2" charset="0"/>
              </a:rPr>
              <a:t>soziale</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Wohlfahrt</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zur</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Verfügung</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gestellt</a:t>
            </a:r>
            <a:r>
              <a:rPr lang="fr-CH" sz="2800" b="0" i="0" u="none" strike="noStrike" cap="none" spc="0" dirty="0">
                <a:solidFill>
                  <a:schemeClr val="tx1"/>
                </a:solidFill>
                <a:latin typeface="Montserrat" panose="00000500000000000000" pitchFamily="2" charset="0"/>
              </a:rPr>
              <a:t>.</a:t>
            </a:r>
            <a:br>
              <a:rPr lang="fr-CH" sz="2800" b="0" i="0" u="none" strike="noStrike" cap="none" spc="0" dirty="0">
                <a:solidFill>
                  <a:schemeClr val="tx1"/>
                </a:solidFill>
                <a:latin typeface="Montserrat" panose="00000500000000000000" pitchFamily="2" charset="0"/>
              </a:rPr>
            </a:br>
            <a:endParaRPr sz="2800" dirty="0">
              <a:latin typeface="Montserrat" panose="00000500000000000000" pitchFamily="2" charset="0"/>
            </a:endParaRPr>
          </a:p>
          <a:p>
            <a:pPr marL="285750" indent="-285750">
              <a:lnSpc>
                <a:spcPct val="100000"/>
              </a:lnSpc>
              <a:buFont typeface="Arial"/>
              <a:buChar char="•"/>
              <a:defRPr/>
            </a:pPr>
            <a:r>
              <a:rPr lang="fr-CH" sz="2800" b="0" i="0" u="none" strike="noStrike" cap="none" spc="0" dirty="0" err="1">
                <a:solidFill>
                  <a:schemeClr val="tx1"/>
                </a:solidFill>
                <a:latin typeface="Montserrat" panose="00000500000000000000" pitchFamily="2" charset="0"/>
              </a:rPr>
              <a:t>Wir</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rechnen</a:t>
            </a:r>
            <a:r>
              <a:rPr lang="fr-CH" sz="2800" b="0" i="0" u="none" strike="noStrike" cap="none" spc="0" dirty="0">
                <a:solidFill>
                  <a:schemeClr val="tx1"/>
                </a:solidFill>
                <a:latin typeface="Montserrat" panose="00000500000000000000" pitchFamily="2" charset="0"/>
              </a:rPr>
              <a:t> mit 10 </a:t>
            </a:r>
            <a:r>
              <a:rPr lang="fr-CH" sz="2800" b="0" i="0" u="none" strike="noStrike" cap="none" spc="0" dirty="0" err="1">
                <a:solidFill>
                  <a:schemeClr val="tx1"/>
                </a:solidFill>
                <a:latin typeface="Montserrat" panose="00000500000000000000" pitchFamily="2" charset="0"/>
              </a:rPr>
              <a:t>Milliarden</a:t>
            </a:r>
            <a:r>
              <a:rPr lang="fr-CH" sz="2800" b="0" i="0" u="none" strike="noStrike" cap="none" spc="0" dirty="0">
                <a:solidFill>
                  <a:schemeClr val="tx1"/>
                </a:solidFill>
                <a:latin typeface="Montserrat" panose="00000500000000000000" pitchFamily="2" charset="0"/>
              </a:rPr>
              <a:t> Franken </a:t>
            </a:r>
            <a:r>
              <a:rPr lang="fr-CH" sz="2800" b="0" i="0" u="none" strike="noStrike" cap="none" spc="0" dirty="0" err="1">
                <a:solidFill>
                  <a:schemeClr val="tx1"/>
                </a:solidFill>
                <a:latin typeface="Montserrat" panose="00000500000000000000" pitchFamily="2" charset="0"/>
              </a:rPr>
              <a:t>Mehreinnahmen</a:t>
            </a:r>
            <a:r>
              <a:rPr lang="fr-CH" sz="2800" b="0" i="0" u="none" strike="noStrike" cap="none" spc="0" dirty="0">
                <a:solidFill>
                  <a:schemeClr val="tx1"/>
                </a:solidFill>
                <a:latin typeface="Montserrat" panose="00000500000000000000" pitchFamily="2" charset="0"/>
              </a:rPr>
              <a:t>.</a:t>
            </a:r>
            <a:br>
              <a:rPr lang="fr-CH" sz="2800" b="0" i="0" u="none" strike="noStrike" cap="none" spc="0" dirty="0">
                <a:solidFill>
                  <a:schemeClr val="tx1"/>
                </a:solidFill>
                <a:latin typeface="Montserrat" panose="00000500000000000000" pitchFamily="2" charset="0"/>
              </a:rPr>
            </a:br>
            <a:endParaRPr sz="2800" dirty="0">
              <a:latin typeface="Montserrat" panose="00000500000000000000" pitchFamily="2" charset="0"/>
            </a:endParaRPr>
          </a:p>
          <a:p>
            <a:pPr>
              <a:lnSpc>
                <a:spcPct val="100000"/>
              </a:lnSpc>
              <a:defRPr/>
            </a:pPr>
            <a:r>
              <a:rPr lang="fr-CH" sz="2800" b="0" i="0" u="none" strike="noStrike" cap="none" spc="0" dirty="0">
                <a:solidFill>
                  <a:schemeClr val="tx1"/>
                </a:solidFill>
                <a:latin typeface="Montserrat" panose="00000500000000000000" pitchFamily="2" charset="0"/>
              </a:rPr>
              <a:t>Auch </a:t>
            </a:r>
            <a:r>
              <a:rPr lang="de-CH" sz="2800" b="0" i="0" u="none" strike="noStrike" cap="none" spc="0" dirty="0">
                <a:solidFill>
                  <a:schemeClr val="tx1"/>
                </a:solidFill>
                <a:latin typeface="Montserrat" panose="00000500000000000000" pitchFamily="2" charset="0"/>
              </a:rPr>
              <a:t>Kantone</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und</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Gemeinden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profitieren</a:t>
            </a:r>
            <a:r>
              <a:rPr lang="fr-CH" sz="2800" b="0" i="0" u="none" strike="noStrike" cap="none" spc="0" dirty="0">
                <a:solidFill>
                  <a:schemeClr val="tx1"/>
                </a:solidFill>
                <a:latin typeface="Montserrat" panose="00000500000000000000" pitchFamily="2" charset="0"/>
              </a:rPr>
              <a:t> </a:t>
            </a:r>
            <a:r>
              <a:rPr lang="fr-CH" sz="2800" b="0" i="0" u="none" strike="noStrike" cap="none" spc="0" dirty="0" err="1">
                <a:solidFill>
                  <a:schemeClr val="tx1"/>
                </a:solidFill>
                <a:latin typeface="Montserrat" panose="00000500000000000000" pitchFamily="2" charset="0"/>
              </a:rPr>
              <a:t>davon</a:t>
            </a:r>
            <a:endParaRPr lang="fr-CH" sz="2800" b="0" i="0" u="none" strike="noStrike" cap="none" spc="0" dirty="0">
              <a:solidFill>
                <a:schemeClr val="tx1"/>
              </a:solidFill>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3" y="5580320"/>
            <a:ext cx="1613422" cy="1141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WARUM 99 PROZENT?</a:t>
            </a:r>
          </a:p>
        </p:txBody>
      </p:sp>
      <p:sp>
        <p:nvSpPr>
          <p:cNvPr id="5" name="Content Placeholder 2"/>
          <p:cNvSpPr>
            <a:spLocks noGrp="1"/>
          </p:cNvSpPr>
          <p:nvPr>
            <p:ph idx="1"/>
          </p:nvPr>
        </p:nvSpPr>
        <p:spPr bwMode="auto"/>
        <p:txBody>
          <a:bodyPr/>
          <a:lstStyle/>
          <a:p>
            <a:pPr>
              <a:defRPr/>
            </a:pPr>
            <a:r>
              <a:rPr dirty="0">
                <a:latin typeface="Montserrat" panose="00000500000000000000" pitchFamily="2" charset="0"/>
              </a:rPr>
              <a:t>Das </a:t>
            </a:r>
            <a:r>
              <a:rPr dirty="0" err="1">
                <a:latin typeface="Montserrat" panose="00000500000000000000" pitchFamily="2" charset="0"/>
              </a:rPr>
              <a:t>reichste</a:t>
            </a:r>
            <a:r>
              <a:rPr dirty="0">
                <a:latin typeface="Montserrat" panose="00000500000000000000" pitchFamily="2" charset="0"/>
              </a:rPr>
              <a:t> 1% </a:t>
            </a:r>
            <a:r>
              <a:rPr dirty="0" err="1">
                <a:latin typeface="Montserrat" panose="00000500000000000000" pitchFamily="2" charset="0"/>
              </a:rPr>
              <a:t>wird</a:t>
            </a:r>
            <a:r>
              <a:rPr dirty="0">
                <a:latin typeface="Montserrat" panose="00000500000000000000" pitchFamily="2" charset="0"/>
              </a:rPr>
              <a:t> </a:t>
            </a:r>
            <a:r>
              <a:rPr dirty="0" err="1">
                <a:latin typeface="Montserrat" panose="00000500000000000000" pitchFamily="2" charset="0"/>
              </a:rPr>
              <a:t>mit</a:t>
            </a:r>
            <a:r>
              <a:rPr dirty="0">
                <a:latin typeface="Montserrat" panose="00000500000000000000" pitchFamily="2" charset="0"/>
              </a:rPr>
              <a:t> der Initiative </a:t>
            </a:r>
            <a:r>
              <a:rPr dirty="0" err="1">
                <a:latin typeface="Montserrat" panose="00000500000000000000" pitchFamily="2" charset="0"/>
              </a:rPr>
              <a:t>endlich</a:t>
            </a:r>
            <a:r>
              <a:rPr dirty="0">
                <a:latin typeface="Montserrat" panose="00000500000000000000" pitchFamily="2" charset="0"/>
              </a:rPr>
              <a:t> </a:t>
            </a:r>
            <a:r>
              <a:rPr dirty="0" err="1">
                <a:latin typeface="Montserrat" panose="00000500000000000000" pitchFamily="2" charset="0"/>
              </a:rPr>
              <a:t>gerechter</a:t>
            </a:r>
            <a:r>
              <a:rPr dirty="0">
                <a:latin typeface="Montserrat" panose="00000500000000000000" pitchFamily="2" charset="0"/>
              </a:rPr>
              <a:t> </a:t>
            </a:r>
            <a:r>
              <a:rPr dirty="0" err="1">
                <a:latin typeface="Montserrat" panose="00000500000000000000" pitchFamily="2" charset="0"/>
              </a:rPr>
              <a:t>besteuert</a:t>
            </a:r>
            <a:r>
              <a:rPr dirty="0">
                <a:latin typeface="Montserrat" panose="00000500000000000000" pitchFamily="2" charset="0"/>
              </a:rPr>
              <a:t> </a:t>
            </a:r>
          </a:p>
          <a:p>
            <a:pPr>
              <a:defRPr/>
            </a:pPr>
            <a:r>
              <a:rPr dirty="0">
                <a:latin typeface="Montserrat" panose="00000500000000000000" pitchFamily="2" charset="0"/>
              </a:rPr>
              <a:t>Die 99% </a:t>
            </a:r>
            <a:r>
              <a:rPr dirty="0" err="1">
                <a:latin typeface="Montserrat" panose="00000500000000000000" pitchFamily="2" charset="0"/>
              </a:rPr>
              <a:t>profitieren</a:t>
            </a:r>
            <a:r>
              <a:rPr dirty="0">
                <a:latin typeface="Montserrat" panose="00000500000000000000" pitchFamily="2" charset="0"/>
              </a:rPr>
              <a:t>!</a:t>
            </a:r>
            <a:endParaRPr lang="de-CH" dirty="0">
              <a:latin typeface="Montserrat" panose="00000500000000000000" pitchFamily="2" charset="0"/>
            </a:endParaRPr>
          </a:p>
          <a:p>
            <a:pPr>
              <a:defRPr/>
            </a:pPr>
            <a:r>
              <a:rPr lang="de-CH" dirty="0">
                <a:latin typeface="Montserrat" panose="00000500000000000000" pitchFamily="2" charset="0"/>
              </a:rPr>
              <a:t>Frauen profitieren. </a:t>
            </a:r>
            <a:endParaRPr dirty="0">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3" y="5580320"/>
            <a:ext cx="1613422" cy="11411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Gebäude, draußen, Person, Straße enthält.&#10;&#10;Automatisch generierte Beschreibung">
            <a:extLst>
              <a:ext uri="{FF2B5EF4-FFF2-40B4-BE49-F238E27FC236}">
                <a16:creationId xmlns:a16="http://schemas.microsoft.com/office/drawing/2014/main" id="{E292C3C1-4D36-4BC4-A0C1-BD2EA3BA56D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46036" y="-1539552"/>
            <a:ext cx="12648727" cy="8432485"/>
          </a:xfrm>
          <a:prstGeom prst="rect">
            <a:avLst/>
          </a:prstGeom>
        </p:spPr>
      </p:pic>
      <p:sp>
        <p:nvSpPr>
          <p:cNvPr id="13" name="Title 1">
            <a:extLst>
              <a:ext uri="{FF2B5EF4-FFF2-40B4-BE49-F238E27FC236}">
                <a16:creationId xmlns:a16="http://schemas.microsoft.com/office/drawing/2014/main" id="{CAFACCF1-4FA0-4197-B2D4-CA1756518EFA}"/>
              </a:ext>
            </a:extLst>
          </p:cNvPr>
          <p:cNvSpPr>
            <a:spLocks noGrp="1"/>
          </p:cNvSpPr>
          <p:nvPr>
            <p:ph type="title"/>
          </p:nvPr>
        </p:nvSpPr>
        <p:spPr bwMode="auto">
          <a:xfrm>
            <a:off x="1199456" y="260648"/>
            <a:ext cx="10515600" cy="1325563"/>
          </a:xfrm>
        </p:spPr>
        <p:txBody>
          <a:bodyPr/>
          <a:lstStyle/>
          <a:p>
            <a:pPr algn="ctr">
              <a:defRPr/>
            </a:pPr>
            <a:r>
              <a:rPr lang="en-US" b="1" dirty="0" err="1">
                <a:solidFill>
                  <a:schemeClr val="bg1"/>
                </a:solidFill>
                <a:highlight>
                  <a:srgbClr val="D3072A"/>
                </a:highlight>
                <a:latin typeface="Montserrat ExtraBold"/>
              </a:rPr>
              <a:t>Argumente</a:t>
            </a:r>
            <a:endParaRPr lang="en-US" b="1" dirty="0">
              <a:solidFill>
                <a:schemeClr val="bg1"/>
              </a:solidFill>
              <a:highlight>
                <a:srgbClr val="D3072A"/>
              </a:highlight>
              <a:latin typeface="Montserrat ExtraBold"/>
            </a:endParaRPr>
          </a:p>
        </p:txBody>
      </p:sp>
      <p:pic>
        <p:nvPicPr>
          <p:cNvPr id="5" name="Picture 6" descr="Logo 99%-Initiative">
            <a:extLst>
              <a:ext uri="{FF2B5EF4-FFF2-40B4-BE49-F238E27FC236}">
                <a16:creationId xmlns:a16="http://schemas.microsoft.com/office/drawing/2014/main" id="{DAEF8B19-8620-496A-BCBA-C2F5842C8AFD}"/>
              </a:ext>
            </a:extLst>
          </p:cNvPr>
          <p:cNvPicPr>
            <a:picLocks noChangeAspect="1"/>
          </p:cNvPicPr>
          <p:nvPr/>
        </p:nvPicPr>
        <p:blipFill>
          <a:blip r:embed="rId5"/>
          <a:stretch/>
        </p:blipFill>
        <p:spPr bwMode="auto">
          <a:xfrm>
            <a:off x="10449214" y="5580321"/>
            <a:ext cx="1613423" cy="1141154"/>
          </a:xfrm>
          <a:prstGeom prst="rect">
            <a:avLst/>
          </a:prstGeom>
        </p:spPr>
      </p:pic>
    </p:spTree>
    <p:extLst>
      <p:ext uri="{BB962C8B-B14F-4D97-AF65-F5344CB8AC3E}">
        <p14:creationId xmlns:p14="http://schemas.microsoft.com/office/powerpoint/2010/main" val="3627579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KONTRA-ARGUMENTE</a:t>
            </a:r>
          </a:p>
        </p:txBody>
      </p:sp>
      <p:sp>
        <p:nvSpPr>
          <p:cNvPr id="5" name="Content Placeholder 2"/>
          <p:cNvSpPr>
            <a:spLocks noGrp="1"/>
          </p:cNvSpPr>
          <p:nvPr>
            <p:ph idx="1"/>
          </p:nvPr>
        </p:nvSpPr>
        <p:spPr bwMode="auto"/>
        <p:txBody>
          <a:bodyPr>
            <a:normAutofit fontScale="92500" lnSpcReduction="10000"/>
          </a:bodyPr>
          <a:lstStyle/>
          <a:p>
            <a:pPr marL="342900" marR="0" lvl="0" indent="-342900" algn="l">
              <a:lnSpc>
                <a:spcPct val="150000"/>
              </a:lnSpc>
              <a:spcBef>
                <a:spcPts val="0"/>
              </a:spcBef>
              <a:spcAft>
                <a:spcPts val="0"/>
              </a:spcAft>
              <a:buClr>
                <a:srgbClr val="000000"/>
              </a:buClr>
              <a:buSzPct val="100000"/>
              <a:buFont typeface="Arial"/>
              <a:buChar char="•"/>
              <a:defRPr/>
            </a:pPr>
            <a:r>
              <a:rPr lang="de-CH" sz="2800" b="0" i="0" u="none" strike="noStrike" cap="none" dirty="0">
                <a:solidFill>
                  <a:srgbClr val="000000"/>
                </a:solidFill>
                <a:latin typeface="Montserrat" panose="00000500000000000000" pitchFamily="2" charset="0"/>
                <a:ea typeface="Arial"/>
              </a:rPr>
              <a:t>Reiche ziehen weg</a:t>
            </a:r>
          </a:p>
          <a:p>
            <a:pPr marL="342900" marR="0" lvl="0" indent="-342900" algn="l">
              <a:lnSpc>
                <a:spcPct val="150000"/>
              </a:lnSpc>
              <a:spcBef>
                <a:spcPts val="0"/>
              </a:spcBef>
              <a:spcAft>
                <a:spcPts val="0"/>
              </a:spcAft>
              <a:buClr>
                <a:srgbClr val="000000"/>
              </a:buClr>
              <a:buSzPct val="100000"/>
              <a:buFont typeface="Arial"/>
              <a:buChar char="•"/>
              <a:defRPr/>
            </a:pPr>
            <a:r>
              <a:rPr lang="de-CH" sz="2800" b="0" i="0" u="none" strike="noStrike" cap="none" dirty="0">
                <a:solidFill>
                  <a:srgbClr val="000000"/>
                </a:solidFill>
                <a:latin typeface="Montserrat" panose="00000500000000000000" pitchFamily="2" charset="0"/>
                <a:ea typeface="Arial"/>
              </a:rPr>
              <a:t>Die Initiative schadet den KMU</a:t>
            </a:r>
          </a:p>
          <a:p>
            <a:pPr marL="342900" marR="0" lvl="0" indent="-342900" algn="l">
              <a:lnSpc>
                <a:spcPct val="150000"/>
              </a:lnSpc>
              <a:spcBef>
                <a:spcPts val="0"/>
              </a:spcBef>
              <a:spcAft>
                <a:spcPts val="0"/>
              </a:spcAft>
              <a:buClr>
                <a:srgbClr val="000000"/>
              </a:buClr>
              <a:buSzPct val="100000"/>
              <a:buFont typeface="Arial"/>
              <a:buChar char="•"/>
              <a:defRPr/>
            </a:pPr>
            <a:r>
              <a:rPr lang="de-CH" sz="2800" b="0" i="0" u="none" strike="noStrike" cap="none" dirty="0">
                <a:solidFill>
                  <a:srgbClr val="000000"/>
                </a:solidFill>
                <a:latin typeface="Montserrat" panose="00000500000000000000" pitchFamily="2" charset="0"/>
                <a:ea typeface="Arial"/>
              </a:rPr>
              <a:t>Die Initiative zerstört den Startup-Standort Schweiz </a:t>
            </a:r>
          </a:p>
          <a:p>
            <a:pPr marL="342900" marR="0" lvl="0" indent="-342900" algn="l">
              <a:lnSpc>
                <a:spcPct val="110000"/>
              </a:lnSpc>
              <a:spcBef>
                <a:spcPts val="0"/>
              </a:spcBef>
              <a:spcAft>
                <a:spcPts val="0"/>
              </a:spcAft>
              <a:buClr>
                <a:srgbClr val="000000"/>
              </a:buClr>
              <a:buSzPct val="100000"/>
              <a:buFont typeface="Arial"/>
              <a:buChar char="•"/>
              <a:defRPr/>
            </a:pPr>
            <a:r>
              <a:rPr lang="de-CH" sz="2800" b="0" i="0" u="none" strike="noStrike" cap="none" dirty="0">
                <a:solidFill>
                  <a:srgbClr val="000000"/>
                </a:solidFill>
                <a:latin typeface="Montserrat" panose="00000500000000000000" pitchFamily="2" charset="0"/>
                <a:ea typeface="Arial"/>
              </a:rPr>
              <a:t>Die Initiative verunmöglicht die Übergabe von Unternehmen</a:t>
            </a:r>
          </a:p>
          <a:p>
            <a:pPr marL="342900" marR="0" lvl="0" indent="-342900" algn="l">
              <a:lnSpc>
                <a:spcPct val="150000"/>
              </a:lnSpc>
              <a:spcBef>
                <a:spcPts val="0"/>
              </a:spcBef>
              <a:spcAft>
                <a:spcPts val="0"/>
              </a:spcAft>
              <a:buClr>
                <a:srgbClr val="000000"/>
              </a:buClr>
              <a:buSzPct val="100000"/>
              <a:buFont typeface="Arial"/>
              <a:buChar char="•"/>
              <a:defRPr/>
            </a:pPr>
            <a:r>
              <a:rPr lang="de-CH" sz="2800" b="0" i="0" u="none" strike="noStrike" cap="none" dirty="0">
                <a:solidFill>
                  <a:srgbClr val="000000"/>
                </a:solidFill>
                <a:latin typeface="Montserrat" panose="00000500000000000000" pitchFamily="2" charset="0"/>
                <a:ea typeface="Arial"/>
              </a:rPr>
              <a:t>Es gibt keine Investitionen mehr</a:t>
            </a:r>
          </a:p>
          <a:p>
            <a:pPr marL="342900" marR="0" lvl="0" indent="-342900" algn="l">
              <a:lnSpc>
                <a:spcPct val="150000"/>
              </a:lnSpc>
              <a:spcBef>
                <a:spcPts val="0"/>
              </a:spcBef>
              <a:spcAft>
                <a:spcPts val="0"/>
              </a:spcAft>
              <a:buClr>
                <a:srgbClr val="000000"/>
              </a:buClr>
              <a:buSzPct val="100000"/>
              <a:buFont typeface="Arial"/>
              <a:buChar char="•"/>
              <a:defRPr/>
            </a:pPr>
            <a:r>
              <a:rPr lang="de-CH" sz="2800" b="0" i="0" u="none" strike="noStrike" cap="none" dirty="0">
                <a:solidFill>
                  <a:srgbClr val="000000"/>
                </a:solidFill>
                <a:latin typeface="Montserrat" panose="00000500000000000000" pitchFamily="2" charset="0"/>
                <a:ea typeface="Arial"/>
              </a:rPr>
              <a:t>Doppelbesteuerung</a:t>
            </a:r>
            <a:endParaRPr dirty="0">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4" y="5580321"/>
            <a:ext cx="1613423" cy="11411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PRO-ARGUMENTE</a:t>
            </a:r>
          </a:p>
        </p:txBody>
      </p:sp>
      <p:sp>
        <p:nvSpPr>
          <p:cNvPr id="5" name="Content Placehold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a:bodyPr>
          <a:lstStyle/>
          <a:p>
            <a:pPr>
              <a:lnSpc>
                <a:spcPct val="150000"/>
              </a:lnSpc>
              <a:defRPr/>
            </a:pPr>
            <a:r>
              <a:rPr lang="de-DE" dirty="0">
                <a:latin typeface="Montserrat" panose="00000500000000000000" pitchFamily="2" charset="0"/>
              </a:rPr>
              <a:t>Ein Schritt in eine feministische Zukunft </a:t>
            </a:r>
            <a:endParaRPr lang="de-CH" dirty="0">
              <a:latin typeface="Montserrat" panose="00000500000000000000" pitchFamily="2" charset="0"/>
            </a:endParaRPr>
          </a:p>
          <a:p>
            <a:pPr>
              <a:lnSpc>
                <a:spcPct val="150000"/>
              </a:lnSpc>
              <a:defRPr/>
            </a:pPr>
            <a:r>
              <a:rPr dirty="0" err="1">
                <a:latin typeface="Montserrat" panose="00000500000000000000" pitchFamily="2" charset="0"/>
              </a:rPr>
              <a:t>Mehr</a:t>
            </a:r>
            <a:r>
              <a:rPr dirty="0">
                <a:latin typeface="Montserrat" panose="00000500000000000000" pitchFamily="2" charset="0"/>
              </a:rPr>
              <a:t> </a:t>
            </a:r>
            <a:r>
              <a:rPr dirty="0" err="1">
                <a:latin typeface="Montserrat" panose="00000500000000000000" pitchFamily="2" charset="0"/>
              </a:rPr>
              <a:t>Gerechtigkeit</a:t>
            </a:r>
            <a:endParaRPr dirty="0">
              <a:latin typeface="Montserrat" panose="00000500000000000000" pitchFamily="2" charset="0"/>
            </a:endParaRPr>
          </a:p>
          <a:p>
            <a:pPr>
              <a:lnSpc>
                <a:spcPct val="110000"/>
              </a:lnSpc>
              <a:defRPr/>
            </a:pPr>
            <a:r>
              <a:rPr dirty="0">
                <a:latin typeface="Montserrat" panose="00000500000000000000" pitchFamily="2" charset="0"/>
              </a:rPr>
              <a:t>Ein starker Service Public und </a:t>
            </a:r>
            <a:r>
              <a:rPr dirty="0" err="1">
                <a:latin typeface="Montserrat" panose="00000500000000000000" pitchFamily="2" charset="0"/>
              </a:rPr>
              <a:t>eine</a:t>
            </a:r>
            <a:r>
              <a:rPr dirty="0">
                <a:latin typeface="Montserrat" panose="00000500000000000000" pitchFamily="2" charset="0"/>
              </a:rPr>
              <a:t> </a:t>
            </a:r>
            <a:r>
              <a:rPr dirty="0" err="1">
                <a:latin typeface="Montserrat" panose="00000500000000000000" pitchFamily="2" charset="0"/>
              </a:rPr>
              <a:t>Entlastung</a:t>
            </a:r>
            <a:r>
              <a:rPr dirty="0">
                <a:latin typeface="Montserrat" panose="00000500000000000000" pitchFamily="2" charset="0"/>
              </a:rPr>
              <a:t> der </a:t>
            </a:r>
            <a:r>
              <a:rPr dirty="0" err="1">
                <a:latin typeface="Montserrat" panose="00000500000000000000" pitchFamily="2" charset="0"/>
              </a:rPr>
              <a:t>Löhne</a:t>
            </a:r>
            <a:r>
              <a:rPr dirty="0">
                <a:latin typeface="Montserrat" panose="00000500000000000000" pitchFamily="2" charset="0"/>
              </a:rPr>
              <a:t> </a:t>
            </a:r>
          </a:p>
          <a:p>
            <a:pPr>
              <a:lnSpc>
                <a:spcPct val="150000"/>
              </a:lnSpc>
              <a:defRPr/>
            </a:pPr>
            <a:r>
              <a:rPr dirty="0" err="1">
                <a:latin typeface="Montserrat" panose="00000500000000000000" pitchFamily="2" charset="0"/>
              </a:rPr>
              <a:t>Weniger</a:t>
            </a:r>
            <a:r>
              <a:rPr dirty="0">
                <a:latin typeface="Montserrat" panose="00000500000000000000" pitchFamily="2" charset="0"/>
              </a:rPr>
              <a:t> </a:t>
            </a:r>
            <a:r>
              <a:rPr dirty="0" err="1">
                <a:latin typeface="Montserrat" panose="00000500000000000000" pitchFamily="2" charset="0"/>
              </a:rPr>
              <a:t>Krisen</a:t>
            </a:r>
            <a:r>
              <a:rPr dirty="0">
                <a:latin typeface="Montserrat" panose="00000500000000000000" pitchFamily="2" charset="0"/>
              </a:rPr>
              <a:t> auf dem </a:t>
            </a:r>
            <a:r>
              <a:rPr dirty="0" err="1">
                <a:latin typeface="Montserrat" panose="00000500000000000000" pitchFamily="2" charset="0"/>
              </a:rPr>
              <a:t>Buckel</a:t>
            </a:r>
            <a:r>
              <a:rPr dirty="0">
                <a:latin typeface="Montserrat" panose="00000500000000000000" pitchFamily="2" charset="0"/>
              </a:rPr>
              <a:t> der 99% </a:t>
            </a:r>
          </a:p>
          <a:p>
            <a:pPr>
              <a:lnSpc>
                <a:spcPct val="150000"/>
              </a:lnSpc>
              <a:defRPr/>
            </a:pPr>
            <a:r>
              <a:rPr dirty="0">
                <a:latin typeface="Montserrat" panose="00000500000000000000" pitchFamily="2" charset="0"/>
              </a:rPr>
              <a:t>Eine </a:t>
            </a:r>
            <a:r>
              <a:rPr dirty="0" err="1">
                <a:latin typeface="Montserrat" panose="00000500000000000000" pitchFamily="2" charset="0"/>
              </a:rPr>
              <a:t>Stärkung</a:t>
            </a:r>
            <a:r>
              <a:rPr dirty="0">
                <a:latin typeface="Montserrat" panose="00000500000000000000" pitchFamily="2" charset="0"/>
              </a:rPr>
              <a:t> der </a:t>
            </a:r>
            <a:r>
              <a:rPr dirty="0" err="1">
                <a:latin typeface="Montserrat" panose="00000500000000000000" pitchFamily="2" charset="0"/>
              </a:rPr>
              <a:t>Demokratie</a:t>
            </a:r>
            <a:r>
              <a:rPr dirty="0">
                <a:latin typeface="Montserrat" panose="00000500000000000000" pitchFamily="2" charset="0"/>
              </a:rPr>
              <a:t> </a:t>
            </a: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4" y="5580321"/>
            <a:ext cx="1613423" cy="114115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de-DE" dirty="0">
                <a:latin typeface="Montserrat ExtraBold"/>
              </a:rPr>
              <a:t>WESHALB WIR DIE </a:t>
            </a:r>
            <a:br>
              <a:rPr lang="de-DE" dirty="0">
                <a:latin typeface="Montserrat ExtraBold"/>
              </a:rPr>
            </a:br>
            <a:r>
              <a:rPr lang="de-DE" dirty="0">
                <a:latin typeface="Montserrat ExtraBold"/>
              </a:rPr>
              <a:t>99%-INITIATIVE BRAUCHEN!</a:t>
            </a:r>
          </a:p>
        </p:txBody>
      </p:sp>
      <p:sp>
        <p:nvSpPr>
          <p:cNvPr id="5" name="Content Placeholder 2"/>
          <p:cNvSpPr>
            <a:spLocks noGrp="1"/>
          </p:cNvSpPr>
          <p:nvPr>
            <p:ph idx="1"/>
          </p:nvPr>
        </p:nvSpPr>
        <p:spPr bwMode="auto"/>
        <p:txBody>
          <a:bodyPr/>
          <a:lstStyle/>
          <a:p>
            <a:pPr>
              <a:lnSpc>
                <a:spcPct val="100000"/>
              </a:lnSpc>
              <a:defRPr/>
            </a:pPr>
            <a:r>
              <a:rPr dirty="0" err="1">
                <a:latin typeface="Montserrat" panose="00000500000000000000" pitchFamily="2" charset="0"/>
              </a:rPr>
              <a:t>Wir</a:t>
            </a:r>
            <a:r>
              <a:rPr dirty="0">
                <a:latin typeface="Montserrat" panose="00000500000000000000" pitchFamily="2" charset="0"/>
              </a:rPr>
              <a:t> bitten das </a:t>
            </a:r>
            <a:r>
              <a:rPr dirty="0" err="1">
                <a:latin typeface="Montserrat" panose="00000500000000000000" pitchFamily="2" charset="0"/>
              </a:rPr>
              <a:t>reichste</a:t>
            </a:r>
            <a:r>
              <a:rPr dirty="0">
                <a:latin typeface="Montserrat" panose="00000500000000000000" pitchFamily="2" charset="0"/>
              </a:rPr>
              <a:t> 1% </a:t>
            </a:r>
            <a:r>
              <a:rPr dirty="0" err="1">
                <a:latin typeface="Montserrat" panose="00000500000000000000" pitchFamily="2" charset="0"/>
              </a:rPr>
              <a:t>endlich</a:t>
            </a:r>
            <a:r>
              <a:rPr dirty="0">
                <a:latin typeface="Montserrat" panose="00000500000000000000" pitchFamily="2" charset="0"/>
              </a:rPr>
              <a:t> </a:t>
            </a:r>
            <a:r>
              <a:rPr dirty="0" err="1">
                <a:latin typeface="Montserrat" panose="00000500000000000000" pitchFamily="2" charset="0"/>
              </a:rPr>
              <a:t>zur</a:t>
            </a:r>
            <a:r>
              <a:rPr dirty="0">
                <a:latin typeface="Montserrat" panose="00000500000000000000" pitchFamily="2" charset="0"/>
              </a:rPr>
              <a:t> </a:t>
            </a:r>
            <a:r>
              <a:rPr dirty="0" err="1">
                <a:latin typeface="Montserrat" panose="00000500000000000000" pitchFamily="2" charset="0"/>
              </a:rPr>
              <a:t>Kasse</a:t>
            </a:r>
            <a:endParaRPr dirty="0">
              <a:latin typeface="Montserrat" panose="00000500000000000000" pitchFamily="2" charset="0"/>
            </a:endParaRPr>
          </a:p>
          <a:p>
            <a:pPr>
              <a:lnSpc>
                <a:spcPct val="100000"/>
              </a:lnSpc>
              <a:defRPr/>
            </a:pPr>
            <a:r>
              <a:rPr dirty="0" err="1">
                <a:latin typeface="Montserrat" panose="00000500000000000000" pitchFamily="2" charset="0"/>
              </a:rPr>
              <a:t>Wir</a:t>
            </a:r>
            <a:r>
              <a:rPr dirty="0">
                <a:latin typeface="Montserrat" panose="00000500000000000000" pitchFamily="2" charset="0"/>
              </a:rPr>
              <a:t> </a:t>
            </a:r>
            <a:r>
              <a:rPr dirty="0" err="1">
                <a:latin typeface="Montserrat" panose="00000500000000000000" pitchFamily="2" charset="0"/>
              </a:rPr>
              <a:t>stellen</a:t>
            </a:r>
            <a:r>
              <a:rPr dirty="0">
                <a:latin typeface="Montserrat" panose="00000500000000000000" pitchFamily="2" charset="0"/>
              </a:rPr>
              <a:t> </a:t>
            </a:r>
            <a:r>
              <a:rPr dirty="0" err="1">
                <a:latin typeface="Montserrat" panose="00000500000000000000" pitchFamily="2" charset="0"/>
              </a:rPr>
              <a:t>endlich</a:t>
            </a:r>
            <a:r>
              <a:rPr dirty="0">
                <a:latin typeface="Montserrat" panose="00000500000000000000" pitchFamily="2" charset="0"/>
              </a:rPr>
              <a:t> </a:t>
            </a:r>
            <a:r>
              <a:rPr dirty="0" err="1">
                <a:latin typeface="Montserrat" panose="00000500000000000000" pitchFamily="2" charset="0"/>
              </a:rPr>
              <a:t>jene</a:t>
            </a:r>
            <a:r>
              <a:rPr dirty="0">
                <a:latin typeface="Montserrat" panose="00000500000000000000" pitchFamily="2" charset="0"/>
              </a:rPr>
              <a:t> ins </a:t>
            </a:r>
            <a:r>
              <a:rPr dirty="0" err="1">
                <a:latin typeface="Montserrat" panose="00000500000000000000" pitchFamily="2" charset="0"/>
              </a:rPr>
              <a:t>Zentrum</a:t>
            </a:r>
            <a:r>
              <a:rPr dirty="0">
                <a:latin typeface="Montserrat" panose="00000500000000000000" pitchFamily="2" charset="0"/>
              </a:rPr>
              <a:t>, die den </a:t>
            </a:r>
            <a:r>
              <a:rPr dirty="0" err="1">
                <a:latin typeface="Montserrat" panose="00000500000000000000" pitchFamily="2" charset="0"/>
              </a:rPr>
              <a:t>Wohlstand</a:t>
            </a:r>
            <a:r>
              <a:rPr dirty="0">
                <a:latin typeface="Montserrat" panose="00000500000000000000" pitchFamily="2" charset="0"/>
              </a:rPr>
              <a:t> in </a:t>
            </a:r>
            <a:r>
              <a:rPr dirty="0" err="1">
                <a:latin typeface="Montserrat" panose="00000500000000000000" pitchFamily="2" charset="0"/>
              </a:rPr>
              <a:t>unserer</a:t>
            </a:r>
            <a:r>
              <a:rPr dirty="0">
                <a:latin typeface="Montserrat" panose="00000500000000000000" pitchFamily="2" charset="0"/>
              </a:rPr>
              <a:t> Gesellschaft </a:t>
            </a:r>
            <a:r>
              <a:rPr dirty="0" err="1">
                <a:latin typeface="Montserrat" panose="00000500000000000000" pitchFamily="2" charset="0"/>
              </a:rPr>
              <a:t>erarbeiten</a:t>
            </a:r>
            <a:endParaRPr dirty="0">
              <a:latin typeface="Montserrat" panose="00000500000000000000" pitchFamily="2" charset="0"/>
            </a:endParaRPr>
          </a:p>
          <a:p>
            <a:pPr>
              <a:lnSpc>
                <a:spcPct val="100000"/>
              </a:lnSpc>
              <a:defRPr/>
            </a:pPr>
            <a:r>
              <a:rPr dirty="0" err="1">
                <a:latin typeface="Montserrat" panose="00000500000000000000" pitchFamily="2" charset="0"/>
              </a:rPr>
              <a:t>Wir</a:t>
            </a:r>
            <a:r>
              <a:rPr dirty="0">
                <a:latin typeface="Montserrat" panose="00000500000000000000" pitchFamily="2" charset="0"/>
              </a:rPr>
              <a:t> </a:t>
            </a:r>
            <a:r>
              <a:rPr dirty="0" err="1">
                <a:latin typeface="Montserrat" panose="00000500000000000000" pitchFamily="2" charset="0"/>
              </a:rPr>
              <a:t>zeigen</a:t>
            </a:r>
            <a:r>
              <a:rPr dirty="0">
                <a:latin typeface="Montserrat" panose="00000500000000000000" pitchFamily="2" charset="0"/>
              </a:rPr>
              <a:t>: Eine </a:t>
            </a:r>
            <a:r>
              <a:rPr dirty="0" err="1">
                <a:latin typeface="Montserrat" panose="00000500000000000000" pitchFamily="2" charset="0"/>
              </a:rPr>
              <a:t>Rückkehr</a:t>
            </a:r>
            <a:r>
              <a:rPr dirty="0">
                <a:latin typeface="Montserrat" panose="00000500000000000000" pitchFamily="2" charset="0"/>
              </a:rPr>
              <a:t> </a:t>
            </a:r>
            <a:r>
              <a:rPr dirty="0" err="1">
                <a:latin typeface="Montserrat" panose="00000500000000000000" pitchFamily="2" charset="0"/>
              </a:rPr>
              <a:t>zum</a:t>
            </a:r>
            <a:r>
              <a:rPr dirty="0">
                <a:latin typeface="Montserrat" panose="00000500000000000000" pitchFamily="2" charset="0"/>
              </a:rPr>
              <a:t> Status Quo </a:t>
            </a:r>
            <a:r>
              <a:rPr dirty="0" err="1">
                <a:latin typeface="Montserrat" panose="00000500000000000000" pitchFamily="2" charset="0"/>
              </a:rPr>
              <a:t>nach</a:t>
            </a:r>
            <a:r>
              <a:rPr dirty="0">
                <a:latin typeface="Montserrat" panose="00000500000000000000" pitchFamily="2" charset="0"/>
              </a:rPr>
              <a:t> der Corona-</a:t>
            </a:r>
            <a:r>
              <a:rPr dirty="0" err="1">
                <a:latin typeface="Montserrat" panose="00000500000000000000" pitchFamily="2" charset="0"/>
              </a:rPr>
              <a:t>Krise</a:t>
            </a:r>
            <a:r>
              <a:rPr dirty="0">
                <a:latin typeface="Montserrat" panose="00000500000000000000" pitchFamily="2" charset="0"/>
              </a:rPr>
              <a:t> </a:t>
            </a:r>
            <a:r>
              <a:rPr dirty="0" err="1">
                <a:latin typeface="Montserrat" panose="00000500000000000000" pitchFamily="2" charset="0"/>
              </a:rPr>
              <a:t>ist</a:t>
            </a:r>
            <a:r>
              <a:rPr dirty="0">
                <a:latin typeface="Montserrat" panose="00000500000000000000" pitchFamily="2" charset="0"/>
              </a:rPr>
              <a:t> </a:t>
            </a:r>
            <a:r>
              <a:rPr dirty="0" err="1">
                <a:latin typeface="Montserrat" panose="00000500000000000000" pitchFamily="2" charset="0"/>
              </a:rPr>
              <a:t>keine</a:t>
            </a:r>
            <a:r>
              <a:rPr dirty="0">
                <a:latin typeface="Montserrat" panose="00000500000000000000" pitchFamily="2" charset="0"/>
              </a:rPr>
              <a:t> Option</a:t>
            </a: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4" y="5580321"/>
            <a:ext cx="1613423" cy="1141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5DC3D-E4A2-46F2-B8C6-0A1EF7D9D4FB}"/>
              </a:ext>
            </a:extLst>
          </p:cNvPr>
          <p:cNvSpPr>
            <a:spLocks noGrp="1"/>
          </p:cNvSpPr>
          <p:nvPr>
            <p:ph type="title"/>
          </p:nvPr>
        </p:nvSpPr>
        <p:spPr/>
        <p:txBody>
          <a:bodyPr/>
          <a:lstStyle/>
          <a:p>
            <a:r>
              <a:rPr lang="de-DE" dirty="0">
                <a:latin typeface="Montserrat ExtraBold" panose="00000900000000000000" pitchFamily="2" charset="0"/>
              </a:rPr>
              <a:t>WAS HAT DAS MIT FEMINISMUS ZU TUN?</a:t>
            </a:r>
            <a:endParaRPr lang="de-CH" dirty="0">
              <a:latin typeface="Montserrat ExtraBold" panose="00000900000000000000" pitchFamily="2" charset="0"/>
            </a:endParaRPr>
          </a:p>
        </p:txBody>
      </p:sp>
      <p:sp>
        <p:nvSpPr>
          <p:cNvPr id="3" name="Inhaltsplatzhalter 2">
            <a:extLst>
              <a:ext uri="{FF2B5EF4-FFF2-40B4-BE49-F238E27FC236}">
                <a16:creationId xmlns:a16="http://schemas.microsoft.com/office/drawing/2014/main" id="{F4A0C49E-D433-4EAD-A7C8-D2FB50A4F10A}"/>
              </a:ext>
            </a:extLst>
          </p:cNvPr>
          <p:cNvSpPr>
            <a:spLocks noGrp="1"/>
          </p:cNvSpPr>
          <p:nvPr>
            <p:ph idx="1"/>
          </p:nvPr>
        </p:nvSpPr>
        <p:spPr/>
        <p:txBody>
          <a:bodyPr/>
          <a:lstStyle/>
          <a:p>
            <a:r>
              <a:rPr lang="de-DE" dirty="0">
                <a:latin typeface="Montserrat" panose="00000500000000000000" pitchFamily="2" charset="0"/>
              </a:rPr>
              <a:t>Unbezahlte Arbeit (Care-Arbeit)</a:t>
            </a:r>
          </a:p>
          <a:p>
            <a:r>
              <a:rPr lang="de-DE" dirty="0">
                <a:latin typeface="Montserrat" panose="00000500000000000000" pitchFamily="2" charset="0"/>
              </a:rPr>
              <a:t>Armut ist weiblich</a:t>
            </a:r>
          </a:p>
          <a:p>
            <a:r>
              <a:rPr lang="de-DE" dirty="0">
                <a:latin typeface="Montserrat" panose="00000500000000000000" pitchFamily="2" charset="0"/>
              </a:rPr>
              <a:t>Ausbau Service Public – Entlastung tiefer Einkommen</a:t>
            </a:r>
            <a:endParaRPr lang="de-CH" dirty="0">
              <a:latin typeface="Montserrat" panose="00000500000000000000" pitchFamily="2" charset="0"/>
            </a:endParaRPr>
          </a:p>
        </p:txBody>
      </p:sp>
      <p:sp>
        <p:nvSpPr>
          <p:cNvPr id="4" name="Datumsplatzhalter 3">
            <a:extLst>
              <a:ext uri="{FF2B5EF4-FFF2-40B4-BE49-F238E27FC236}">
                <a16:creationId xmlns:a16="http://schemas.microsoft.com/office/drawing/2014/main" id="{FE7537A1-623B-42EA-9E75-E3DA28071B8E}"/>
              </a:ext>
            </a:extLst>
          </p:cNvPr>
          <p:cNvSpPr>
            <a:spLocks noGrp="1"/>
          </p:cNvSpPr>
          <p:nvPr>
            <p:ph type="dt" sz="half" idx="10"/>
          </p:nvPr>
        </p:nvSpPr>
        <p:spPr/>
        <p:txBody>
          <a:bodyPr/>
          <a:lstStyle/>
          <a:p>
            <a:pPr>
              <a:defRPr/>
            </a:pPr>
            <a:r>
              <a:rPr lang="de-CH"/>
              <a:t>Datum einfügen</a:t>
            </a:r>
          </a:p>
        </p:txBody>
      </p:sp>
      <p:pic>
        <p:nvPicPr>
          <p:cNvPr id="5" name="Picture 6" descr="Logo 99%-Initiative">
            <a:extLst>
              <a:ext uri="{FF2B5EF4-FFF2-40B4-BE49-F238E27FC236}">
                <a16:creationId xmlns:a16="http://schemas.microsoft.com/office/drawing/2014/main" id="{65BD54AB-F220-4F20-BFF8-78F08DAE8D34}"/>
              </a:ext>
            </a:extLst>
          </p:cNvPr>
          <p:cNvPicPr>
            <a:picLocks noChangeAspect="1"/>
          </p:cNvPicPr>
          <p:nvPr/>
        </p:nvPicPr>
        <p:blipFill>
          <a:blip r:embed="rId3"/>
          <a:stretch/>
        </p:blipFill>
        <p:spPr bwMode="auto">
          <a:xfrm>
            <a:off x="10449214" y="5580321"/>
            <a:ext cx="1613423" cy="1141154"/>
          </a:xfrm>
          <a:prstGeom prst="rect">
            <a:avLst/>
          </a:prstGeom>
        </p:spPr>
      </p:pic>
    </p:spTree>
    <p:extLst>
      <p:ext uri="{BB962C8B-B14F-4D97-AF65-F5344CB8AC3E}">
        <p14:creationId xmlns:p14="http://schemas.microsoft.com/office/powerpoint/2010/main" val="259542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de-DE" dirty="0">
                <a:latin typeface="Montserrat ExtraBold"/>
              </a:rPr>
              <a:t>ENGAGEMENT-MÖGLICHKEITEN</a:t>
            </a:r>
          </a:p>
        </p:txBody>
      </p:sp>
      <p:sp>
        <p:nvSpPr>
          <p:cNvPr id="5" name="Content Placeholder 2"/>
          <p:cNvSpPr>
            <a:spLocks noGrp="1"/>
          </p:cNvSpPr>
          <p:nvPr>
            <p:ph idx="1"/>
          </p:nvPr>
        </p:nvSpPr>
        <p:spPr bwMode="auto"/>
        <p:txBody>
          <a:bodyPr/>
          <a:lstStyle/>
          <a:p>
            <a:pPr>
              <a:lnSpc>
                <a:spcPct val="100000"/>
              </a:lnSpc>
              <a:defRPr/>
            </a:pPr>
            <a:r>
              <a:rPr lang="de-CH" dirty="0">
                <a:latin typeface="Montserrat" panose="00000500000000000000" pitchFamily="2" charset="0"/>
              </a:rPr>
              <a:t>Bestelle Kampagnenmaterial: </a:t>
            </a:r>
            <a:r>
              <a:rPr lang="de-CH" dirty="0">
                <a:latin typeface="Montserrat" panose="00000500000000000000" pitchFamily="2" charset="0"/>
                <a:hlinkClick r:id="rId3"/>
              </a:rPr>
              <a:t>soz.li/material99/</a:t>
            </a:r>
            <a:r>
              <a:rPr lang="de-CH" dirty="0">
                <a:latin typeface="Montserrat" panose="00000500000000000000" pitchFamily="2" charset="0"/>
              </a:rPr>
              <a:t> </a:t>
            </a:r>
          </a:p>
          <a:p>
            <a:pPr>
              <a:lnSpc>
                <a:spcPct val="100000"/>
              </a:lnSpc>
              <a:defRPr/>
            </a:pPr>
            <a:r>
              <a:rPr lang="de-CH" dirty="0">
                <a:latin typeface="Montserrat" panose="00000500000000000000" pitchFamily="2" charset="0"/>
              </a:rPr>
              <a:t>Gib dein feministisches </a:t>
            </a:r>
            <a:r>
              <a:rPr lang="de-CH">
                <a:latin typeface="Montserrat" panose="00000500000000000000" pitchFamily="2" charset="0"/>
              </a:rPr>
              <a:t>Unterstützungs-Statement ab: </a:t>
            </a:r>
            <a:r>
              <a:rPr lang="de-CH">
                <a:latin typeface="Montserrat" panose="00000500000000000000" pitchFamily="2" charset="0"/>
                <a:hlinkClick r:id="rId4"/>
              </a:rPr>
              <a:t>99prozent.ch/</a:t>
            </a:r>
            <a:r>
              <a:rPr lang="de-CH" dirty="0" err="1">
                <a:latin typeface="Montserrat" panose="00000500000000000000" pitchFamily="2" charset="0"/>
                <a:hlinkClick r:id="rId4"/>
              </a:rPr>
              <a:t>unterstutzerinnen</a:t>
            </a:r>
            <a:r>
              <a:rPr lang="de-CH" dirty="0">
                <a:latin typeface="Montserrat" panose="00000500000000000000" pitchFamily="2" charset="0"/>
              </a:rPr>
              <a:t> </a:t>
            </a:r>
          </a:p>
          <a:p>
            <a:pPr>
              <a:lnSpc>
                <a:spcPct val="100000"/>
              </a:lnSpc>
              <a:defRPr/>
            </a:pPr>
            <a:r>
              <a:rPr lang="de-CH" dirty="0">
                <a:latin typeface="Montserrat" panose="00000500000000000000" pitchFamily="2" charset="0"/>
              </a:rPr>
              <a:t>Bestelle 2x JA am 26. September – Pins: </a:t>
            </a:r>
            <a:r>
              <a:rPr lang="de-CH" dirty="0">
                <a:latin typeface="Montserrat" panose="00000500000000000000" pitchFamily="2" charset="0"/>
                <a:hlinkClick r:id="rId5"/>
              </a:rPr>
              <a:t>soz.li/</a:t>
            </a:r>
            <a:r>
              <a:rPr lang="de-CH" dirty="0" err="1">
                <a:latin typeface="Montserrat" panose="00000500000000000000" pitchFamily="2" charset="0"/>
                <a:hlinkClick r:id="rId5"/>
              </a:rPr>
              <a:t>pins</a:t>
            </a:r>
            <a:r>
              <a:rPr lang="de-CH" dirty="0">
                <a:latin typeface="Montserrat" panose="00000500000000000000" pitchFamily="2" charset="0"/>
              </a:rPr>
              <a:t> </a:t>
            </a:r>
            <a:endParaRPr dirty="0">
              <a:latin typeface="Montserrat" panose="00000500000000000000" pitchFamily="2" charset="0"/>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6"/>
          <a:stretch/>
        </p:blipFill>
        <p:spPr bwMode="auto">
          <a:xfrm>
            <a:off x="10449214" y="5580321"/>
            <a:ext cx="1613423" cy="1141154"/>
          </a:xfrm>
          <a:prstGeom prst="rect">
            <a:avLst/>
          </a:prstGeom>
        </p:spPr>
      </p:pic>
    </p:spTree>
    <p:extLst>
      <p:ext uri="{BB962C8B-B14F-4D97-AF65-F5344CB8AC3E}">
        <p14:creationId xmlns:p14="http://schemas.microsoft.com/office/powerpoint/2010/main" val="3821745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
          <p:cNvSpPr>
            <a:spLocks noGrp="1"/>
          </p:cNvSpPr>
          <p:nvPr>
            <p:ph type="title"/>
          </p:nvPr>
        </p:nvSpPr>
        <p:spPr bwMode="auto"/>
        <p:txBody>
          <a:bodyPr/>
          <a:lstStyle/>
          <a:p>
            <a:pPr algn="ctr">
              <a:defRPr/>
            </a:pPr>
            <a:r>
              <a:rPr lang="en-US">
                <a:latin typeface="Montserrat ExtraBold"/>
              </a:rPr>
              <a:t>We are the 99%!</a:t>
            </a:r>
            <a:endParaRPr>
              <a:latin typeface="Montserrat ExtraBold"/>
            </a:endParaRPr>
          </a:p>
        </p:txBody>
      </p:sp>
      <p:pic>
        <p:nvPicPr>
          <p:cNvPr id="6" name="Content Placeholder 9" descr="A crowd of people holding signs&#10;&#10;Description automatically generated with medium confidence"/>
          <p:cNvPicPr>
            <a:picLocks noGrp="1" noChangeAspect="1"/>
          </p:cNvPicPr>
          <p:nvPr>
            <p:ph idx="1"/>
          </p:nvPr>
        </p:nvPicPr>
        <p:blipFill>
          <a:blip r:embed="rId3"/>
          <a:stretch/>
        </p:blipFill>
        <p:spPr bwMode="auto">
          <a:xfrm>
            <a:off x="910816" y="512334"/>
            <a:ext cx="10370368" cy="5833332"/>
          </a:xfrm>
          <a:prstGeom prst="rect">
            <a:avLst/>
          </a:prstGeom>
        </p:spPr>
      </p:pic>
      <p:pic>
        <p:nvPicPr>
          <p:cNvPr id="3" name="Grafik 2">
            <a:extLst>
              <a:ext uri="{FF2B5EF4-FFF2-40B4-BE49-F238E27FC236}">
                <a16:creationId xmlns:a16="http://schemas.microsoft.com/office/drawing/2014/main" id="{39488D98-7661-4DC9-963F-36F25640CD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9971" y="1632569"/>
            <a:ext cx="4552057" cy="32196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ABLAUF</a:t>
            </a:r>
          </a:p>
        </p:txBody>
      </p:sp>
      <p:sp>
        <p:nvSpPr>
          <p:cNvPr id="5" name="Content Placeholder 2"/>
          <p:cNvSpPr>
            <a:spLocks noGrp="1"/>
          </p:cNvSpPr>
          <p:nvPr>
            <p:ph idx="1"/>
          </p:nvPr>
        </p:nvSpPr>
        <p:spPr bwMode="auto"/>
        <p:txBody>
          <a:bodyPr>
            <a:normAutofit/>
          </a:bodyPr>
          <a:lstStyle/>
          <a:p>
            <a:pPr>
              <a:lnSpc>
                <a:spcPct val="110000"/>
              </a:lnSpc>
              <a:defRPr/>
            </a:pPr>
            <a:r>
              <a:rPr lang="en-US" dirty="0" err="1">
                <a:latin typeface="Montserrat" panose="00000500000000000000" pitchFamily="2" charset="0"/>
              </a:rPr>
              <a:t>Ausbeutung</a:t>
            </a:r>
            <a:r>
              <a:rPr lang="en-US" dirty="0">
                <a:latin typeface="Montserrat" panose="00000500000000000000" pitchFamily="2" charset="0"/>
              </a:rPr>
              <a:t> und </a:t>
            </a:r>
            <a:r>
              <a:rPr lang="en-US" dirty="0" err="1">
                <a:latin typeface="Montserrat" panose="00000500000000000000" pitchFamily="2" charset="0"/>
              </a:rPr>
              <a:t>ihre</a:t>
            </a:r>
            <a:r>
              <a:rPr lang="en-US" dirty="0">
                <a:latin typeface="Montserrat" panose="00000500000000000000" pitchFamily="2" charset="0"/>
              </a:rPr>
              <a:t> </a:t>
            </a:r>
            <a:r>
              <a:rPr lang="en-US" dirty="0" err="1">
                <a:latin typeface="Montserrat" panose="00000500000000000000" pitchFamily="2" charset="0"/>
              </a:rPr>
              <a:t>Folgen</a:t>
            </a:r>
            <a:endParaRPr lang="en-US" dirty="0">
              <a:latin typeface="Montserrat" panose="00000500000000000000" pitchFamily="2" charset="0"/>
            </a:endParaRPr>
          </a:p>
          <a:p>
            <a:pPr>
              <a:lnSpc>
                <a:spcPct val="110000"/>
              </a:lnSpc>
              <a:defRPr/>
            </a:pPr>
            <a:r>
              <a:rPr lang="en-US" dirty="0">
                <a:latin typeface="Montserrat" panose="00000500000000000000" pitchFamily="2" charset="0"/>
              </a:rPr>
              <a:t>Die </a:t>
            </a:r>
            <a:r>
              <a:rPr lang="de-CH" dirty="0">
                <a:latin typeface="Montserrat" panose="00000500000000000000" pitchFamily="2" charset="0"/>
              </a:rPr>
              <a:t>«99%-Initiative»</a:t>
            </a:r>
            <a:endParaRPr dirty="0">
              <a:latin typeface="Montserrat" panose="00000500000000000000" pitchFamily="2" charset="0"/>
            </a:endParaRPr>
          </a:p>
          <a:p>
            <a:pPr>
              <a:lnSpc>
                <a:spcPct val="110000"/>
              </a:lnSpc>
              <a:defRPr/>
            </a:pPr>
            <a:r>
              <a:rPr lang="de-CH" dirty="0">
                <a:latin typeface="Montserrat" panose="00000500000000000000" pitchFamily="2" charset="0"/>
              </a:rPr>
              <a:t>Argumente</a:t>
            </a:r>
            <a:endParaRPr dirty="0">
              <a:latin typeface="Montserrat" panose="00000500000000000000" pitchFamily="2" charset="0"/>
            </a:endParaRPr>
          </a:p>
        </p:txBody>
      </p:sp>
      <p:sp>
        <p:nvSpPr>
          <p:cNvPr id="6" name="Date Placeholder 3"/>
          <p:cNvSpPr>
            <a:spLocks noGrp="1"/>
          </p:cNvSpPr>
          <p:nvPr>
            <p:ph type="dt" sz="half" idx="10"/>
          </p:nvPr>
        </p:nvSpPr>
        <p:spPr bwMode="auto"/>
        <p:txBody>
          <a:bodyPr/>
          <a:lstStyle/>
          <a:p>
            <a:pPr>
              <a:defRPr/>
            </a:pPr>
            <a:r>
              <a:t>Datum einfügen</a:t>
            </a:r>
          </a:p>
        </p:txBody>
      </p:sp>
      <p:pic>
        <p:nvPicPr>
          <p:cNvPr id="7" name="Picture 6" descr="Logo 99%-Initiative"/>
          <p:cNvPicPr>
            <a:picLocks noChangeAspect="1"/>
          </p:cNvPicPr>
          <p:nvPr/>
        </p:nvPicPr>
        <p:blipFill>
          <a:blip r:embed="rId3"/>
          <a:stretch/>
        </p:blipFill>
        <p:spPr bwMode="auto">
          <a:xfrm>
            <a:off x="10449214" y="5580321"/>
            <a:ext cx="1613423" cy="11411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Gebäude, draußen, Person, Straße enthält.&#10;&#10;Automatisch generierte Beschreibung">
            <a:extLst>
              <a:ext uri="{FF2B5EF4-FFF2-40B4-BE49-F238E27FC236}">
                <a16:creationId xmlns:a16="http://schemas.microsoft.com/office/drawing/2014/main" id="{E292C3C1-4D36-4BC4-A0C1-BD2EA3BA56D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46036" y="-1539552"/>
            <a:ext cx="12648727" cy="8432485"/>
          </a:xfrm>
          <a:prstGeom prst="rect">
            <a:avLst/>
          </a:prstGeom>
        </p:spPr>
      </p:pic>
      <p:sp>
        <p:nvSpPr>
          <p:cNvPr id="13" name="Title 1">
            <a:extLst>
              <a:ext uri="{FF2B5EF4-FFF2-40B4-BE49-F238E27FC236}">
                <a16:creationId xmlns:a16="http://schemas.microsoft.com/office/drawing/2014/main" id="{CAFACCF1-4FA0-4197-B2D4-CA1756518EFA}"/>
              </a:ext>
            </a:extLst>
          </p:cNvPr>
          <p:cNvSpPr>
            <a:spLocks noGrp="1"/>
          </p:cNvSpPr>
          <p:nvPr>
            <p:ph type="title"/>
          </p:nvPr>
        </p:nvSpPr>
        <p:spPr bwMode="auto">
          <a:xfrm>
            <a:off x="1199456" y="260648"/>
            <a:ext cx="10515600" cy="1325563"/>
          </a:xfrm>
        </p:spPr>
        <p:txBody>
          <a:bodyPr/>
          <a:lstStyle/>
          <a:p>
            <a:pPr algn="ctr">
              <a:defRPr/>
            </a:pPr>
            <a:r>
              <a:rPr lang="en-US" b="1" dirty="0" err="1">
                <a:solidFill>
                  <a:schemeClr val="bg1"/>
                </a:solidFill>
                <a:highlight>
                  <a:srgbClr val="D3072A"/>
                </a:highlight>
                <a:latin typeface="Montserrat ExtraBold"/>
              </a:rPr>
              <a:t>Ausbeutung</a:t>
            </a:r>
            <a:r>
              <a:rPr lang="en-US" b="1" dirty="0">
                <a:solidFill>
                  <a:schemeClr val="bg1"/>
                </a:solidFill>
                <a:highlight>
                  <a:srgbClr val="D3072A"/>
                </a:highlight>
                <a:latin typeface="Montserrat ExtraBold"/>
              </a:rPr>
              <a:t> und </a:t>
            </a:r>
            <a:r>
              <a:rPr lang="en-US" b="1" dirty="0" err="1">
                <a:solidFill>
                  <a:schemeClr val="bg1"/>
                </a:solidFill>
                <a:highlight>
                  <a:srgbClr val="D3072A"/>
                </a:highlight>
                <a:latin typeface="Montserrat ExtraBold"/>
              </a:rPr>
              <a:t>ihre</a:t>
            </a:r>
            <a:r>
              <a:rPr lang="en-US" b="1" dirty="0">
                <a:solidFill>
                  <a:schemeClr val="bg1"/>
                </a:solidFill>
                <a:highlight>
                  <a:srgbClr val="D3072A"/>
                </a:highlight>
                <a:latin typeface="Montserrat ExtraBold"/>
              </a:rPr>
              <a:t> </a:t>
            </a:r>
            <a:r>
              <a:rPr lang="en-US" b="1" dirty="0" err="1">
                <a:solidFill>
                  <a:schemeClr val="bg1"/>
                </a:solidFill>
                <a:highlight>
                  <a:srgbClr val="D3072A"/>
                </a:highlight>
                <a:latin typeface="Montserrat ExtraBold"/>
              </a:rPr>
              <a:t>Folgen</a:t>
            </a:r>
            <a:endParaRPr lang="en-US" b="1" dirty="0">
              <a:solidFill>
                <a:schemeClr val="bg1"/>
              </a:solidFill>
              <a:highlight>
                <a:srgbClr val="D3072A"/>
              </a:highlight>
              <a:latin typeface="Montserrat ExtraBold"/>
            </a:endParaRPr>
          </a:p>
        </p:txBody>
      </p:sp>
      <p:pic>
        <p:nvPicPr>
          <p:cNvPr id="5" name="Picture 6" descr="Logo 99%-Initiative">
            <a:extLst>
              <a:ext uri="{FF2B5EF4-FFF2-40B4-BE49-F238E27FC236}">
                <a16:creationId xmlns:a16="http://schemas.microsoft.com/office/drawing/2014/main" id="{DAEF8B19-8620-496A-BCBA-C2F5842C8AFD}"/>
              </a:ext>
            </a:extLst>
          </p:cNvPr>
          <p:cNvPicPr>
            <a:picLocks noChangeAspect="1"/>
          </p:cNvPicPr>
          <p:nvPr/>
        </p:nvPicPr>
        <p:blipFill>
          <a:blip r:embed="rId5"/>
          <a:stretch/>
        </p:blipFill>
        <p:spPr bwMode="auto">
          <a:xfrm>
            <a:off x="10449214" y="5580321"/>
            <a:ext cx="1613423" cy="1141154"/>
          </a:xfrm>
          <a:prstGeom prst="rect">
            <a:avLst/>
          </a:prstGeom>
        </p:spPr>
      </p:pic>
    </p:spTree>
    <p:extLst>
      <p:ext uri="{BB962C8B-B14F-4D97-AF65-F5344CB8AC3E}">
        <p14:creationId xmlns:p14="http://schemas.microsoft.com/office/powerpoint/2010/main" val="117956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p:txBody>
          <a:bodyPr/>
          <a:lstStyle/>
          <a:p>
            <a:pPr>
              <a:defRPr/>
            </a:pPr>
            <a:endParaRPr/>
          </a:p>
        </p:txBody>
      </p:sp>
      <p:sp>
        <p:nvSpPr>
          <p:cNvPr id="6" name="Date Placeholder 4"/>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4" y="5580321"/>
            <a:ext cx="1613423" cy="1141154"/>
          </a:xfrm>
          <a:prstGeom prst="rect">
            <a:avLst/>
          </a:prstGeom>
        </p:spPr>
      </p:pic>
      <p:sp>
        <p:nvSpPr>
          <p:cNvPr id="8" name="Rechteck 7"/>
          <p:cNvSpPr/>
          <p:nvPr/>
        </p:nvSpPr>
        <p:spPr bwMode="auto">
          <a:xfrm>
            <a:off x="6650399" y="1855948"/>
            <a:ext cx="4703396" cy="441149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3879" indent="-283879">
              <a:buFont typeface="Arial"/>
              <a:buChar char="•"/>
              <a:defRPr/>
            </a:pPr>
            <a:r>
              <a:rPr sz="2000" dirty="0">
                <a:latin typeface="Montserrat" panose="00000500000000000000" pitchFamily="2" charset="0"/>
              </a:rPr>
              <a:t>Das </a:t>
            </a:r>
            <a:r>
              <a:rPr sz="2000" dirty="0" err="1">
                <a:latin typeface="Montserrat" panose="00000500000000000000" pitchFamily="2" charset="0"/>
              </a:rPr>
              <a:t>reichste</a:t>
            </a:r>
            <a:r>
              <a:rPr sz="2000" dirty="0">
                <a:latin typeface="Montserrat" panose="00000500000000000000" pitchFamily="2" charset="0"/>
              </a:rPr>
              <a:t> 1% </a:t>
            </a:r>
            <a:r>
              <a:rPr sz="2000" dirty="0" err="1">
                <a:latin typeface="Montserrat" panose="00000500000000000000" pitchFamily="2" charset="0"/>
              </a:rPr>
              <a:t>besitzt</a:t>
            </a:r>
            <a:r>
              <a:rPr sz="2000" dirty="0">
                <a:latin typeface="Montserrat" panose="00000500000000000000" pitchFamily="2" charset="0"/>
              </a:rPr>
              <a:t> </a:t>
            </a:r>
            <a:r>
              <a:rPr sz="2000" dirty="0" err="1">
                <a:latin typeface="Montserrat" panose="00000500000000000000" pitchFamily="2" charset="0"/>
              </a:rPr>
              <a:t>heute</a:t>
            </a:r>
            <a:r>
              <a:rPr sz="2000" dirty="0">
                <a:latin typeface="Montserrat" panose="00000500000000000000" pitchFamily="2" charset="0"/>
              </a:rPr>
              <a:t> 43% der </a:t>
            </a:r>
            <a:r>
              <a:rPr sz="2000" dirty="0" err="1">
                <a:latin typeface="Montserrat" panose="00000500000000000000" pitchFamily="2" charset="0"/>
              </a:rPr>
              <a:t>Vermögen</a:t>
            </a:r>
            <a:r>
              <a:rPr sz="2000" dirty="0">
                <a:latin typeface="Montserrat" panose="00000500000000000000" pitchFamily="2" charset="0"/>
              </a:rPr>
              <a:t> in der Schweiz</a:t>
            </a:r>
            <a:br>
              <a:rPr sz="2000" dirty="0">
                <a:latin typeface="Montserrat" panose="00000500000000000000" pitchFamily="2" charset="0"/>
              </a:rPr>
            </a:br>
            <a:endParaRPr sz="2000" dirty="0">
              <a:latin typeface="Montserrat" panose="00000500000000000000" pitchFamily="2" charset="0"/>
            </a:endParaRPr>
          </a:p>
          <a:p>
            <a:pPr marL="283879" indent="-283879">
              <a:buFont typeface="Arial"/>
              <a:buChar char="•"/>
              <a:defRPr/>
            </a:pPr>
            <a:r>
              <a:rPr sz="2000" dirty="0" err="1">
                <a:latin typeface="Montserrat" panose="00000500000000000000" pitchFamily="2" charset="0"/>
              </a:rPr>
              <a:t>Vermögen</a:t>
            </a:r>
            <a:r>
              <a:rPr sz="2000" dirty="0">
                <a:latin typeface="Montserrat" panose="00000500000000000000" pitchFamily="2" charset="0"/>
              </a:rPr>
              <a:t> der 300 </a:t>
            </a:r>
            <a:r>
              <a:rPr sz="2000" dirty="0" err="1">
                <a:latin typeface="Montserrat" panose="00000500000000000000" pitchFamily="2" charset="0"/>
              </a:rPr>
              <a:t>Reichsten</a:t>
            </a:r>
            <a:r>
              <a:rPr sz="2000" dirty="0">
                <a:latin typeface="Montserrat" panose="00000500000000000000" pitchFamily="2" charset="0"/>
              </a:rPr>
              <a:t>: </a:t>
            </a:r>
            <a:br>
              <a:rPr sz="2000" dirty="0">
                <a:latin typeface="Montserrat" panose="00000500000000000000" pitchFamily="2" charset="0"/>
              </a:rPr>
            </a:br>
            <a:r>
              <a:rPr sz="2000" dirty="0">
                <a:latin typeface="Montserrat" panose="00000500000000000000" pitchFamily="2" charset="0"/>
              </a:rPr>
              <a:t>2003: 352 </a:t>
            </a:r>
            <a:r>
              <a:rPr sz="2000" dirty="0" err="1">
                <a:latin typeface="Montserrat" panose="00000500000000000000" pitchFamily="2" charset="0"/>
              </a:rPr>
              <a:t>Milliarden</a:t>
            </a:r>
            <a:r>
              <a:rPr sz="2000" dirty="0">
                <a:latin typeface="Montserrat" panose="00000500000000000000" pitchFamily="2" charset="0"/>
              </a:rPr>
              <a:t> </a:t>
            </a:r>
            <a:br>
              <a:rPr sz="2000" dirty="0">
                <a:latin typeface="Montserrat" panose="00000500000000000000" pitchFamily="2" charset="0"/>
              </a:rPr>
            </a:br>
            <a:r>
              <a:rPr sz="2000" dirty="0">
                <a:latin typeface="Montserrat" panose="00000500000000000000" pitchFamily="2" charset="0"/>
              </a:rPr>
              <a:t>2020: 707 </a:t>
            </a:r>
            <a:r>
              <a:rPr sz="2000" dirty="0" err="1">
                <a:latin typeface="Montserrat" panose="00000500000000000000" pitchFamily="2" charset="0"/>
              </a:rPr>
              <a:t>Milliarden</a:t>
            </a:r>
            <a:r>
              <a:rPr sz="2000" dirty="0">
                <a:latin typeface="Montserrat" panose="00000500000000000000" pitchFamily="2" charset="0"/>
              </a:rPr>
              <a:t> </a:t>
            </a:r>
            <a:br>
              <a:rPr sz="2000" dirty="0">
                <a:latin typeface="Montserrat" panose="00000500000000000000" pitchFamily="2" charset="0"/>
              </a:rPr>
            </a:br>
            <a:r>
              <a:rPr sz="2000" dirty="0">
                <a:latin typeface="Montserrat" panose="00000500000000000000" pitchFamily="2" charset="0"/>
              </a:rPr>
              <a:t>          </a:t>
            </a:r>
            <a:r>
              <a:rPr sz="2000" dirty="0" err="1">
                <a:latin typeface="Montserrat" panose="00000500000000000000" pitchFamily="2" charset="0"/>
              </a:rPr>
              <a:t>Zunahme</a:t>
            </a:r>
            <a:r>
              <a:rPr sz="2000" dirty="0">
                <a:latin typeface="Montserrat" panose="00000500000000000000" pitchFamily="2" charset="0"/>
              </a:rPr>
              <a:t> von </a:t>
            </a:r>
            <a:br>
              <a:rPr sz="2000" dirty="0">
                <a:latin typeface="Montserrat" panose="00000500000000000000" pitchFamily="2" charset="0"/>
              </a:rPr>
            </a:br>
            <a:r>
              <a:rPr sz="2000" dirty="0">
                <a:latin typeface="Montserrat" panose="00000500000000000000" pitchFamily="2" charset="0"/>
              </a:rPr>
              <a:t>          </a:t>
            </a:r>
            <a:r>
              <a:rPr lang="en-US" sz="2000" b="0" i="0" u="none" strike="noStrike" cap="none" spc="0" dirty="0">
                <a:solidFill>
                  <a:srgbClr val="000000"/>
                </a:solidFill>
                <a:latin typeface="Montserrat" panose="00000500000000000000" pitchFamily="2" charset="0"/>
                <a:ea typeface="Arial"/>
                <a:cs typeface="Arial"/>
              </a:rPr>
              <a:t>355</a:t>
            </a:r>
            <a:r>
              <a:rPr sz="2000" dirty="0">
                <a:latin typeface="Montserrat" panose="00000500000000000000" pitchFamily="2" charset="0"/>
              </a:rPr>
              <a:t> </a:t>
            </a:r>
            <a:r>
              <a:rPr sz="2000" dirty="0" err="1">
                <a:latin typeface="Montserrat" panose="00000500000000000000" pitchFamily="2" charset="0"/>
              </a:rPr>
              <a:t>Milliarden</a:t>
            </a:r>
            <a:r>
              <a:rPr sz="2000" dirty="0">
                <a:latin typeface="Montserrat" panose="00000500000000000000" pitchFamily="2" charset="0"/>
              </a:rPr>
              <a:t> in 17 Jahren!</a:t>
            </a:r>
            <a:br>
              <a:rPr sz="2400" dirty="0">
                <a:latin typeface="Montserrat" panose="00000500000000000000" pitchFamily="2" charset="0"/>
              </a:rPr>
            </a:br>
            <a:br>
              <a:rPr sz="2400" dirty="0">
                <a:latin typeface="Montserrat" panose="00000500000000000000" pitchFamily="2" charset="0"/>
              </a:rPr>
            </a:br>
            <a:endParaRPr sz="2000" dirty="0">
              <a:latin typeface="Montserrat" panose="00000500000000000000" pitchFamily="2" charset="0"/>
            </a:endParaRPr>
          </a:p>
        </p:txBody>
      </p:sp>
      <p:pic>
        <p:nvPicPr>
          <p:cNvPr id="9" name="Grafik 8"/>
          <p:cNvPicPr>
            <a:picLocks noChangeAspect="1"/>
          </p:cNvPicPr>
          <p:nvPr/>
        </p:nvPicPr>
        <p:blipFill>
          <a:blip r:embed="rId4"/>
          <a:stretch/>
        </p:blipFill>
        <p:spPr bwMode="auto">
          <a:xfrm>
            <a:off x="5566586" y="5051125"/>
            <a:ext cx="6496049" cy="582911"/>
          </a:xfrm>
          <a:prstGeom prst="rect">
            <a:avLst/>
          </a:prstGeom>
        </p:spPr>
      </p:pic>
      <p:pic>
        <p:nvPicPr>
          <p:cNvPr id="10" name="Grafik 9"/>
          <p:cNvPicPr>
            <a:picLocks noChangeAspect="1"/>
          </p:cNvPicPr>
          <p:nvPr/>
        </p:nvPicPr>
        <p:blipFill>
          <a:blip r:embed="rId5"/>
          <a:stretch/>
        </p:blipFill>
        <p:spPr bwMode="auto">
          <a:xfrm>
            <a:off x="838198" y="1417417"/>
            <a:ext cx="5774099" cy="5288561"/>
          </a:xfrm>
          <a:prstGeom prst="rect">
            <a:avLst/>
          </a:prstGeom>
        </p:spPr>
      </p:pic>
      <p:sp>
        <p:nvSpPr>
          <p:cNvPr id="11" name="Pfeil: nach rechts 10"/>
          <p:cNvSpPr/>
          <p:nvPr/>
        </p:nvSpPr>
        <p:spPr bwMode="auto">
          <a:xfrm>
            <a:off x="6888088" y="4133130"/>
            <a:ext cx="591308" cy="247648"/>
          </a:xfrm>
          <a:prstGeom prst="rightArrow">
            <a:avLst>
              <a:gd name="adj1" fmla="val 5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chemeClr val="bg1"/>
              </a:solidFill>
            </a:endParaRPr>
          </a:p>
        </p:txBody>
      </p:sp>
      <p:sp>
        <p:nvSpPr>
          <p:cNvPr id="4" name="Title 1"/>
          <p:cNvSpPr>
            <a:spLocks noGrp="1"/>
          </p:cNvSpPr>
          <p:nvPr>
            <p:ph type="title"/>
          </p:nvPr>
        </p:nvSpPr>
        <p:spPr bwMode="auto"/>
        <p:txBody>
          <a:bodyPr/>
          <a:lstStyle/>
          <a:p>
            <a:pPr algn="ctr">
              <a:defRPr/>
            </a:pPr>
            <a:r>
              <a:rPr lang="en-US" dirty="0">
                <a:latin typeface="Montserrat ExtraBold"/>
              </a:rPr>
              <a:t>SOZIALE UNGLEICHHEIT VERSCHÄRFT SICH!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sz="4400" b="0" i="0" u="none" strike="noStrike" cap="none" spc="0" dirty="0">
                <a:solidFill>
                  <a:schemeClr val="tx1"/>
                </a:solidFill>
                <a:latin typeface="Montserrat ExtraBold"/>
                <a:ea typeface="Montserrat ExtraBold"/>
                <a:cs typeface="Montserrat ExtraBold"/>
              </a:rPr>
              <a:t>SOZIALE UNGLEICHHEIT VERSCHÄRFT SICH!</a:t>
            </a:r>
            <a:endParaRPr lang="en-US" dirty="0">
              <a:latin typeface="Montserrat ExtraBold"/>
            </a:endParaRPr>
          </a:p>
        </p:txBody>
      </p:sp>
      <p:sp>
        <p:nvSpPr>
          <p:cNvPr id="5" name="Content Placeholder 2"/>
          <p:cNvSpPr>
            <a:spLocks noGrp="1"/>
          </p:cNvSpPr>
          <p:nvPr>
            <p:ph idx="1"/>
          </p:nvPr>
        </p:nvSpPr>
        <p:spPr bwMode="auto">
          <a:xfrm>
            <a:off x="6307499" y="1825624"/>
            <a:ext cx="5046300" cy="4351338"/>
          </a:xfrm>
        </p:spPr>
        <p:txBody>
          <a:bodyPr/>
          <a:lstStyle/>
          <a:p>
            <a:pPr>
              <a:defRPr/>
            </a:pPr>
            <a:r>
              <a:rPr lang="de-CH" dirty="0">
                <a:latin typeface="Montserrat" panose="00000500000000000000" pitchFamily="2" charset="0"/>
              </a:rPr>
              <a:t>Mieten und Krankenkassenprämien </a:t>
            </a:r>
            <a:br>
              <a:rPr lang="de-CH" dirty="0">
                <a:latin typeface="Montserrat" panose="00000500000000000000" pitchFamily="2" charset="0"/>
              </a:rPr>
            </a:br>
            <a:r>
              <a:rPr lang="de-CH" dirty="0">
                <a:latin typeface="Montserrat" panose="00000500000000000000" pitchFamily="2" charset="0"/>
              </a:rPr>
              <a:t>steigen</a:t>
            </a:r>
          </a:p>
          <a:p>
            <a:pPr>
              <a:defRPr/>
            </a:pPr>
            <a:r>
              <a:rPr lang="de-CH" dirty="0">
                <a:latin typeface="Montserrat" panose="00000500000000000000" pitchFamily="2" charset="0"/>
              </a:rPr>
              <a:t>Reallöhne stagnieren </a:t>
            </a:r>
          </a:p>
          <a:p>
            <a:pPr>
              <a:defRPr/>
            </a:pPr>
            <a:r>
              <a:rPr lang="de-CH" dirty="0">
                <a:latin typeface="Montserrat" panose="00000500000000000000" pitchFamily="2" charset="0"/>
              </a:rPr>
              <a:t>Anzahl Armutsbetroffener steigt</a:t>
            </a:r>
          </a:p>
          <a:p>
            <a:pPr>
              <a:defRPr/>
            </a:pPr>
            <a:r>
              <a:rPr lang="de-CH" dirty="0">
                <a:latin typeface="Montserrat" panose="00000500000000000000" pitchFamily="2" charset="0"/>
              </a:rPr>
              <a:t>Abbaupakete in den Kantonen </a:t>
            </a:r>
          </a:p>
        </p:txBody>
      </p:sp>
      <p:sp>
        <p:nvSpPr>
          <p:cNvPr id="6" name="Date Placeholder 3"/>
          <p:cNvSpPr>
            <a:spLocks noGrp="1"/>
          </p:cNvSpPr>
          <p:nvPr>
            <p:ph type="dt" sz="half" idx="10"/>
          </p:nvPr>
        </p:nvSpPr>
        <p:spPr bwMode="auto"/>
        <p:txBody>
          <a:bodyPr/>
          <a:lstStyle/>
          <a:p>
            <a:pPr>
              <a:defRPr/>
            </a:pPr>
            <a:r>
              <a:t>Datum einfügen</a:t>
            </a:r>
          </a:p>
        </p:txBody>
      </p:sp>
      <p:pic>
        <p:nvPicPr>
          <p:cNvPr id="7" name="Picture 6" descr="Logo 99%-Initiative"/>
          <p:cNvPicPr>
            <a:picLocks noChangeAspect="1"/>
          </p:cNvPicPr>
          <p:nvPr/>
        </p:nvPicPr>
        <p:blipFill>
          <a:blip r:embed="rId3"/>
          <a:stretch/>
        </p:blipFill>
        <p:spPr bwMode="auto">
          <a:xfrm>
            <a:off x="10449214" y="5580321"/>
            <a:ext cx="1613423" cy="1141154"/>
          </a:xfrm>
          <a:prstGeom prst="rect">
            <a:avLst/>
          </a:prstGeom>
        </p:spPr>
      </p:pic>
      <p:pic>
        <p:nvPicPr>
          <p:cNvPr id="8" name="Content Placeholder 3"/>
          <p:cNvPicPr>
            <a:picLocks noGrp="1" noChangeAspect="1"/>
          </p:cNvPicPr>
          <p:nvPr/>
        </p:nvPicPr>
        <p:blipFill>
          <a:blip r:embed="rId4"/>
          <a:stretch/>
        </p:blipFill>
        <p:spPr bwMode="auto">
          <a:xfrm>
            <a:off x="1358450" y="1825624"/>
            <a:ext cx="4792074" cy="3217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AUSBEUTUNG IM KAPITALISMUS </a:t>
            </a:r>
          </a:p>
        </p:txBody>
      </p:sp>
      <p:sp>
        <p:nvSpPr>
          <p:cNvPr id="5" name="Content Placeholder 2"/>
          <p:cNvSpPr>
            <a:spLocks noGrp="1"/>
          </p:cNvSpPr>
          <p:nvPr>
            <p:ph idx="1"/>
          </p:nvPr>
        </p:nvSpPr>
        <p:spPr bwMode="auto">
          <a:xfrm>
            <a:off x="5509687" y="2917031"/>
            <a:ext cx="4618761" cy="2903800"/>
          </a:xfrm>
          <a:prstGeom prst="rect">
            <a:avLst/>
          </a:prstGeom>
          <a:ln w="12699">
            <a:solidFill>
              <a:schemeClr val="accent1">
                <a:lumMod val="50196"/>
              </a:schemeClr>
            </a:solidFill>
            <a:prstDash val="solid"/>
          </a:ln>
        </p:spPr>
        <p:txBody>
          <a:bodyPr vertOverflow="overflow" horzOverflow="clip" vert="horz" wrap="square" lIns="91440" tIns="45720" rIns="91440" bIns="45720" numCol="1" spcCol="0" rtlCol="0" fromWordArt="0" anchor="t" anchorCtr="0" forceAA="0" compatLnSpc="0">
            <a:normAutofit/>
          </a:bodyPr>
          <a:lstStyle/>
          <a:p>
            <a:pPr marL="0" indent="0">
              <a:buFont typeface="Arial"/>
              <a:buNone/>
              <a:defRPr/>
            </a:pPr>
            <a:r>
              <a:rPr lang="en-US" sz="2400" b="1" i="0" u="none" strike="noStrike" cap="none" spc="0" dirty="0">
                <a:solidFill>
                  <a:schemeClr val="tx1"/>
                </a:solidFill>
                <a:latin typeface="Montserrat" panose="00000500000000000000" pitchFamily="2" charset="0"/>
              </a:rPr>
              <a:t> </a:t>
            </a:r>
          </a:p>
          <a:p>
            <a:pPr marL="0" indent="0">
              <a:buFont typeface="Arial"/>
              <a:buNone/>
              <a:defRPr/>
            </a:pPr>
            <a:r>
              <a:rPr lang="en-US" sz="2400" b="1" i="0" u="none" strike="noStrike" cap="none" spc="0" dirty="0" err="1">
                <a:solidFill>
                  <a:schemeClr val="tx1"/>
                </a:solidFill>
                <a:latin typeface="Montserrat" panose="00000500000000000000" pitchFamily="2" charset="0"/>
              </a:rPr>
              <a:t>Kosten</a:t>
            </a:r>
            <a:r>
              <a:rPr lang="en-US" sz="2400" b="1" i="0" u="none" strike="noStrike" cap="none" spc="0" dirty="0">
                <a:solidFill>
                  <a:schemeClr val="tx1"/>
                </a:solidFill>
                <a:latin typeface="Montserrat" panose="00000500000000000000" pitchFamily="2" charset="0"/>
              </a:rPr>
              <a:t> </a:t>
            </a:r>
            <a:r>
              <a:rPr lang="en-US" sz="2400" b="1" i="0" u="none" strike="noStrike" cap="none" spc="0" dirty="0" err="1">
                <a:solidFill>
                  <a:schemeClr val="tx1"/>
                </a:solidFill>
                <a:latin typeface="Montserrat" panose="00000500000000000000" pitchFamily="2" charset="0"/>
              </a:rPr>
              <a:t>Produktion</a:t>
            </a:r>
            <a:r>
              <a:rPr lang="en-US" sz="2400" b="1" i="0" u="none" strike="noStrike" cap="none" spc="0" dirty="0">
                <a:solidFill>
                  <a:schemeClr val="tx1"/>
                </a:solidFill>
                <a:latin typeface="Montserrat" panose="00000500000000000000" pitchFamily="2" charset="0"/>
              </a:rPr>
              <a:t>: 11 CHF			</a:t>
            </a:r>
            <a:br>
              <a:rPr lang="en-US" sz="2400" b="1" i="0" u="none" strike="noStrike" cap="none" spc="0" dirty="0">
                <a:solidFill>
                  <a:schemeClr val="tx1"/>
                </a:solidFill>
                <a:latin typeface="Montserrat" panose="00000500000000000000" pitchFamily="2" charset="0"/>
              </a:rPr>
            </a:br>
            <a:r>
              <a:rPr lang="en-US" sz="2400" b="1" i="0" u="none" strike="noStrike" cap="none" spc="0" dirty="0" err="1">
                <a:solidFill>
                  <a:schemeClr val="tx1"/>
                </a:solidFill>
                <a:latin typeface="Montserrat" panose="00000500000000000000" pitchFamily="2" charset="0"/>
              </a:rPr>
              <a:t>Preis</a:t>
            </a:r>
            <a:r>
              <a:rPr lang="en-US" sz="2400" b="1" i="0" u="none" strike="noStrike" cap="none" spc="0" dirty="0">
                <a:solidFill>
                  <a:schemeClr val="tx1"/>
                </a:solidFill>
                <a:latin typeface="Montserrat" panose="00000500000000000000" pitchFamily="2" charset="0"/>
              </a:rPr>
              <a:t> </a:t>
            </a:r>
            <a:r>
              <a:rPr lang="en-US" sz="2400" b="1" i="0" u="none" strike="noStrike" cap="none" spc="0" dirty="0" err="1">
                <a:solidFill>
                  <a:schemeClr val="tx1"/>
                </a:solidFill>
                <a:latin typeface="Montserrat" panose="00000500000000000000" pitchFamily="2" charset="0"/>
              </a:rPr>
              <a:t>Haarschnitt</a:t>
            </a:r>
            <a:r>
              <a:rPr lang="en-US" sz="2400" b="1" i="0" u="none" strike="noStrike" cap="none" spc="0" dirty="0">
                <a:solidFill>
                  <a:schemeClr val="tx1"/>
                </a:solidFill>
                <a:latin typeface="Montserrat" panose="00000500000000000000" pitchFamily="2" charset="0"/>
              </a:rPr>
              <a:t>:    15 CHF</a:t>
            </a:r>
          </a:p>
          <a:p>
            <a:pPr marL="0" indent="0">
              <a:buFont typeface="Arial"/>
              <a:buNone/>
              <a:defRPr/>
            </a:pPr>
            <a:r>
              <a:rPr sz="2400" b="1" dirty="0">
                <a:solidFill>
                  <a:schemeClr val="tx1"/>
                </a:solidFill>
                <a:latin typeface="Montserrat" panose="00000500000000000000" pitchFamily="2" charset="0"/>
              </a:rPr>
              <a:t> </a:t>
            </a:r>
          </a:p>
          <a:p>
            <a:pPr marL="0" indent="0">
              <a:buFont typeface="Arial"/>
              <a:buNone/>
              <a:defRPr/>
            </a:pPr>
            <a:r>
              <a:rPr lang="de-DE" sz="2400" b="1" dirty="0">
                <a:solidFill>
                  <a:srgbClr val="D3072A"/>
                </a:solidFill>
                <a:latin typeface="Montserrat" panose="00000500000000000000" pitchFamily="2" charset="0"/>
                <a:sym typeface="Wingdings" panose="05000000000000000000" pitchFamily="2" charset="2"/>
              </a:rPr>
              <a:t></a:t>
            </a:r>
            <a:r>
              <a:rPr sz="2400" b="1" dirty="0">
                <a:solidFill>
                  <a:srgbClr val="D3072A"/>
                </a:solidFill>
                <a:latin typeface="Montserrat" panose="00000500000000000000" pitchFamily="2" charset="0"/>
              </a:rPr>
              <a:t> </a:t>
            </a:r>
            <a:r>
              <a:rPr sz="2400" b="1" dirty="0" err="1">
                <a:solidFill>
                  <a:srgbClr val="D3072A"/>
                </a:solidFill>
                <a:latin typeface="Montserrat" panose="00000500000000000000" pitchFamily="2" charset="0"/>
              </a:rPr>
              <a:t>Mehrwert</a:t>
            </a:r>
            <a:r>
              <a:rPr sz="2400" b="1" dirty="0">
                <a:solidFill>
                  <a:srgbClr val="D3072A"/>
                </a:solidFill>
                <a:latin typeface="Montserrat" panose="00000500000000000000" pitchFamily="2" charset="0"/>
              </a:rPr>
              <a:t>:	4 CHF </a:t>
            </a:r>
          </a:p>
        </p:txBody>
      </p:sp>
      <p:sp>
        <p:nvSpPr>
          <p:cNvPr id="6" name="Date Placeholder 3"/>
          <p:cNvSpPr>
            <a:spLocks noGrp="1"/>
          </p:cNvSpPr>
          <p:nvPr>
            <p:ph type="dt" sz="half" idx="10"/>
          </p:nvPr>
        </p:nvSpPr>
        <p:spPr bwMode="auto"/>
        <p:txBody>
          <a:bodyPr/>
          <a:lstStyle/>
          <a:p>
            <a:pPr>
              <a:defRPr/>
            </a:pPr>
            <a:r>
              <a:t>Datum einfügen</a:t>
            </a:r>
          </a:p>
        </p:txBody>
      </p:sp>
      <p:pic>
        <p:nvPicPr>
          <p:cNvPr id="7" name="Picture 6" descr="Logo 99%-Initiative"/>
          <p:cNvPicPr>
            <a:picLocks noChangeAspect="1"/>
          </p:cNvPicPr>
          <p:nvPr/>
        </p:nvPicPr>
        <p:blipFill>
          <a:blip r:embed="rId3"/>
          <a:stretch/>
        </p:blipFill>
        <p:spPr bwMode="auto">
          <a:xfrm>
            <a:off x="10449213" y="5580320"/>
            <a:ext cx="1613422" cy="1141153"/>
          </a:xfrm>
          <a:prstGeom prst="rect">
            <a:avLst/>
          </a:prstGeom>
        </p:spPr>
      </p:pic>
      <p:sp>
        <p:nvSpPr>
          <p:cNvPr id="8" name="Rechteck 7"/>
          <p:cNvSpPr/>
          <p:nvPr/>
        </p:nvSpPr>
        <p:spPr bwMode="auto">
          <a:xfrm>
            <a:off x="1372265" y="2675156"/>
            <a:ext cx="3393281" cy="3145673"/>
          </a:xfrm>
          <a:prstGeom prst="rect">
            <a:avLst/>
          </a:prstGeom>
          <a:noFill/>
          <a:ln w="12699">
            <a:solidFill>
              <a:schemeClr val="accent1">
                <a:lumMod val="50196"/>
              </a:schemeClr>
            </a:solidFill>
            <a:prstDash val="solid"/>
          </a:ln>
        </p:spPr>
        <p:txBody>
          <a:bodyPr vertOverflow="overflow" horzOverflow="clip" vert="horz" wrap="square" lIns="91440" tIns="45720" rIns="91440" bIns="45720" numCol="1" spcCol="0" rtlCol="0" fromWordArt="0" anchor="t" anchorCtr="0" forceAA="0" compatLnSpc="0">
            <a:noAutofit/>
          </a:bodyPr>
          <a:lstStyle/>
          <a:p>
            <a:pPr>
              <a:defRPr/>
            </a:pPr>
            <a:r>
              <a:rPr sz="2000" i="1" dirty="0" err="1">
                <a:latin typeface="Montserrat" panose="00000500000000000000" pitchFamily="2" charset="0"/>
              </a:rPr>
              <a:t>Unternehmen</a:t>
            </a:r>
            <a:endParaRPr sz="2000" i="1" dirty="0">
              <a:latin typeface="Montserrat" panose="00000500000000000000" pitchFamily="2" charset="0"/>
            </a:endParaRPr>
          </a:p>
          <a:p>
            <a:pPr>
              <a:defRPr/>
            </a:pPr>
            <a:endParaRPr sz="2000" dirty="0">
              <a:latin typeface="Montserrat" panose="00000500000000000000" pitchFamily="2" charset="0"/>
            </a:endParaRPr>
          </a:p>
          <a:p>
            <a:pPr>
              <a:defRPr/>
            </a:pPr>
            <a:r>
              <a:rPr sz="2000" dirty="0" err="1">
                <a:latin typeface="Montserrat" panose="00000500000000000000" pitchFamily="2" charset="0"/>
              </a:rPr>
              <a:t>Produktionsmittel</a:t>
            </a:r>
            <a:r>
              <a:rPr sz="2000" dirty="0">
                <a:latin typeface="Montserrat" panose="00000500000000000000" pitchFamily="2" charset="0"/>
              </a:rPr>
              <a:t>: </a:t>
            </a:r>
            <a:r>
              <a:rPr sz="2000" b="1" dirty="0">
                <a:latin typeface="Montserrat" panose="00000500000000000000" pitchFamily="2" charset="0"/>
              </a:rPr>
              <a:t>5 CHF</a:t>
            </a:r>
          </a:p>
          <a:p>
            <a:pPr>
              <a:defRPr/>
            </a:pPr>
            <a:r>
              <a:rPr sz="2000" dirty="0" err="1">
                <a:latin typeface="Montserrat" panose="00000500000000000000" pitchFamily="2" charset="0"/>
              </a:rPr>
              <a:t>z.B.</a:t>
            </a:r>
            <a:r>
              <a:rPr sz="2000" dirty="0">
                <a:latin typeface="Montserrat" panose="00000500000000000000" pitchFamily="2" charset="0"/>
              </a:rPr>
              <a:t> </a:t>
            </a:r>
            <a:r>
              <a:rPr sz="2000" dirty="0" err="1">
                <a:latin typeface="Montserrat" panose="00000500000000000000" pitchFamily="2" charset="0"/>
              </a:rPr>
              <a:t>Schere</a:t>
            </a:r>
            <a:r>
              <a:rPr sz="2000" dirty="0">
                <a:latin typeface="Montserrat" panose="00000500000000000000" pitchFamily="2" charset="0"/>
              </a:rPr>
              <a:t>, Coiffeur-salon, Shampoo </a:t>
            </a:r>
          </a:p>
          <a:p>
            <a:pPr>
              <a:defRPr/>
            </a:pPr>
            <a:endParaRPr sz="2000" dirty="0">
              <a:latin typeface="Montserrat" panose="00000500000000000000" pitchFamily="2" charset="0"/>
            </a:endParaRPr>
          </a:p>
          <a:p>
            <a:pPr>
              <a:defRPr/>
            </a:pPr>
            <a:r>
              <a:rPr sz="2000" dirty="0" err="1">
                <a:latin typeface="Montserrat" panose="00000500000000000000" pitchFamily="2" charset="0"/>
              </a:rPr>
              <a:t>Arbeitskraft</a:t>
            </a:r>
            <a:r>
              <a:rPr sz="2000" dirty="0">
                <a:latin typeface="Montserrat" panose="00000500000000000000" pitchFamily="2" charset="0"/>
              </a:rPr>
              <a:t>: </a:t>
            </a:r>
            <a:r>
              <a:rPr sz="2000" b="1" dirty="0">
                <a:latin typeface="Montserrat" panose="00000500000000000000" pitchFamily="2" charset="0"/>
              </a:rPr>
              <a:t>6 CHF</a:t>
            </a:r>
            <a:br>
              <a:rPr sz="2000" dirty="0">
                <a:latin typeface="Montserrat" panose="00000500000000000000" pitchFamily="2" charset="0"/>
              </a:rPr>
            </a:br>
            <a:r>
              <a:rPr sz="2000" dirty="0">
                <a:latin typeface="Montserrat" panose="00000500000000000000" pitchFamily="2" charset="0"/>
              </a:rPr>
              <a:t>Coiffeuse</a:t>
            </a:r>
          </a:p>
          <a:p>
            <a:pPr>
              <a:defRPr/>
            </a:pPr>
            <a:endParaRPr sz="2000" dirty="0">
              <a:latin typeface="Montserrat" panose="00000500000000000000" pitchFamily="2" charset="0"/>
            </a:endParaRPr>
          </a:p>
        </p:txBody>
      </p:sp>
      <p:sp>
        <p:nvSpPr>
          <p:cNvPr id="9" name="Gleichschenkliges Dreieck 8"/>
          <p:cNvSpPr/>
          <p:nvPr/>
        </p:nvSpPr>
        <p:spPr bwMode="auto">
          <a:xfrm>
            <a:off x="970428" y="1704321"/>
            <a:ext cx="4196953" cy="957202"/>
          </a:xfrm>
          <a:prstGeom prst="triangle">
            <a:avLst>
              <a:gd name="adj" fmla="val 47160"/>
            </a:avLst>
          </a:prstGeom>
          <a:solidFill>
            <a:srgbClr val="D3072A"/>
          </a:solidFill>
        </p:spPr>
        <p:style>
          <a:lnRef idx="2">
            <a:schemeClr val="accent1">
              <a:shade val="50000"/>
            </a:schemeClr>
          </a:lnRef>
          <a:fillRef idx="1">
            <a:schemeClr val="accent1"/>
          </a:fillRef>
          <a:effectRef idx="0">
            <a:schemeClr val="accent1"/>
          </a:effectRef>
          <a:fontRef idx="minor">
            <a:schemeClr val="lt1"/>
          </a:fontRef>
        </p:style>
        <p:txBody>
          <a:bodyPr/>
          <a:lstStyle/>
          <a:p>
            <a:endParaRPr lang="de-CH"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en-US" dirty="0">
                <a:latin typeface="Montserrat ExtraBold"/>
              </a:rPr>
              <a:t>AUSBEUTUNG IM KAPITALISMUS</a:t>
            </a:r>
          </a:p>
        </p:txBody>
      </p:sp>
      <p:sp>
        <p:nvSpPr>
          <p:cNvPr id="5" name="Content Placeholder 2"/>
          <p:cNvSpPr>
            <a:spLocks noGrp="1"/>
          </p:cNvSpPr>
          <p:nvPr>
            <p:ph idx="1"/>
          </p:nvPr>
        </p:nvSpPr>
        <p:spPr bwMode="auto"/>
        <p:txBody>
          <a:bodyPr/>
          <a:lstStyle/>
          <a:p>
            <a:pPr>
              <a:defRPr/>
            </a:pPr>
            <a:r>
              <a:rPr lang="en-US" dirty="0">
                <a:latin typeface="Montserrat" panose="00000500000000000000" pitchFamily="2" charset="0"/>
              </a:rPr>
              <a:t>Der </a:t>
            </a:r>
            <a:r>
              <a:rPr lang="en-US" dirty="0" err="1">
                <a:latin typeface="Montserrat" panose="00000500000000000000" pitchFamily="2" charset="0"/>
              </a:rPr>
              <a:t>Mehrwert</a:t>
            </a:r>
            <a:r>
              <a:rPr lang="en-US" dirty="0">
                <a:latin typeface="Montserrat" panose="00000500000000000000" pitchFamily="2" charset="0"/>
              </a:rPr>
              <a:t> </a:t>
            </a:r>
            <a:r>
              <a:rPr lang="en-US" dirty="0" err="1">
                <a:latin typeface="Montserrat" panose="00000500000000000000" pitchFamily="2" charset="0"/>
              </a:rPr>
              <a:t>entsteht</a:t>
            </a:r>
            <a:r>
              <a:rPr lang="en-US" dirty="0">
                <a:latin typeface="Montserrat" panose="00000500000000000000" pitchFamily="2" charset="0"/>
              </a:rPr>
              <a:t> </a:t>
            </a:r>
            <a:r>
              <a:rPr lang="en-US" dirty="0" err="1">
                <a:latin typeface="Montserrat" panose="00000500000000000000" pitchFamily="2" charset="0"/>
              </a:rPr>
              <a:t>nicht</a:t>
            </a:r>
            <a:r>
              <a:rPr lang="en-US" dirty="0">
                <a:latin typeface="Montserrat" panose="00000500000000000000" pitchFamily="2" charset="0"/>
              </a:rPr>
              <a:t> </a:t>
            </a:r>
            <a:r>
              <a:rPr lang="en-US" dirty="0" err="1">
                <a:latin typeface="Montserrat" panose="00000500000000000000" pitchFamily="2" charset="0"/>
              </a:rPr>
              <a:t>einfach</a:t>
            </a:r>
            <a:r>
              <a:rPr lang="en-US" dirty="0">
                <a:latin typeface="Montserrat" panose="00000500000000000000" pitchFamily="2" charset="0"/>
              </a:rPr>
              <a:t> so, </a:t>
            </a:r>
            <a:r>
              <a:rPr lang="en-US" dirty="0" err="1">
                <a:latin typeface="Montserrat" panose="00000500000000000000" pitchFamily="2" charset="0"/>
              </a:rPr>
              <a:t>sondern</a:t>
            </a:r>
            <a:r>
              <a:rPr lang="en-US" dirty="0">
                <a:latin typeface="Montserrat" panose="00000500000000000000" pitchFamily="2" charset="0"/>
              </a:rPr>
              <a:t> </a:t>
            </a:r>
            <a:r>
              <a:rPr lang="en-US" dirty="0" err="1">
                <a:latin typeface="Montserrat" panose="00000500000000000000" pitchFamily="2" charset="0"/>
              </a:rPr>
              <a:t>wird</a:t>
            </a:r>
            <a:r>
              <a:rPr lang="en-US" dirty="0">
                <a:latin typeface="Montserrat" panose="00000500000000000000" pitchFamily="2" charset="0"/>
              </a:rPr>
              <a:t> von </a:t>
            </a:r>
            <a:r>
              <a:rPr lang="en-US" dirty="0" err="1">
                <a:latin typeface="Montserrat" panose="00000500000000000000" pitchFamily="2" charset="0"/>
              </a:rPr>
              <a:t>Arbeiter</a:t>
            </a:r>
            <a:r>
              <a:rPr lang="en-US" dirty="0">
                <a:latin typeface="Montserrat" panose="00000500000000000000" pitchFamily="2" charset="0"/>
              </a:rPr>
              <a:t>*</a:t>
            </a:r>
            <a:r>
              <a:rPr lang="en-US" dirty="0" err="1">
                <a:latin typeface="Montserrat" panose="00000500000000000000" pitchFamily="2" charset="0"/>
              </a:rPr>
              <a:t>innen</a:t>
            </a:r>
            <a:r>
              <a:rPr lang="en-US" dirty="0">
                <a:latin typeface="Montserrat" panose="00000500000000000000" pitchFamily="2" charset="0"/>
              </a:rPr>
              <a:t> </a:t>
            </a:r>
            <a:r>
              <a:rPr lang="en-US" dirty="0" err="1">
                <a:latin typeface="Montserrat" panose="00000500000000000000" pitchFamily="2" charset="0"/>
              </a:rPr>
              <a:t>hergestellt</a:t>
            </a:r>
            <a:r>
              <a:rPr lang="en-US" dirty="0">
                <a:latin typeface="Montserrat" panose="00000500000000000000" pitchFamily="2" charset="0"/>
              </a:rPr>
              <a:t>! </a:t>
            </a:r>
            <a:br>
              <a:rPr lang="en-US" dirty="0">
                <a:latin typeface="Montserrat" panose="00000500000000000000" pitchFamily="2" charset="0"/>
              </a:rPr>
            </a:br>
            <a:endParaRPr lang="en-US" dirty="0">
              <a:latin typeface="Montserrat" panose="00000500000000000000" pitchFamily="2" charset="0"/>
            </a:endParaRPr>
          </a:p>
          <a:p>
            <a:pPr>
              <a:defRPr/>
            </a:pPr>
            <a:r>
              <a:rPr lang="en-US" dirty="0" err="1">
                <a:latin typeface="Montserrat" panose="00000500000000000000" pitchFamily="2" charset="0"/>
              </a:rPr>
              <a:t>Wohin</a:t>
            </a:r>
            <a:r>
              <a:rPr lang="en-US" dirty="0">
                <a:latin typeface="Montserrat" panose="00000500000000000000" pitchFamily="2" charset="0"/>
              </a:rPr>
              <a:t> </a:t>
            </a:r>
            <a:r>
              <a:rPr lang="en-US" dirty="0" err="1">
                <a:latin typeface="Montserrat" panose="00000500000000000000" pitchFamily="2" charset="0"/>
              </a:rPr>
              <a:t>fliesst</a:t>
            </a:r>
            <a:r>
              <a:rPr lang="en-US" dirty="0">
                <a:latin typeface="Montserrat" panose="00000500000000000000" pitchFamily="2" charset="0"/>
              </a:rPr>
              <a:t> der </a:t>
            </a:r>
            <a:r>
              <a:rPr lang="en-US" dirty="0" err="1">
                <a:latin typeface="Montserrat" panose="00000500000000000000" pitchFamily="2" charset="0"/>
              </a:rPr>
              <a:t>Mehrwert</a:t>
            </a:r>
            <a:r>
              <a:rPr lang="en-US" dirty="0">
                <a:latin typeface="Montserrat" panose="00000500000000000000" pitchFamily="2" charset="0"/>
              </a:rPr>
              <a:t>? </a:t>
            </a:r>
            <a:endParaRPr dirty="0">
              <a:latin typeface="Montserrat" panose="00000500000000000000" pitchFamily="2" charset="0"/>
            </a:endParaRPr>
          </a:p>
          <a:p>
            <a:pPr lvl="1">
              <a:defRPr/>
            </a:pPr>
            <a:r>
              <a:rPr lang="en-US" dirty="0">
                <a:latin typeface="Montserrat" panose="00000500000000000000" pitchFamily="2" charset="0"/>
              </a:rPr>
              <a:t>In die Taschen der </a:t>
            </a:r>
            <a:r>
              <a:rPr lang="en-US" dirty="0" err="1">
                <a:latin typeface="Montserrat" panose="00000500000000000000" pitchFamily="2" charset="0"/>
              </a:rPr>
              <a:t>Personen</a:t>
            </a:r>
            <a:r>
              <a:rPr lang="en-US" dirty="0">
                <a:latin typeface="Montserrat" panose="00000500000000000000" pitchFamily="2" charset="0"/>
              </a:rPr>
              <a:t>, die das Kapital </a:t>
            </a:r>
            <a:r>
              <a:rPr lang="en-US" dirty="0" err="1">
                <a:latin typeface="Montserrat" panose="00000500000000000000" pitchFamily="2" charset="0"/>
              </a:rPr>
              <a:t>zur</a:t>
            </a:r>
            <a:r>
              <a:rPr lang="en-US" dirty="0">
                <a:latin typeface="Montserrat" panose="00000500000000000000" pitchFamily="2" charset="0"/>
              </a:rPr>
              <a:t> </a:t>
            </a:r>
            <a:r>
              <a:rPr lang="en-US" dirty="0" err="1">
                <a:latin typeface="Montserrat" panose="00000500000000000000" pitchFamily="2" charset="0"/>
              </a:rPr>
              <a:t>Verfügung</a:t>
            </a:r>
            <a:r>
              <a:rPr lang="en-US" dirty="0">
                <a:latin typeface="Montserrat" panose="00000500000000000000" pitchFamily="2" charset="0"/>
              </a:rPr>
              <a:t> </a:t>
            </a:r>
            <a:r>
              <a:rPr lang="en-US" dirty="0" err="1">
                <a:latin typeface="Montserrat" panose="00000500000000000000" pitchFamily="2" charset="0"/>
              </a:rPr>
              <a:t>gestellt</a:t>
            </a:r>
            <a:r>
              <a:rPr lang="en-US" dirty="0">
                <a:latin typeface="Montserrat" panose="00000500000000000000" pitchFamily="2" charset="0"/>
              </a:rPr>
              <a:t> </a:t>
            </a:r>
            <a:r>
              <a:rPr lang="en-US" dirty="0" err="1">
                <a:latin typeface="Montserrat" panose="00000500000000000000" pitchFamily="2" charset="0"/>
              </a:rPr>
              <a:t>haben</a:t>
            </a:r>
            <a:r>
              <a:rPr lang="en-US" dirty="0">
                <a:latin typeface="Montserrat" panose="00000500000000000000" pitchFamily="2" charset="0"/>
              </a:rPr>
              <a:t>.</a:t>
            </a:r>
            <a:br>
              <a:rPr lang="en-US" dirty="0">
                <a:latin typeface="Montserrat" panose="00000500000000000000" pitchFamily="2" charset="0"/>
              </a:rPr>
            </a:br>
            <a:endParaRPr lang="en-US" dirty="0">
              <a:latin typeface="Montserrat" panose="00000500000000000000" pitchFamily="2" charset="0"/>
            </a:endParaRPr>
          </a:p>
          <a:p>
            <a:pPr>
              <a:defRPr/>
            </a:pPr>
            <a:r>
              <a:rPr lang="en-US" dirty="0" err="1">
                <a:latin typeface="Montserrat" panose="00000500000000000000" pitchFamily="2" charset="0"/>
              </a:rPr>
              <a:t>Warum</a:t>
            </a:r>
            <a:r>
              <a:rPr lang="en-US" dirty="0">
                <a:latin typeface="Montserrat" panose="00000500000000000000" pitchFamily="2" charset="0"/>
              </a:rPr>
              <a:t>? </a:t>
            </a:r>
            <a:endParaRPr dirty="0">
              <a:latin typeface="Montserrat" panose="00000500000000000000" pitchFamily="2" charset="0"/>
            </a:endParaRPr>
          </a:p>
          <a:p>
            <a:pPr lvl="1">
              <a:defRPr/>
            </a:pPr>
            <a:r>
              <a:rPr lang="en-US" dirty="0">
                <a:latin typeface="Montserrat" panose="00000500000000000000" pitchFamily="2" charset="0"/>
              </a:rPr>
              <a:t>Weil </a:t>
            </a:r>
            <a:r>
              <a:rPr lang="en-US" dirty="0" err="1">
                <a:latin typeface="Montserrat" panose="00000500000000000000" pitchFamily="2" charset="0"/>
              </a:rPr>
              <a:t>diese</a:t>
            </a:r>
            <a:r>
              <a:rPr lang="en-US" dirty="0">
                <a:latin typeface="Montserrat" panose="00000500000000000000" pitchFamily="2" charset="0"/>
              </a:rPr>
              <a:t> </a:t>
            </a:r>
            <a:r>
              <a:rPr lang="en-US" dirty="0" err="1">
                <a:latin typeface="Montserrat" panose="00000500000000000000" pitchFamily="2" charset="0"/>
              </a:rPr>
              <a:t>über</a:t>
            </a:r>
            <a:r>
              <a:rPr lang="en-US" dirty="0">
                <a:latin typeface="Montserrat" panose="00000500000000000000" pitchFamily="2" charset="0"/>
              </a:rPr>
              <a:t> </a:t>
            </a:r>
            <a:r>
              <a:rPr lang="en-US" dirty="0" err="1">
                <a:latin typeface="Montserrat" panose="00000500000000000000" pitchFamily="2" charset="0"/>
              </a:rPr>
              <a:t>Eigentum</a:t>
            </a:r>
            <a:r>
              <a:rPr lang="en-US" dirty="0">
                <a:latin typeface="Montserrat" panose="00000500000000000000" pitchFamily="2" charset="0"/>
              </a:rPr>
              <a:t> und </a:t>
            </a:r>
            <a:r>
              <a:rPr lang="en-US" dirty="0" err="1">
                <a:latin typeface="Montserrat" panose="00000500000000000000" pitchFamily="2" charset="0"/>
              </a:rPr>
              <a:t>damit</a:t>
            </a:r>
            <a:r>
              <a:rPr lang="en-US" dirty="0">
                <a:latin typeface="Montserrat" panose="00000500000000000000" pitchFamily="2" charset="0"/>
              </a:rPr>
              <a:t> </a:t>
            </a:r>
            <a:r>
              <a:rPr lang="en-US" dirty="0" err="1">
                <a:latin typeface="Montserrat" panose="00000500000000000000" pitchFamily="2" charset="0"/>
              </a:rPr>
              <a:t>über</a:t>
            </a:r>
            <a:r>
              <a:rPr lang="en-US" dirty="0">
                <a:latin typeface="Montserrat" panose="00000500000000000000" pitchFamily="2" charset="0"/>
              </a:rPr>
              <a:t> </a:t>
            </a:r>
            <a:r>
              <a:rPr lang="en-US" dirty="0" err="1">
                <a:latin typeface="Montserrat" panose="00000500000000000000" pitchFamily="2" charset="0"/>
              </a:rPr>
              <a:t>Macht</a:t>
            </a:r>
            <a:r>
              <a:rPr lang="en-US" dirty="0">
                <a:latin typeface="Montserrat" panose="00000500000000000000" pitchFamily="2" charset="0"/>
              </a:rPr>
              <a:t> </a:t>
            </a:r>
            <a:r>
              <a:rPr lang="en-US" dirty="0" err="1">
                <a:latin typeface="Montserrat" panose="00000500000000000000" pitchFamily="2" charset="0"/>
              </a:rPr>
              <a:t>verfügen</a:t>
            </a:r>
            <a:r>
              <a:rPr lang="en-US" dirty="0">
                <a:latin typeface="Montserrat" panose="00000500000000000000" pitchFamily="2" charset="0"/>
              </a:rPr>
              <a:t>, um </a:t>
            </a:r>
            <a:r>
              <a:rPr lang="en-US" dirty="0" err="1">
                <a:latin typeface="Montserrat" panose="00000500000000000000" pitchFamily="2" charset="0"/>
              </a:rPr>
              <a:t>ihre</a:t>
            </a:r>
            <a:r>
              <a:rPr lang="en-US" dirty="0">
                <a:latin typeface="Montserrat" panose="00000500000000000000" pitchFamily="2" charset="0"/>
              </a:rPr>
              <a:t> </a:t>
            </a:r>
            <a:r>
              <a:rPr lang="en-US" dirty="0" err="1">
                <a:latin typeface="Montserrat" panose="00000500000000000000" pitchFamily="2" charset="0"/>
              </a:rPr>
              <a:t>Ansprüche</a:t>
            </a:r>
            <a:r>
              <a:rPr lang="en-US" dirty="0">
                <a:latin typeface="Montserrat" panose="00000500000000000000" pitchFamily="2" charset="0"/>
              </a:rPr>
              <a:t> </a:t>
            </a:r>
            <a:r>
              <a:rPr lang="en-US" dirty="0" err="1">
                <a:latin typeface="Montserrat" panose="00000500000000000000" pitchFamily="2" charset="0"/>
              </a:rPr>
              <a:t>geltend</a:t>
            </a:r>
            <a:r>
              <a:rPr lang="en-US" dirty="0">
                <a:latin typeface="Montserrat" panose="00000500000000000000" pitchFamily="2" charset="0"/>
              </a:rPr>
              <a:t> </a:t>
            </a:r>
            <a:r>
              <a:rPr lang="en-US" dirty="0" err="1">
                <a:latin typeface="Montserrat" panose="00000500000000000000" pitchFamily="2" charset="0"/>
              </a:rPr>
              <a:t>zu</a:t>
            </a:r>
            <a:r>
              <a:rPr lang="en-US" dirty="0">
                <a:latin typeface="Montserrat" panose="00000500000000000000" pitchFamily="2" charset="0"/>
              </a:rPr>
              <a:t> </a:t>
            </a:r>
            <a:r>
              <a:rPr lang="en-US" dirty="0" err="1">
                <a:latin typeface="Montserrat" panose="00000500000000000000" pitchFamily="2" charset="0"/>
              </a:rPr>
              <a:t>machen</a:t>
            </a:r>
            <a:r>
              <a:rPr lang="en-US" dirty="0">
                <a:latin typeface="Montserrat" panose="00000500000000000000" pitchFamily="2" charset="0"/>
              </a:rPr>
              <a:t>. </a:t>
            </a:r>
            <a:endParaRPr dirty="0">
              <a:latin typeface="Montserrat" panose="00000500000000000000" pitchFamily="2" charset="0"/>
            </a:endParaRPr>
          </a:p>
        </p:txBody>
      </p:sp>
      <p:sp>
        <p:nvSpPr>
          <p:cNvPr id="6" name="Date Placeholder 3"/>
          <p:cNvSpPr>
            <a:spLocks noGrp="1"/>
          </p:cNvSpPr>
          <p:nvPr>
            <p:ph type="dt" sz="half" idx="10"/>
          </p:nvPr>
        </p:nvSpPr>
        <p:spPr bwMode="auto"/>
        <p:txBody>
          <a:bodyPr/>
          <a:lstStyle/>
          <a:p>
            <a:pPr>
              <a:defRPr/>
            </a:pPr>
            <a:r>
              <a:t>Datum einfügen</a:t>
            </a:r>
          </a:p>
        </p:txBody>
      </p:sp>
      <p:pic>
        <p:nvPicPr>
          <p:cNvPr id="7" name="Picture 5" descr="Logo 99%-Initiative"/>
          <p:cNvPicPr>
            <a:picLocks noChangeAspect="1"/>
          </p:cNvPicPr>
          <p:nvPr/>
        </p:nvPicPr>
        <p:blipFill>
          <a:blip r:embed="rId3"/>
          <a:stretch/>
        </p:blipFill>
        <p:spPr bwMode="auto">
          <a:xfrm>
            <a:off x="10449214" y="5580321"/>
            <a:ext cx="1613423" cy="1141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8412</Words>
  <Application>Microsoft Office PowerPoint</Application>
  <DocSecurity>0</DocSecurity>
  <PresentationFormat>Breitbild</PresentationFormat>
  <Paragraphs>326</Paragraphs>
  <Slides>31</Slides>
  <Notes>31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Arial</vt:lpstr>
      <vt:lpstr>Calibri</vt:lpstr>
      <vt:lpstr>Calibri Light</vt:lpstr>
      <vt:lpstr>Montserrat</vt:lpstr>
      <vt:lpstr>Montserrat ExtraBold</vt:lpstr>
      <vt:lpstr>Symbol</vt:lpstr>
      <vt:lpstr>Verdana</vt:lpstr>
      <vt:lpstr>Office Theme</vt:lpstr>
      <vt:lpstr>Ein Schritt in die feministische Zukunft </vt:lpstr>
      <vt:lpstr>DIE 99%-INITIATIVE IN 2 SÄTZEN</vt:lpstr>
      <vt:lpstr>WAS HAT DAS MIT FEMINISMUS ZU TUN?</vt:lpstr>
      <vt:lpstr>ABLAUF</vt:lpstr>
      <vt:lpstr>Ausbeutung und ihre Folgen</vt:lpstr>
      <vt:lpstr>SOZIALE UNGLEICHHEIT VERSCHÄRFT SICH!</vt:lpstr>
      <vt:lpstr>SOZIALE UNGLEICHHEIT VERSCHÄRFT SICH!</vt:lpstr>
      <vt:lpstr>AUSBEUTUNG IM KAPITALISMUS </vt:lpstr>
      <vt:lpstr>AUSBEUTUNG IM KAPITALISMUS</vt:lpstr>
      <vt:lpstr>AUSBEUTUNG IM KAPITALISMUS</vt:lpstr>
      <vt:lpstr>MODERNER KAPITALISMUS </vt:lpstr>
      <vt:lpstr>KAPITALEINKOMMEN </vt:lpstr>
      <vt:lpstr>STEUERGESCHENKE FÜRS KAPITAL - BELASTUNG DER LÖHNE </vt:lpstr>
      <vt:lpstr>WARUM IST DAS EIN PROBLEM?</vt:lpstr>
      <vt:lpstr>PowerPoint-Präsentation</vt:lpstr>
      <vt:lpstr>INITIATIVTEXT</vt:lpstr>
      <vt:lpstr>UMSETZUNG DER 99%-INITIATIVE</vt:lpstr>
      <vt:lpstr>UMSETZUNG DER 99%-INITIATIVE</vt:lpstr>
      <vt:lpstr>UMSETZUNG DER 99%-INITIATIVE</vt:lpstr>
      <vt:lpstr>UMSETZUNG DER 99%-INITIATIVE</vt:lpstr>
      <vt:lpstr>UMSETZUNG DER 99%-INITIATIVE</vt:lpstr>
      <vt:lpstr>RECHENBEISPIEL</vt:lpstr>
      <vt:lpstr>INITIATIVTEXT - EINNAHMEN</vt:lpstr>
      <vt:lpstr>WAS WILL DIE 99%-INITIATIVE? </vt:lpstr>
      <vt:lpstr>WARUM 99 PROZENT?</vt:lpstr>
      <vt:lpstr>Argumente</vt:lpstr>
      <vt:lpstr>KONTRA-ARGUMENTE</vt:lpstr>
      <vt:lpstr>PRO-ARGUMENTE</vt:lpstr>
      <vt:lpstr>WESHALB WIR DIE  99%-INITIATIVE BRAUCHEN!</vt:lpstr>
      <vt:lpstr>ENGAGEMENT-MÖGLICHKEITEN</vt:lpstr>
      <vt:lpstr>We are the 99%!</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Léonie Hagen</dc:creator>
  <cp:lastModifiedBy>Gina La Mantia</cp:lastModifiedBy>
  <cp:revision>80</cp:revision>
  <dcterms:created xsi:type="dcterms:W3CDTF">2021-03-29T00:08:12Z</dcterms:created>
  <dcterms:modified xsi:type="dcterms:W3CDTF">2021-08-24T10:38:20Z</dcterms:modified>
  <dc:identifier/>
  <dc:language/>
  <cp:version/>
</cp:coreProperties>
</file>